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87" r:id="rId5"/>
    <p:sldMasterId id="2147483712" r:id="rId6"/>
  </p:sldMasterIdLst>
  <p:notesMasterIdLst>
    <p:notesMasterId r:id="rId38"/>
  </p:notesMasterIdLst>
  <p:sldIdLst>
    <p:sldId id="3744" r:id="rId7"/>
    <p:sldId id="4653" r:id="rId8"/>
    <p:sldId id="4699" r:id="rId9"/>
    <p:sldId id="4662" r:id="rId10"/>
    <p:sldId id="4678" r:id="rId11"/>
    <p:sldId id="4677" r:id="rId12"/>
    <p:sldId id="4679" r:id="rId13"/>
    <p:sldId id="4665" r:id="rId14"/>
    <p:sldId id="4686" r:id="rId15"/>
    <p:sldId id="4682" r:id="rId16"/>
    <p:sldId id="4683" r:id="rId17"/>
    <p:sldId id="4680" r:id="rId18"/>
    <p:sldId id="4685" r:id="rId19"/>
    <p:sldId id="4701" r:id="rId20"/>
    <p:sldId id="4687" r:id="rId21"/>
    <p:sldId id="4696" r:id="rId22"/>
    <p:sldId id="4689" r:id="rId23"/>
    <p:sldId id="4690" r:id="rId24"/>
    <p:sldId id="4691" r:id="rId25"/>
    <p:sldId id="4688" r:id="rId26"/>
    <p:sldId id="4700" r:id="rId27"/>
    <p:sldId id="4692" r:id="rId28"/>
    <p:sldId id="4694" r:id="rId29"/>
    <p:sldId id="4702" r:id="rId30"/>
    <p:sldId id="4695" r:id="rId31"/>
    <p:sldId id="4698" r:id="rId32"/>
    <p:sldId id="4703" r:id="rId33"/>
    <p:sldId id="4697" r:id="rId34"/>
    <p:sldId id="4704" r:id="rId35"/>
    <p:sldId id="4705" r:id="rId36"/>
    <p:sldId id="466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6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orient="horz" pos="3543" userDrawn="1">
          <p15:clr>
            <a:srgbClr val="A4A3A4"/>
          </p15:clr>
        </p15:guide>
        <p15:guide id="4" orient="horz" pos="958" userDrawn="1">
          <p15:clr>
            <a:srgbClr val="A4A3A4"/>
          </p15:clr>
        </p15:guide>
        <p15:guide id="5" pos="2865" userDrawn="1">
          <p15:clr>
            <a:srgbClr val="A4A3A4"/>
          </p15:clr>
        </p15:guide>
        <p15:guide id="6" pos="4634" userDrawn="1">
          <p15:clr>
            <a:srgbClr val="A4A3A4"/>
          </p15:clr>
        </p15:guide>
        <p15:guide id="7" pos="74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3A54"/>
    <a:srgbClr val="133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31"/>
    <p:restoredTop sz="71364"/>
  </p:normalViewPr>
  <p:slideViewPr>
    <p:cSldViewPr snapToGrid="0">
      <p:cViewPr varScale="1">
        <p:scale>
          <a:sx n="75" d="100"/>
          <a:sy n="75" d="100"/>
        </p:scale>
        <p:origin x="3032" y="168"/>
      </p:cViewPr>
      <p:guideLst>
        <p:guide orient="horz" pos="436"/>
        <p:guide pos="279"/>
        <p:guide orient="horz" pos="3543"/>
        <p:guide orient="horz" pos="958"/>
        <p:guide pos="2865"/>
        <p:guide pos="4634"/>
        <p:guide pos="74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8536A-521D-A447-A1C1-89D68E129A95}" type="datetimeFigureOut">
              <a:rPr lang="en-US" smtClean="0"/>
              <a:t>4/23/26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E87CD-6D87-BE42-BA26-A1D56CC44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79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E87CD-6D87-BE42-BA26-A1D56CC444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04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5E0E7-EC6E-DB96-9D8F-DE0EF6DC3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432D7B-D678-9F45-0CA9-3B393D14A9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35EE0E-C3EC-BA92-9C75-88D5A25582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41AC9-7366-04D8-E772-6EBF05FF16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553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89484-1E63-CEE0-8C43-C3780F98C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8E6332-5DE1-8A93-C643-06565E54D0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27BF3C-738F-2253-359E-66EDBB874E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0CEA36-C426-BA64-DB2E-201E816CD3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315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E87CD-6D87-BE42-BA26-A1D56CC444E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16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ACE80-F0DE-0231-9216-8FA90AA38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A33C31-1A7B-B759-CE88-5449A5B189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5264A6-0762-2F31-821B-E87B32D381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0D1293-530D-0287-B607-9D53396593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565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E19DB-88D6-0569-8B11-5363E0C88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E7A658-6C4E-C1BC-576E-BA1D551155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9EA77C-57C6-08D7-F158-CC46A6560A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09AFFD-7A83-32BB-9FA0-72B716E6A5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7429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B79A1-65EB-10C3-88B9-8D1A267FA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6FD96D-BFFE-0C49-A7E5-60A1E231B2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A17A1B-6451-DE79-F85C-D5940CE1F8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90D0C9-BD8D-E87A-0352-1BB6F1E3BC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054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E87CD-6D87-BE42-BA26-A1D56CC444E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26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BC91C-794E-3E1B-32B1-C623050D7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92AF7F-D765-FE1D-0A0E-519CA281B9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BD6120-1D57-493B-FF6C-591EBCD725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ABE0A-60DD-C0C4-DD71-C767048359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902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5869A-A4E2-9009-51A5-593A0A454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39D4CD-667D-9818-0686-4A2E8131C1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35A8D5-F6C5-E9AC-1D87-197CDE039B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F2A787-64B9-1E66-428D-76F0A22526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803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65628-75C4-1FF6-3D5A-4763DE0AD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3AEEE5-2211-678E-B378-0941D99FBE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79285D-EBDC-70E6-4CF5-C8ED83E465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0E57BE-0AF9-DB29-3AB2-A712DEB928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793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F8259-3155-E0F5-1289-1078B457C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7B9BAB-2F13-A233-17AE-F1C7AFFC2F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F9B1AB-7DE5-31E2-F0C3-32ABBDF88A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32686-53A9-72DC-B9FF-FED68D7716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672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E87CD-6D87-BE42-BA26-A1D56CC444E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07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8FD1F-123D-B583-1888-262F4B07E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28EC4D-5BFA-6EBE-5CED-92B4BE5A94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C3B609-13C8-2211-4AC7-768A1D976A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DCB26-5301-9120-4A6A-B4B8A850B9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076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670D2-DCC2-20E3-EA6A-0BA146C1C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E19DFB-191C-0397-1ADE-57C83C1450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5E6F7F-316E-7990-1D90-D4A2660CBD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C9A237-B802-9956-E265-1089B1596B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097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E87CD-6D87-BE42-BA26-A1D56CC444E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824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tif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tif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tif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tif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tif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CBAA922-D18D-2B87-02B4-37B7E56779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 bwMode="auto">
          <a:xfrm>
            <a:off x="0" y="0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2B16086D-EFE1-05C7-3B83-ADDDF8A743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4375" y="0"/>
            <a:ext cx="5127625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776D94A7-0FBE-AAAB-C13C-1F51A64BA59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963" y="1824038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29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DF6CFDD-F777-B955-5064-431F6A4A0B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122174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672064" y="3139291"/>
            <a:ext cx="5181028" cy="302601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Header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11017" y="11165"/>
            <a:ext cx="6120000" cy="6876000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732378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917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6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95DF20D-3805-83E2-549E-FA5BA56D59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089149" y="11165"/>
            <a:ext cx="6120000" cy="6876000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3139291"/>
            <a:ext cx="5326063" cy="302601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9" y="2494808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2619221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5EBC738-B792-D613-8617-9C25CA0B9D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5C3EBD0-FFCE-A119-46AB-88325E3AAA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588"/>
          <a:stretch>
            <a:fillRect/>
          </a:stretch>
        </p:blipFill>
        <p:spPr bwMode="auto">
          <a:xfrm>
            <a:off x="6070600" y="-315913"/>
            <a:ext cx="6121400" cy="718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5">
            <a:extLst>
              <a:ext uri="{FF2B5EF4-FFF2-40B4-BE49-F238E27FC236}">
                <a16:creationId xmlns:a16="http://schemas.microsoft.com/office/drawing/2014/main" id="{35F51F9A-27AA-7969-E1E4-4316C36DA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3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55629" y="847523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3139291"/>
            <a:ext cx="5181028" cy="302601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2492942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Header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 hasCustomPrompt="1"/>
          </p:nvPr>
        </p:nvSpPr>
        <p:spPr>
          <a:xfrm rot="21355256">
            <a:off x="380601" y="1496168"/>
            <a:ext cx="6407424" cy="381000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3887569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 R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9162D87-F788-4D49-D5AE-46306D8883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76338" y="0"/>
            <a:ext cx="16119476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9B32D9BF-E9BB-03F6-0415-D3E63F10759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265863" y="2262188"/>
            <a:ext cx="922337" cy="752475"/>
            <a:chOff x="5636550" y="2071175"/>
            <a:chExt cx="849552" cy="692148"/>
          </a:xfrm>
        </p:grpSpPr>
        <p:pic>
          <p:nvPicPr>
            <p:cNvPr id="4" name="Graphic 5">
              <a:extLst>
                <a:ext uri="{FF2B5EF4-FFF2-40B4-BE49-F238E27FC236}">
                  <a16:creationId xmlns:a16="http://schemas.microsoft.com/office/drawing/2014/main" id="{69D96C7F-FD07-5257-97A9-227DE71035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6550" y="2071175"/>
              <a:ext cx="704792" cy="655642"/>
            </a:xfrm>
            <a:prstGeom prst="rect">
              <a:avLst/>
            </a:prstGeom>
          </p:spPr>
        </p:pic>
        <p:pic>
          <p:nvPicPr>
            <p:cNvPr id="5" name="Graphic 6">
              <a:extLst>
                <a:ext uri="{FF2B5EF4-FFF2-40B4-BE49-F238E27FC236}">
                  <a16:creationId xmlns:a16="http://schemas.microsoft.com/office/drawing/2014/main" id="{2D762EBD-CF8E-B6AB-AFE4-F18C822B15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6550" y="2691771"/>
              <a:ext cx="849552" cy="71552"/>
            </a:xfrm>
            <a:prstGeom prst="rect">
              <a:avLst/>
            </a:prstGeom>
          </p:spPr>
        </p:pic>
      </p:grpSp>
      <p:grpSp>
        <p:nvGrpSpPr>
          <p:cNvPr id="6" name="Group 7">
            <a:extLst>
              <a:ext uri="{FF2B5EF4-FFF2-40B4-BE49-F238E27FC236}">
                <a16:creationId xmlns:a16="http://schemas.microsoft.com/office/drawing/2014/main" id="{5F6BD365-A361-DB7C-C25D-A0DAD6FC34B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151313" y="2690813"/>
            <a:ext cx="939800" cy="738187"/>
            <a:chOff x="3632043" y="2399278"/>
            <a:chExt cx="865237" cy="680167"/>
          </a:xfrm>
        </p:grpSpPr>
        <p:pic>
          <p:nvPicPr>
            <p:cNvPr id="7" name="Graphic 8">
              <a:extLst>
                <a:ext uri="{FF2B5EF4-FFF2-40B4-BE49-F238E27FC236}">
                  <a16:creationId xmlns:a16="http://schemas.microsoft.com/office/drawing/2014/main" id="{328F5CA3-E447-D840-C47E-E8C4CDE989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2043" y="2399278"/>
              <a:ext cx="704467" cy="656763"/>
            </a:xfrm>
            <a:prstGeom prst="rect">
              <a:avLst/>
            </a:prstGeom>
          </p:spPr>
        </p:pic>
        <p:pic>
          <p:nvPicPr>
            <p:cNvPr id="8" name="Graphic 9">
              <a:extLst>
                <a:ext uri="{FF2B5EF4-FFF2-40B4-BE49-F238E27FC236}">
                  <a16:creationId xmlns:a16="http://schemas.microsoft.com/office/drawing/2014/main" id="{19E57439-41DE-AE94-C151-F66D21315D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8120" y="3007772"/>
              <a:ext cx="849160" cy="71673"/>
            </a:xfrm>
            <a:prstGeom prst="rect">
              <a:avLst/>
            </a:prstGeom>
          </p:spPr>
        </p:pic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76CE2D89-F16B-4934-FBC9-550B6945F75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640013" y="2879725"/>
            <a:ext cx="922337" cy="750888"/>
            <a:chOff x="2639616" y="2879781"/>
            <a:chExt cx="849552" cy="692149"/>
          </a:xfrm>
        </p:grpSpPr>
        <p:pic>
          <p:nvPicPr>
            <p:cNvPr id="11" name="Graphic 11">
              <a:extLst>
                <a:ext uri="{FF2B5EF4-FFF2-40B4-BE49-F238E27FC236}">
                  <a16:creationId xmlns:a16="http://schemas.microsoft.com/office/drawing/2014/main" id="{3E9343D3-9844-9985-204A-CCFE4DC996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9616" y="2879781"/>
              <a:ext cx="704792" cy="655566"/>
            </a:xfrm>
            <a:prstGeom prst="rect">
              <a:avLst/>
            </a:prstGeom>
          </p:spPr>
        </p:pic>
        <p:pic>
          <p:nvPicPr>
            <p:cNvPr id="12" name="Graphic 12">
              <a:extLst>
                <a:ext uri="{FF2B5EF4-FFF2-40B4-BE49-F238E27FC236}">
                  <a16:creationId xmlns:a16="http://schemas.microsoft.com/office/drawing/2014/main" id="{0858CA07-9AA1-7F09-1F94-827C546B56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9616" y="3500227"/>
              <a:ext cx="849552" cy="71703"/>
            </a:xfrm>
            <a:prstGeom prst="rect">
              <a:avLst/>
            </a:prstGeom>
          </p:spPr>
        </p:pic>
      </p:grpSp>
      <p:sp>
        <p:nvSpPr>
          <p:cNvPr id="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24288" y="391900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accent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06005" y="4667305"/>
            <a:ext cx="3341723" cy="18172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</p:spTree>
    <p:extLst>
      <p:ext uri="{BB962C8B-B14F-4D97-AF65-F5344CB8AC3E}">
        <p14:creationId xmlns:p14="http://schemas.microsoft.com/office/powerpoint/2010/main" val="3044532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&amp;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54DCC01-A7D0-A336-FCD8-16EAAFD56A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 rot="21355256">
            <a:off x="409609" y="468780"/>
            <a:ext cx="7728139" cy="761886"/>
          </a:xfrm>
        </p:spPr>
        <p:txBody>
          <a:bodyPr anchor="t">
            <a:noAutofit/>
          </a:bodyPr>
          <a:lstStyle>
            <a:lvl1pPr>
              <a:defRPr sz="4600" b="0">
                <a:solidFill>
                  <a:srgbClr val="143A54"/>
                </a:solidFill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 rot="21355256">
            <a:off x="482400" y="1189393"/>
            <a:ext cx="7729537" cy="381000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3805889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BCCC219-DC26-80C7-C5ED-9668E8CCD7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5" y="2420938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>
                <a:solidFill>
                  <a:schemeClr val="accent1"/>
                </a:solidFill>
                <a:latin typeface="Bebas Neue" panose="020B0606020202050201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3284984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+mn-lt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Body</a:t>
            </a:r>
          </a:p>
        </p:txBody>
      </p:sp>
      <p:sp>
        <p:nvSpPr>
          <p:cNvPr id="45" name="Title 12"/>
          <p:cNvSpPr>
            <a:spLocks noGrp="1"/>
          </p:cNvSpPr>
          <p:nvPr>
            <p:ph type="title" hasCustomPrompt="1"/>
          </p:nvPr>
        </p:nvSpPr>
        <p:spPr>
          <a:xfrm>
            <a:off x="575512" y="937587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977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4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814AAF6-3ECB-D5D9-F902-083CD0AD9A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727849" y="1569594"/>
            <a:ext cx="6120679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727849" y="3299217"/>
            <a:ext cx="6120679" cy="2938095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List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8268" y="4242148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Quotation</a:t>
            </a:r>
          </a:p>
        </p:txBody>
      </p:sp>
      <p:sp>
        <p:nvSpPr>
          <p:cNvPr id="1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599565" y="563343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7222" y="384926"/>
            <a:ext cx="3725041" cy="3215524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14505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sign on a wall&#10;&#10;Description automatically generated with medium confidence">
            <a:extLst>
              <a:ext uri="{FF2B5EF4-FFF2-40B4-BE49-F238E27FC236}">
                <a16:creationId xmlns:a16="http://schemas.microsoft.com/office/drawing/2014/main" id="{AC0B9A73-F005-4363-8A64-8C7D27621B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4079875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C3E560E1-821A-2886-ED63-73699FB10C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875" y="792163"/>
            <a:ext cx="8112125" cy="604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4C88D063-DB3A-A1BA-C33F-B53F244955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332135">
            <a:off x="7829550" y="922338"/>
            <a:ext cx="866775" cy="596900"/>
          </a:xfrm>
          <a:prstGeom prst="rect">
            <a:avLst/>
          </a:prstGeom>
        </p:spPr>
      </p:pic>
      <p:sp>
        <p:nvSpPr>
          <p:cNvPr id="21" name="Title 14"/>
          <p:cNvSpPr>
            <a:spLocks noGrp="1"/>
          </p:cNvSpPr>
          <p:nvPr>
            <p:ph type="title" hasCustomPrompt="1"/>
          </p:nvPr>
        </p:nvSpPr>
        <p:spPr>
          <a:xfrm rot="21411553">
            <a:off x="4925733" y="1177168"/>
            <a:ext cx="3407124" cy="1325563"/>
          </a:xfrm>
        </p:spPr>
        <p:txBody>
          <a:bodyPr>
            <a:normAutofit/>
          </a:bodyPr>
          <a:lstStyle>
            <a:lvl1pPr>
              <a:tabLst>
                <a:tab pos="1084263" algn="l"/>
              </a:tabLst>
              <a:defRPr sz="4600">
                <a:solidFill>
                  <a:srgbClr val="EBD64E"/>
                </a:solidFill>
              </a:defRPr>
            </a:lvl1pPr>
          </a:lstStyle>
          <a:p>
            <a:r>
              <a:rPr lang="en-US"/>
              <a:t>TITLE TO GO HERE</a:t>
            </a:r>
            <a:endParaRPr lang="en-GB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947420" y="2898819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rgbClr val="EBD64E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3"/>
          </p:nvPr>
        </p:nvSpPr>
        <p:spPr>
          <a:xfrm rot="20820000">
            <a:off x="8881825" y="1081523"/>
            <a:ext cx="2951574" cy="118312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 sz="1200">
                <a:latin typeface="Open Sans" pitchFamily="2" charset="0"/>
              </a:defRPr>
            </a:lvl2pPr>
            <a:lvl3pPr marL="914400" indent="0">
              <a:buFontTx/>
              <a:buNone/>
              <a:defRPr sz="1200">
                <a:latin typeface="Open Sans" pitchFamily="2" charset="0"/>
              </a:defRPr>
            </a:lvl3pPr>
            <a:lvl4pPr marL="1371600" indent="0">
              <a:buFontTx/>
              <a:buNone/>
              <a:defRPr sz="1200">
                <a:latin typeface="Open Sans" pitchFamily="2" charset="0"/>
              </a:defRPr>
            </a:lvl4pPr>
            <a:lvl5pPr marL="1828800" indent="0">
              <a:buFontTx/>
              <a:buNone/>
              <a:defRPr sz="1200">
                <a:latin typeface="Open Sans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8569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10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AE5ABBB-E4AE-5CC9-979B-E34758C929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672065" y="3139291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list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11113" y="-10016"/>
            <a:ext cx="6133090" cy="6877541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55346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Mobi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A563ECD-E98B-85DC-3DC9-C551D85A8C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CC8F9AD7-2E7F-EE20-C573-E7EEAB54B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99005" y="3139291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chemeClr val="accent4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99005" y="2492942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7254874" y="548680"/>
            <a:ext cx="3953693" cy="5760640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46378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3">
            <a:extLst>
              <a:ext uri="{FF2B5EF4-FFF2-40B4-BE49-F238E27FC236}">
                <a16:creationId xmlns:a16="http://schemas.microsoft.com/office/drawing/2014/main" id="{3A436417-2249-9CBA-BC60-A21AAA35D9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7C59F99-22F5-3A65-E4C5-D4C1C4CBE03D}"/>
              </a:ext>
            </a:extLst>
          </p:cNvPr>
          <p:cNvCxnSpPr>
            <a:cxnSpLocks/>
          </p:cNvCxnSpPr>
          <p:nvPr userDrawn="1"/>
        </p:nvCxnSpPr>
        <p:spPr>
          <a:xfrm flipV="1">
            <a:off x="5548313" y="3532188"/>
            <a:ext cx="6643687" cy="498475"/>
          </a:xfrm>
          <a:prstGeom prst="line">
            <a:avLst/>
          </a:prstGeom>
          <a:ln w="76200">
            <a:solidFill>
              <a:srgbClr val="143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5">
            <a:extLst>
              <a:ext uri="{FF2B5EF4-FFF2-40B4-BE49-F238E27FC236}">
                <a16:creationId xmlns:a16="http://schemas.microsoft.com/office/drawing/2014/main" id="{FD28A420-F005-5CBD-701E-D3C19154F4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9348">
            <a:off x="808038" y="1384300"/>
            <a:ext cx="3551237" cy="1165225"/>
          </a:xfrm>
          <a:prstGeom prst="rect">
            <a:avLst/>
          </a:prstGeom>
        </p:spPr>
      </p:pic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983599" y="2358493"/>
            <a:ext cx="11136561" cy="1344984"/>
          </a:xfrm>
        </p:spPr>
        <p:txBody>
          <a:bodyPr>
            <a:spAutoFit/>
          </a:bodyPr>
          <a:lstStyle>
            <a:lvl1pPr>
              <a:defRPr sz="8800">
                <a:solidFill>
                  <a:schemeClr val="bg1"/>
                </a:solidFill>
                <a:latin typeface="Bebas Neue" panose="020B0606020202050201" pitchFamily="34" charset="0"/>
                <a:cs typeface="IrisUPC" panose="020B0502040204020203" pitchFamily="34" charset="-34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0" hasCustomPrompt="1"/>
          </p:nvPr>
        </p:nvSpPr>
        <p:spPr>
          <a:xfrm rot="21366618">
            <a:off x="1049254" y="3897699"/>
            <a:ext cx="5256584" cy="54637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4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8675273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 4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4DF7914-AEDC-D0EB-05E6-C19D095113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727849" y="1569594"/>
            <a:ext cx="6120679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727849" y="3299217"/>
            <a:ext cx="6120679" cy="2938095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List</a:t>
            </a:r>
          </a:p>
        </p:txBody>
      </p:sp>
      <p:sp>
        <p:nvSpPr>
          <p:cNvPr id="1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599565" y="563343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7222" y="384926"/>
            <a:ext cx="3725041" cy="3215524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8268" y="3860453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2090369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6">
    <p:bg>
      <p:bgPr>
        <a:solidFill>
          <a:srgbClr val="143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3929DAD-D463-5E34-5EC7-50D20B9AAF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9"/>
          <p:cNvSpPr>
            <a:spLocks noGrp="1"/>
          </p:cNvSpPr>
          <p:nvPr>
            <p:ph type="body" sz="quarter" idx="10" hasCustomPrompt="1"/>
          </p:nvPr>
        </p:nvSpPr>
        <p:spPr>
          <a:xfrm>
            <a:off x="755176" y="444401"/>
            <a:ext cx="10872788" cy="968375"/>
          </a:xfrm>
        </p:spPr>
        <p:txBody>
          <a:bodyPr anchor="ctr">
            <a:noAutofit/>
          </a:bodyPr>
          <a:lstStyle>
            <a:lvl1pPr marL="0" indent="0" algn="ctr">
              <a:buNone/>
              <a:defRPr sz="4600" b="0">
                <a:solidFill>
                  <a:schemeClr val="bg1"/>
                </a:solidFill>
                <a:latin typeface="Bebas Neue" panose="020B0606020202050201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4164297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AF05202-4991-61A4-D068-8179AD85BB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5EBEF7-7A79-7584-A82D-C7E85BB07180}"/>
              </a:ext>
            </a:extLst>
          </p:cNvPr>
          <p:cNvCxnSpPr>
            <a:cxnSpLocks/>
          </p:cNvCxnSpPr>
          <p:nvPr userDrawn="1"/>
        </p:nvCxnSpPr>
        <p:spPr>
          <a:xfrm>
            <a:off x="4694238" y="1338263"/>
            <a:ext cx="0" cy="1635125"/>
          </a:xfrm>
          <a:prstGeom prst="line">
            <a:avLst/>
          </a:prstGeom>
          <a:ln w="12700">
            <a:solidFill>
              <a:srgbClr val="5A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5">
            <a:extLst>
              <a:ext uri="{FF2B5EF4-FFF2-40B4-BE49-F238E27FC236}">
                <a16:creationId xmlns:a16="http://schemas.microsoft.com/office/drawing/2014/main" id="{8B6ABC7F-2834-426F-E550-DC5E353FCFF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2875" y="6521450"/>
            <a:ext cx="39814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GB" altLang="en-US" sz="900">
                <a:solidFill>
                  <a:srgbClr val="4D5156"/>
                </a:solidFill>
              </a:rPr>
              <a:t>Company Confidential © 2022 Whitewall</a:t>
            </a:r>
            <a:endParaRPr lang="en-GB" altLang="en-US" sz="900"/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14B8B19A-8A1D-260F-2687-57B4ADF8D6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188" y="1793875"/>
            <a:ext cx="3314700" cy="650875"/>
          </a:xfrm>
          <a:prstGeom prst="rect">
            <a:avLst/>
          </a:prstGeom>
        </p:spPr>
      </p:pic>
      <p:pic>
        <p:nvPicPr>
          <p:cNvPr id="6" name="Graphic 7">
            <a:extLst>
              <a:ext uri="{FF2B5EF4-FFF2-40B4-BE49-F238E27FC236}">
                <a16:creationId xmlns:a16="http://schemas.microsoft.com/office/drawing/2014/main" id="{26455F2E-583B-0CB9-2B20-7A9D4981A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000"/>
            <a:ext cx="11606213" cy="1584325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5191213" y="1546658"/>
            <a:ext cx="3795713" cy="1219200"/>
          </a:xfr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Insert Dual branding Logo</a:t>
            </a:r>
          </a:p>
        </p:txBody>
      </p:sp>
      <p:sp>
        <p:nvSpPr>
          <p:cNvPr id="26" name="Title 12"/>
          <p:cNvSpPr>
            <a:spLocks noGrp="1"/>
          </p:cNvSpPr>
          <p:nvPr>
            <p:ph type="title" hasCustomPrompt="1"/>
          </p:nvPr>
        </p:nvSpPr>
        <p:spPr>
          <a:xfrm>
            <a:off x="464560" y="4266048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9305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">
            <a:extLst>
              <a:ext uri="{FF2B5EF4-FFF2-40B4-BE49-F238E27FC236}">
                <a16:creationId xmlns:a16="http://schemas.microsoft.com/office/drawing/2014/main" id="{7B08A7DB-119B-741E-BB45-ECD9B33A0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C2E7FF2-801E-6DC2-D486-BEDDE0AAE312}"/>
              </a:ext>
            </a:extLst>
          </p:cNvPr>
          <p:cNvCxnSpPr>
            <a:cxnSpLocks/>
          </p:cNvCxnSpPr>
          <p:nvPr userDrawn="1"/>
        </p:nvCxnSpPr>
        <p:spPr>
          <a:xfrm flipV="1">
            <a:off x="5532438" y="3532188"/>
            <a:ext cx="6659562" cy="498475"/>
          </a:xfrm>
          <a:prstGeom prst="line">
            <a:avLst/>
          </a:prstGeom>
          <a:ln w="76200">
            <a:solidFill>
              <a:srgbClr val="143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5">
            <a:extLst>
              <a:ext uri="{FF2B5EF4-FFF2-40B4-BE49-F238E27FC236}">
                <a16:creationId xmlns:a16="http://schemas.microsoft.com/office/drawing/2014/main" id="{AE06D9D6-D9E3-7F09-86C3-228B21372E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9348">
            <a:off x="808038" y="1384300"/>
            <a:ext cx="3551237" cy="1165225"/>
          </a:xfrm>
          <a:prstGeom prst="rect">
            <a:avLst/>
          </a:prstGeom>
        </p:spPr>
      </p:pic>
      <p:sp>
        <p:nvSpPr>
          <p:cNvPr id="2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1030710" y="3839850"/>
            <a:ext cx="4474340" cy="946413"/>
          </a:xfrm>
        </p:spPr>
        <p:txBody>
          <a:bodyPr anchor="t">
            <a:spAutoFit/>
          </a:bodyPr>
          <a:lstStyle>
            <a:lvl1pPr>
              <a:defRPr sz="60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THANK YOU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1296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67EED8E-969B-1AE3-766D-61EBE64070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EB1EF5-EC85-482E-7F62-00D78F83ED54}"/>
              </a:ext>
            </a:extLst>
          </p:cNvPr>
          <p:cNvSpPr/>
          <p:nvPr userDrawn="1"/>
        </p:nvSpPr>
        <p:spPr>
          <a:xfrm>
            <a:off x="6537325" y="0"/>
            <a:ext cx="5654675" cy="6858000"/>
          </a:xfrm>
          <a:prstGeom prst="rect">
            <a:avLst/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" name="Graphic 5">
            <a:extLst>
              <a:ext uri="{FF2B5EF4-FFF2-40B4-BE49-F238E27FC236}">
                <a16:creationId xmlns:a16="http://schemas.microsoft.com/office/drawing/2014/main" id="{194F6202-7F44-BDBE-0FAA-5D3A065289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21836">
            <a:off x="10504488" y="5287963"/>
            <a:ext cx="1400175" cy="135572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607278" y="1340768"/>
            <a:ext cx="3925586" cy="4176464"/>
          </a:xfrm>
        </p:spPr>
        <p:txBody>
          <a:bodyPr>
            <a:noAutofit/>
          </a:bodyPr>
          <a:lstStyle>
            <a:lvl1pPr>
              <a:defRPr sz="100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TITLE to go HERE</a:t>
            </a:r>
            <a:endParaRPr lang="en-GB"/>
          </a:p>
        </p:txBody>
      </p:sp>
      <p:sp>
        <p:nvSpPr>
          <p:cNvPr id="11" name="Text Placeholder 31"/>
          <p:cNvSpPr>
            <a:spLocks noGrp="1"/>
          </p:cNvSpPr>
          <p:nvPr>
            <p:ph type="body" sz="quarter" idx="11" hasCustomPrompt="1"/>
          </p:nvPr>
        </p:nvSpPr>
        <p:spPr>
          <a:xfrm>
            <a:off x="986979" y="2976149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2" name="Text Placeholder 31"/>
          <p:cNvSpPr>
            <a:spLocks noGrp="1"/>
          </p:cNvSpPr>
          <p:nvPr>
            <p:ph type="body" sz="quarter" idx="12" hasCustomPrompt="1"/>
          </p:nvPr>
        </p:nvSpPr>
        <p:spPr>
          <a:xfrm>
            <a:off x="986979" y="4395506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31"/>
          <p:cNvSpPr>
            <a:spLocks noGrp="1"/>
          </p:cNvSpPr>
          <p:nvPr>
            <p:ph type="body" sz="quarter" idx="13" hasCustomPrompt="1"/>
          </p:nvPr>
        </p:nvSpPr>
        <p:spPr>
          <a:xfrm>
            <a:off x="986978" y="1556792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25031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slide">
    <p:bg>
      <p:bgPr>
        <a:solidFill>
          <a:srgbClr val="143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">
            <a:extLst>
              <a:ext uri="{FF2B5EF4-FFF2-40B4-BE49-F238E27FC236}">
                <a16:creationId xmlns:a16="http://schemas.microsoft.com/office/drawing/2014/main" id="{F58BC9CF-E6A2-6B07-2705-95BD578F8A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239713"/>
            <a:ext cx="1219835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849722" y="2813446"/>
            <a:ext cx="4474340" cy="1231106"/>
          </a:xfrm>
        </p:spPr>
        <p:txBody>
          <a:bodyPr anchor="t">
            <a:spAutoFit/>
          </a:bodyPr>
          <a:lstStyle>
            <a:lvl1pPr algn="ctr">
              <a:defRPr sz="80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02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063383D-7DB3-7177-8DEB-B335C5D841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6925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3597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D524A-8C15-7A3E-8ECB-B7A64BB0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011299-9A7C-E66E-6431-FED6807B03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FBA56-2A9C-D11B-71D6-1EB60724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AB31-819E-0F48-B554-088EE1822842}" type="datetimeFigureOut">
              <a:rPr lang="en-US" smtClean="0"/>
              <a:t>4/23/26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96DAE-D5FD-19D5-21EA-1219BDFAD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1F14F-A849-DEA4-1A25-FFCAFC809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09DA1-CE95-4343-90B1-1E9634948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8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upstag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490" y="2314168"/>
            <a:ext cx="8618124" cy="2383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92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upstag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6E5E4A-A647-DB4D-981A-14B68AB5B8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12255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17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2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FF3A613-9275-E02F-C7BD-88333FEAA0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11113" y="-10016"/>
            <a:ext cx="6133090" cy="6877541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672064" y="3139291"/>
            <a:ext cx="5181028" cy="302601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20288345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A632E-8DAB-AC45-9060-7404EFBF80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35" y="276835"/>
            <a:ext cx="2463800" cy="2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6A9F1-CF48-4F47-92F2-015FAEB6D4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734787" y="1780737"/>
            <a:ext cx="2463800" cy="2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E5CA24-D690-7340-A288-7133B42F51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5863" y="230190"/>
            <a:ext cx="945351" cy="26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54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A632E-8DAB-AC45-9060-7404EFBF80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35" y="276835"/>
            <a:ext cx="2463800" cy="2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6A9F1-CF48-4F47-92F2-015FAEB6D4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734787" y="1780737"/>
            <a:ext cx="2463800" cy="2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7"/>
            <a:ext cx="12192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63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7"/>
            <a:ext cx="12192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885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1A3D4-BA00-8642-BA90-C0B5E36DD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D16AA-A51D-8941-BFB6-D60353628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74291-8F52-BE4F-AFDC-ACD2EFD72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4/23/26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04A80-AF5F-E041-AFC4-783433071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40979-77DE-E549-874B-CF20A55C1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54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6F3C7-3383-1D40-B86C-FC047690A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91F5EF-99C0-CE48-993E-5EA205D7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4/23/26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8E7F25-2890-CD42-89F7-D2418E3F4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0A9B2E-96A0-3E4D-BF0A-B78D53358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027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C28BCD-3C13-B745-B5AF-8E3659960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4/23/26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584C31-82CC-D748-B431-D43EB5D91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3E49A-4C6D-8B4E-9DA1-FF25FA0F1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352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678A4-C8F7-AD44-B6D7-1487308BC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ADA14-846F-C640-8881-2A4B14A30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27495-6B91-BB46-A61F-E51C93C90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4/23/26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7F857-7942-DD43-B64E-316AF4FAA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995E6-170E-634B-B63C-5B0DE403A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95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986F-6478-0147-B14F-DAD02AD3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B9B1152-1BD3-4E08-AF14-28EB1F606D7E}" type="datetimeFigureOut">
              <a:rPr lang="en-US" smtClean="0"/>
              <a:t>4/23/26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17344-DE3D-5843-90F0-DC57D375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5187-74AD-2C46-AFFA-0A992605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675C6D-BF8A-0245-A8D9-AC0217F4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708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51DA-DC21-1A4C-AB3D-A21370C4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A6BBC-756F-8A4A-BA39-56FF3F7598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047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488A7C-D0EB-524A-95E0-57232F35B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4/23/26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A2BBF-9F1D-D543-B7D8-1F0CFCA67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C24B8-7BAC-6C43-A125-005FE3D5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783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A632E-8DAB-AC45-9060-7404EFBF8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8413935" y="276835"/>
            <a:ext cx="2463800" cy="2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6A9F1-CF48-4F47-92F2-015FAEB6D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 rot="16200000">
            <a:off x="10734787" y="1780737"/>
            <a:ext cx="2463800" cy="2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7"/>
            <a:ext cx="12192000" cy="4314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F8AAB5-948D-944C-8CFF-6DFBFC4920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35863" y="230190"/>
            <a:ext cx="945351" cy="26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50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F73716D-B251-C213-F497-BE0336077D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FC753601-0340-F3E0-261A-93F5BAF9DA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892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7"/>
            <a:ext cx="12192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139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986F-6478-0147-B14F-DAD02AD3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B9474F-B1C5-2A4D-B80C-A83603D67B59}" type="datetimeFigureOut">
              <a:rPr lang="en-US" smtClean="0"/>
              <a:t>4/23/26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17344-DE3D-5843-90F0-DC57D375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5187-74AD-2C46-AFFA-0A992605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C70612-E24B-0547-AA22-C8E2C15CEF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675C6D-BF8A-0245-A8D9-AC0217F4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708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51DA-DC21-1A4C-AB3D-A21370C4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A6BBC-756F-8A4A-BA39-56FF3F759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594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986F-6478-0147-B14F-DAD02AD3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B9474F-B1C5-2A4D-B80C-A83603D67B59}" type="datetimeFigureOut">
              <a:rPr lang="en-US" smtClean="0"/>
              <a:t>4/23/26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17344-DE3D-5843-90F0-DC57D375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5187-74AD-2C46-AFFA-0A992605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C70612-E24B-0547-AA22-C8E2C15CEF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675C6D-BF8A-0245-A8D9-AC0217F4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708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51DA-DC21-1A4C-AB3D-A21370C4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A6BBC-756F-8A4A-BA39-56FF3F759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903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F2865-2E29-3746-B630-608EF692F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723480-66E5-C74E-8930-DED173039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9437-528C-2540-B664-BAAD7B1B512A}" type="datetimeFigureOut">
              <a:rPr lang="en-US" smtClean="0"/>
              <a:t>4/23/26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9259E-6CA9-E349-AADF-6CEAEB8A0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B919FD-6754-EB41-8B4F-B289FAEDA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47B6-4E9B-284B-B70A-40934A54C7B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C06550-DDC9-A44C-A43A-F4E800B656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1648" y="1847849"/>
            <a:ext cx="3440723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6B34352-418F-1844-9844-D126AEDD2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75639" y="1847849"/>
            <a:ext cx="3440723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0F580DB-591F-FC4F-94C1-17E48D9CBE7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889631" y="1847849"/>
            <a:ext cx="3440723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533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94D9E4-B353-EE4F-81C9-5B22A429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9437-528C-2540-B664-BAAD7B1B512A}" type="datetimeFigureOut">
              <a:rPr lang="en-US" smtClean="0"/>
              <a:t>4/23/26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110DC3-70FC-B047-8978-51DDBE3DE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E6033B-EE2D-134C-BCA6-54C4A2F3C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47B6-4E9B-284B-B70A-40934A54C7B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1C6E98-76CF-F141-B8A4-3C68B07CBBD1}"/>
              </a:ext>
            </a:extLst>
          </p:cNvPr>
          <p:cNvSpPr/>
          <p:nvPr userDrawn="1"/>
        </p:nvSpPr>
        <p:spPr>
          <a:xfrm>
            <a:off x="838202" y="1183119"/>
            <a:ext cx="1013419" cy="2754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300" b="0" i="0" u="none" strike="noStrike" kern="1200" cap="none" spc="0" normalizeH="0" baseline="0" noProof="0">
                <a:ln>
                  <a:noFill/>
                </a:ln>
                <a:solidFill>
                  <a:srgbClr val="BE0055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“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F6912D-CFDE-0C44-8FD1-BBC67D3994C8}"/>
              </a:ext>
            </a:extLst>
          </p:cNvPr>
          <p:cNvSpPr/>
          <p:nvPr userDrawn="1"/>
        </p:nvSpPr>
        <p:spPr>
          <a:xfrm>
            <a:off x="10340382" y="3601751"/>
            <a:ext cx="1013419" cy="2754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300" b="0" i="0" u="none" strike="noStrike" kern="1200" cap="none" spc="0" normalizeH="0" baseline="0" noProof="0">
                <a:ln>
                  <a:noFill/>
                </a:ln>
                <a:solidFill>
                  <a:srgbClr val="BE0055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”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3AFD4BD-1FF4-CD45-81F0-481A6F300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1619" y="1825625"/>
            <a:ext cx="8488763" cy="4351339"/>
          </a:xfrm>
        </p:spPr>
        <p:txBody>
          <a:bodyPr/>
          <a:lstStyle>
            <a:lvl1pPr>
              <a:defRPr b="1" i="1">
                <a:latin typeface="Avenir Next Demi Bold" panose="020B05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12243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22835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A632E-8DAB-AC45-9060-7404EFBF8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8413935" y="276835"/>
            <a:ext cx="2463800" cy="2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6A9F1-CF48-4F47-92F2-015FAEB6D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 rot="16200000">
            <a:off x="10734787" y="1780737"/>
            <a:ext cx="2463800" cy="2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E5CA24-D690-7340-A288-7133B42F51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5863" y="230190"/>
            <a:ext cx="945351" cy="26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461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A632E-8DAB-AC45-9060-7404EFBF8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8413935" y="276835"/>
            <a:ext cx="2463800" cy="2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6A9F1-CF48-4F47-92F2-015FAEB6D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 rot="16200000">
            <a:off x="10734787" y="1780737"/>
            <a:ext cx="2463800" cy="2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7"/>
            <a:ext cx="12192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16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7"/>
            <a:ext cx="12192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388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986F-6478-0147-B14F-DAD02AD3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B9474F-B1C5-2A4D-B80C-A83603D67B59}" type="datetimeFigureOut">
              <a:rPr lang="en-US" smtClean="0"/>
              <a:t>4/23/26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17344-DE3D-5843-90F0-DC57D375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5187-74AD-2C46-AFFA-0A992605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C70612-E24B-0547-AA22-C8E2C15CEF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675C6D-BF8A-0245-A8D9-AC0217F4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708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51DA-DC21-1A4C-AB3D-A21370C4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A6BBC-756F-8A4A-BA39-56FF3F759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54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06F9494-62A1-496F-A459-41272764E4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87410244-BA78-FEC7-709F-E5D25F6B2F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5317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986F-6478-0147-B14F-DAD02AD3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B9474F-B1C5-2A4D-B80C-A83603D67B59}" type="datetimeFigureOut">
              <a:rPr lang="en-US" smtClean="0"/>
              <a:t>4/23/26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17344-DE3D-5843-90F0-DC57D375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5187-74AD-2C46-AFFA-0A992605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C70612-E24B-0547-AA22-C8E2C15CEF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675C6D-BF8A-0245-A8D9-AC0217F4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708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51DA-DC21-1A4C-AB3D-A21370C4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A6BBC-756F-8A4A-BA39-56FF3F759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726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E2987-5358-2475-B257-43DCA8541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7EED16D-8E81-4CB7-B6D3-0ED2A4914951}" type="datetimeFigureOut">
              <a:rPr lang="en-US"/>
              <a:pPr>
                <a:defRPr/>
              </a:pPr>
              <a:t>4/23/26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AEBDF-9E7C-FCA2-D422-0FF14E482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E4C2E-617D-A6F6-9608-22DC152F0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766257A-EE10-4155-91BC-F7602A23A4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563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F4FC9-CA4B-AEE4-8FC3-8968807B05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C2D9EF5-64EC-432B-AE1E-79542AFA2AC4}" type="datetimeFigureOut">
              <a:rPr lang="en-US"/>
              <a:pPr>
                <a:defRPr/>
              </a:pPr>
              <a:t>4/23/26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99192-E442-C029-89D8-6E253AE1B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61C9A-96A5-EC33-C706-9CB748BDC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DAC5FB9-044D-4228-949B-E566C2FF7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360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AFE01-8478-8D48-6AFF-745815558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5B7B9BF-1C53-4718-805B-E94DFA2F7603}" type="datetimeFigureOut">
              <a:rPr lang="en-US"/>
              <a:pPr>
                <a:defRPr/>
              </a:pPr>
              <a:t>4/23/26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F0084-4464-31EA-1D7D-DC5EDE8C7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BD5D9-0209-F69B-C6A3-A32B30CF5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8A07C49-927A-47C3-BF3D-A54548AD6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655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253B1-21E6-37A5-9F71-28C910FA09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4EC9CF9-BE2D-42F9-9415-3CAB0898B042}" type="datetimeFigureOut">
              <a:rPr lang="en-US"/>
              <a:pPr>
                <a:defRPr/>
              </a:pPr>
              <a:t>4/23/26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8AB2EF-6602-0A67-4B3D-A5267C4C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CE9631-C6FD-ECD7-1749-8AB13CC4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0F220E4-C790-47DA-8278-677069BE2E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124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DC2DD1-01AD-E322-4966-3BD8C0D0C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1167E7E-2FC5-4335-BB79-96F2146ACAC4}" type="datetimeFigureOut">
              <a:rPr lang="en-US"/>
              <a:pPr>
                <a:defRPr/>
              </a:pPr>
              <a:t>4/23/26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71B013-2736-8F7F-0FAB-579CF22BD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026619-793F-73F6-CC7F-672237957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12E27E9-3291-4E66-A05B-E6DCE7723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651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E19E11-C09E-9279-24CF-1952238C71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109A440-EE7B-46EE-A1F4-A0E11439ECA6}" type="datetimeFigureOut">
              <a:rPr lang="en-US"/>
              <a:pPr>
                <a:defRPr/>
              </a:pPr>
              <a:t>4/23/26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8BB100-148B-FE59-1CB3-AB6C477A7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2B7D8D-4BB7-D969-D9F8-AA53DF47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F94F238-52E2-4863-803F-55C79FB41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090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3E5196-708C-A968-E904-B6C5A097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0C7A6E4-34B5-4FDD-A185-B99531EBA2C7}" type="datetimeFigureOut">
              <a:rPr lang="en-US"/>
              <a:pPr>
                <a:defRPr/>
              </a:pPr>
              <a:t>4/23/26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EB303B-2F99-A850-898F-31DFFFE50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86DB4-A025-FFF5-FF1E-D443B2E5E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B5B7994-79F1-44E8-A7A9-1097F8368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835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30881-AC9C-5EFD-A1B3-DD0F573114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175F3D4-9707-444A-A627-EB5E336ADDBC}" type="datetimeFigureOut">
              <a:rPr lang="en-US"/>
              <a:pPr>
                <a:defRPr/>
              </a:pPr>
              <a:t>4/23/26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EF9D93-985B-487D-2C10-6D43FF2A4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944BA-4969-7ED4-CDC5-90353CEB5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244F2A3-57BF-4395-93DA-993C874874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921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5C155-D4F9-1716-C943-89F8F4D377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811D0C3-3D18-47AE-8D06-9FC2596E4DD8}" type="datetimeFigureOut">
              <a:rPr lang="en-US"/>
              <a:pPr>
                <a:defRPr/>
              </a:pPr>
              <a:t>4/23/26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B74DF4-9E77-8D16-E47B-46DB40DCA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CA562-50A7-803F-46DE-74A6524B1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09DB1BA-54B9-44E1-BD48-3BD1B09985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968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04988E-5205-B99C-2A35-55A58B2D56D9}"/>
              </a:ext>
            </a:extLst>
          </p:cNvPr>
          <p:cNvSpPr/>
          <p:nvPr userDrawn="1"/>
        </p:nvSpPr>
        <p:spPr>
          <a:xfrm>
            <a:off x="-6350" y="0"/>
            <a:ext cx="12198350" cy="6875463"/>
          </a:xfrm>
          <a:prstGeom prst="rect">
            <a:avLst/>
          </a:prstGeom>
          <a:solidFill>
            <a:srgbClr val="29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24703D0F-E749-245F-26F8-5F247F6178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239713"/>
            <a:ext cx="1219835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B51E95EB-05C2-647B-BB88-928F00188A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282575" y="2116138"/>
            <a:ext cx="11293475" cy="2312987"/>
          </a:xfrm>
          <a:prstGeom prst="rect">
            <a:avLst/>
          </a:prstGeom>
        </p:spPr>
      </p:pic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02447" y="2753949"/>
            <a:ext cx="10124146" cy="1259576"/>
          </a:xfrm>
        </p:spPr>
        <p:txBody>
          <a:bodyPr>
            <a:spAutoFit/>
          </a:bodyPr>
          <a:lstStyle>
            <a:lvl1pPr>
              <a:defRPr sz="82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9745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9E0BC-20A9-A8E9-AA72-3DE32B835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157BE69-F0BA-4185-ADF3-137FBBAA517E}" type="datetimeFigureOut">
              <a:rPr lang="en-US"/>
              <a:pPr>
                <a:defRPr/>
              </a:pPr>
              <a:t>4/23/26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C2542-791E-AB53-6874-68D3BDC05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4B518-8AB1-71C9-2721-0A8FB9FB5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4697598-CF5F-485E-B2FB-23AE031B71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171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7131A-C352-F03E-991A-91640CB79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BF936A2-C200-405E-82D4-6A2394E2B294}" type="datetimeFigureOut">
              <a:rPr lang="en-US"/>
              <a:pPr>
                <a:defRPr/>
              </a:pPr>
              <a:t>4/23/26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990B8-1F28-45EC-8E77-E5D11600F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9FECC-1132-A6BF-F213-802E89DAB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D4E98D6-CF64-40A0-B93C-045884F87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3889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paper with black lines&#10;&#10;Description automatically generated">
            <a:extLst>
              <a:ext uri="{FF2B5EF4-FFF2-40B4-BE49-F238E27FC236}">
                <a16:creationId xmlns:a16="http://schemas.microsoft.com/office/drawing/2014/main" id="{F93E2F76-16C9-E6BC-25DC-D4C19CFF57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33388" y="0"/>
            <a:ext cx="12625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052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313BD3-137D-D80C-79A7-4C828DB2634C}"/>
              </a:ext>
            </a:extLst>
          </p:cNvPr>
          <p:cNvSpPr/>
          <p:nvPr userDrawn="1"/>
        </p:nvSpPr>
        <p:spPr>
          <a:xfrm>
            <a:off x="-6350" y="0"/>
            <a:ext cx="12198350" cy="6875463"/>
          </a:xfrm>
          <a:prstGeom prst="rect">
            <a:avLst/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2378C43C-7D26-9C60-C1EC-1F7BB1A11C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239713"/>
            <a:ext cx="1219835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DFD5F8C0-9E2E-5DA7-3F56-173A4BB1E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282575" y="2116138"/>
            <a:ext cx="11293475" cy="2312987"/>
          </a:xfrm>
          <a:prstGeom prst="rect">
            <a:avLst/>
          </a:prstGeom>
        </p:spPr>
      </p:pic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02447" y="2772467"/>
            <a:ext cx="10124146" cy="1259576"/>
          </a:xfrm>
        </p:spPr>
        <p:txBody>
          <a:bodyPr anchor="t">
            <a:spAutoFit/>
          </a:bodyPr>
          <a:lstStyle>
            <a:lvl1pPr>
              <a:defRPr sz="82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191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text, snow&#10;&#10;Description automatically generated">
            <a:extLst>
              <a:ext uri="{FF2B5EF4-FFF2-40B4-BE49-F238E27FC236}">
                <a16:creationId xmlns:a16="http://schemas.microsoft.com/office/drawing/2014/main" id="{0EBFBA0D-CA83-1776-49E2-FCFFB4D71A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A picture containing water, outdoor, bird&#10;&#10;Description automatically generated">
            <a:extLst>
              <a:ext uri="{FF2B5EF4-FFF2-40B4-BE49-F238E27FC236}">
                <a16:creationId xmlns:a16="http://schemas.microsoft.com/office/drawing/2014/main" id="{E87C2230-728E-DD99-5087-CF3216FA71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 bwMode="auto">
          <a:xfrm>
            <a:off x="0" y="0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546463" y="2609933"/>
            <a:ext cx="10124146" cy="1259576"/>
          </a:xfrm>
        </p:spPr>
        <p:txBody>
          <a:bodyPr anchor="t">
            <a:spAutoFit/>
          </a:bodyPr>
          <a:lstStyle>
            <a:lvl1pPr>
              <a:defRPr sz="82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386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building, outdoor, brick&#10;&#10;Description automatically generated">
            <a:extLst>
              <a:ext uri="{FF2B5EF4-FFF2-40B4-BE49-F238E27FC236}">
                <a16:creationId xmlns:a16="http://schemas.microsoft.com/office/drawing/2014/main" id="{0D9CC69E-2D91-6A00-AEEB-D54AF4131C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12190413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147406" y="1484784"/>
            <a:ext cx="5148185" cy="2160240"/>
          </a:xfrm>
        </p:spPr>
        <p:txBody>
          <a:bodyPr>
            <a:noAutofit/>
          </a:bodyPr>
          <a:lstStyle>
            <a:lvl1pPr>
              <a:defRPr sz="10000">
                <a:solidFill>
                  <a:srgbClr val="EBD64E"/>
                </a:solidFill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523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3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F1A753E-7DC5-D3A7-F336-5B235EAD8C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368E5EF-AC1D-7E89-3CCC-C9B693A8F3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87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726" r:id="rId2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Bebas Neue" panose="020B0606020202050201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venir Next" panose="020B0503020202020204" pitchFamily="34" charset="0"/>
        <a:buChar char="•"/>
        <a:defRPr sz="2800" kern="1200">
          <a:solidFill>
            <a:schemeClr val="tx1"/>
          </a:solidFill>
          <a:latin typeface="Bebas Neue" panose="020B0606020202050201" pitchFamily="34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101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4BC7A4-6391-BB46-81E7-7F531006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269A7-3421-D24A-9CCB-C4C2229E0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9C61D-EEF8-2C4E-8883-6FE03ADA8E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FC425-17B2-D947-B0AF-57985856ED35}" type="datetimeFigureOut">
              <a:rPr lang="en-US" smtClean="0"/>
              <a:t>4/23/26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500F2-5B4F-7747-B73A-8C17436FB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A453A-7C00-1846-9339-8342C2D8AD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92DB0-BF67-4B41-9151-68FD181D3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4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>
            <a:extLst>
              <a:ext uri="{FF2B5EF4-FFF2-40B4-BE49-F238E27FC236}">
                <a16:creationId xmlns:a16="http://schemas.microsoft.com/office/drawing/2014/main" id="{F26D23AD-1F84-4C0F-89D0-AAD2FCDB74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33388" y="1588"/>
            <a:ext cx="1262538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08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5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70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B83C4-DFAE-043A-F825-B3F142F2B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59C09C-9EF4-46BF-D19D-77EEA6230D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2823C54C-80EF-BD8E-F123-6D0B25278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61426"/>
            <a:ext cx="12192000" cy="830997"/>
          </a:xfrm>
          <a:prstGeom prst="rect">
            <a:avLst/>
          </a:prstGeom>
          <a:solidFill>
            <a:schemeClr val="bg1">
              <a:alpha val="67833"/>
            </a:schemeClr>
          </a:solidFill>
          <a:ln>
            <a:noFill/>
          </a:ln>
          <a:effectLst>
            <a:outerShdw blurRad="50800" dist="50800" dir="5400000" sx="19000" sy="19000" algn="ctr" rotWithShape="0">
              <a:schemeClr val="bg1">
                <a:alpha val="84939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Thryv, Sam gets consistent content, regular comms and fast review responses - without spending hours away from the job he loves.</a:t>
            </a:r>
          </a:p>
        </p:txBody>
      </p:sp>
    </p:spTree>
    <p:extLst>
      <p:ext uri="{BB962C8B-B14F-4D97-AF65-F5344CB8AC3E}">
        <p14:creationId xmlns:p14="http://schemas.microsoft.com/office/powerpoint/2010/main" val="1992808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47F07-7F1D-7D6A-677B-FC7C1B299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A0D075-294E-42D8-664A-C14E6AE6BF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3CF08A9F-D2B2-E3E3-9535-0A83F4102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61426"/>
            <a:ext cx="12192000" cy="830997"/>
          </a:xfrm>
          <a:prstGeom prst="rect">
            <a:avLst/>
          </a:prstGeom>
          <a:solidFill>
            <a:schemeClr val="bg1">
              <a:alpha val="67833"/>
            </a:schemeClr>
          </a:solidFill>
          <a:ln>
            <a:noFill/>
          </a:ln>
          <a:effectLst>
            <a:outerShdw blurRad="50800" dist="50800" dir="5400000" sx="19000" sy="19000" algn="ctr" rotWithShape="0">
              <a:schemeClr val="bg1">
                <a:alpha val="84939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strategy to execution, Thryv guides every decision in real time,  optimizing results while keeping control in Sam’s hands.</a:t>
            </a:r>
          </a:p>
        </p:txBody>
      </p:sp>
    </p:spTree>
    <p:extLst>
      <p:ext uri="{BB962C8B-B14F-4D97-AF65-F5344CB8AC3E}">
        <p14:creationId xmlns:p14="http://schemas.microsoft.com/office/powerpoint/2010/main" val="1214278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10FA8-A86C-39FA-E101-6EB7C30BF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D91DC4-9DF6-660C-D803-7D76E74784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-1"/>
            <a:ext cx="12191999" cy="6858001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ABD17FBC-EF00-5656-E5D5-89A51C696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61426"/>
            <a:ext cx="12192000" cy="830997"/>
          </a:xfrm>
          <a:prstGeom prst="rect">
            <a:avLst/>
          </a:prstGeom>
          <a:solidFill>
            <a:schemeClr val="bg1">
              <a:alpha val="67833"/>
            </a:schemeClr>
          </a:solidFill>
          <a:ln>
            <a:noFill/>
          </a:ln>
          <a:effectLst>
            <a:outerShdw blurRad="50800" dist="50800" dir="5400000" sx="19000" sy="19000" algn="ctr" rotWithShape="0">
              <a:schemeClr val="bg1">
                <a:alpha val="84939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Thryv Marketing Center turns Sam’s marketing conversations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into measurable results.</a:t>
            </a:r>
          </a:p>
        </p:txBody>
      </p:sp>
    </p:spTree>
    <p:extLst>
      <p:ext uri="{BB962C8B-B14F-4D97-AF65-F5344CB8AC3E}">
        <p14:creationId xmlns:p14="http://schemas.microsoft.com/office/powerpoint/2010/main" val="2167051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DBB1B-7259-AFE6-12FD-BC5D745CB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E58E84D-6991-648B-092D-FF61DBB078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764" y="0"/>
            <a:ext cx="1219676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E8A2CD-14C4-483C-3344-9C4C627E87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7279" y="195964"/>
            <a:ext cx="3524064" cy="1410072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D956F1BF-ADC5-B310-0BFF-D0CB7C837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5416822"/>
            <a:ext cx="12191999" cy="830997"/>
          </a:xfrm>
          <a:prstGeom prst="rect">
            <a:avLst/>
          </a:prstGeom>
          <a:solidFill>
            <a:schemeClr val="bg1">
              <a:alpha val="67833"/>
            </a:schemeClr>
          </a:solidFill>
          <a:ln>
            <a:noFill/>
          </a:ln>
          <a:effectLst>
            <a:outerShdw blurRad="50800" dist="50800" dir="5400000" sx="19000" sy="19000" algn="ctr" rotWithShape="0">
              <a:schemeClr val="bg1">
                <a:alpha val="84939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Join Sam.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Don’t just survive. Thryv.</a:t>
            </a:r>
          </a:p>
        </p:txBody>
      </p:sp>
    </p:spTree>
    <p:extLst>
      <p:ext uri="{BB962C8B-B14F-4D97-AF65-F5344CB8AC3E}">
        <p14:creationId xmlns:p14="http://schemas.microsoft.com/office/powerpoint/2010/main" val="3928023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95FA0-8BFC-C02B-5D66-33EF6A095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C135A3-C352-102E-0555-1D9213EBF9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13" y="5798663"/>
            <a:ext cx="1697594" cy="679253"/>
          </a:xfrm>
          <a:prstGeom prst="rect">
            <a:avLst/>
          </a:prstGeom>
        </p:spPr>
      </p:pic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45AC7087-5F7D-7A87-C985-8458FD160B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9008" y="5902688"/>
            <a:ext cx="2389668" cy="4712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BCD573-2AC2-DE75-285D-B11BEF16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360000">
            <a:off x="1559057" y="2992834"/>
            <a:ext cx="8692616" cy="1231106"/>
          </a:xfrm>
        </p:spPr>
        <p:txBody>
          <a:bodyPr/>
          <a:lstStyle/>
          <a:p>
            <a:r>
              <a:rPr lang="en-US" dirty="0"/>
              <a:t>MIA’S STORY</a:t>
            </a:r>
          </a:p>
        </p:txBody>
      </p:sp>
    </p:spTree>
    <p:extLst>
      <p:ext uri="{BB962C8B-B14F-4D97-AF65-F5344CB8AC3E}">
        <p14:creationId xmlns:p14="http://schemas.microsoft.com/office/powerpoint/2010/main" val="1161687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76331-7E48-CBB4-3E6D-354A9F102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159D44-4409-1500-0B41-A5D49AE708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" y="0"/>
            <a:ext cx="12185523" cy="685800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B067A529-93FE-2CF7-F892-5B064FD1E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44191"/>
            <a:ext cx="12192000" cy="461665"/>
          </a:xfrm>
          <a:prstGeom prst="rect">
            <a:avLst/>
          </a:prstGeom>
          <a:solidFill>
            <a:schemeClr val="bg1">
              <a:alpha val="67833"/>
            </a:schemeClr>
          </a:solidFill>
          <a:ln>
            <a:noFill/>
          </a:ln>
          <a:effectLst>
            <a:outerShdw blurRad="50800" dist="50800" dir="5400000" sx="19000" sy="19000" algn="ctr" rotWithShape="0">
              <a:schemeClr val="bg1">
                <a:alpha val="84939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 dirty="0">
                <a:solidFill>
                  <a:srgbClr val="143A54"/>
                </a:solidFill>
              </a:rPr>
              <a:t>Mia keeps her clients in shape, but not her marketing.</a:t>
            </a:r>
          </a:p>
        </p:txBody>
      </p:sp>
    </p:spTree>
    <p:extLst>
      <p:ext uri="{BB962C8B-B14F-4D97-AF65-F5344CB8AC3E}">
        <p14:creationId xmlns:p14="http://schemas.microsoft.com/office/powerpoint/2010/main" val="3963764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4F38D-82F4-CD44-D5F0-FCF85E826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BA4062-F130-61F0-D8EA-D6CC920B92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" y="0"/>
            <a:ext cx="12188761" cy="6859823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1F342232-76E8-8AE9-DA7A-2A766C2DE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44191"/>
            <a:ext cx="12192000" cy="461665"/>
          </a:xfrm>
          <a:prstGeom prst="rect">
            <a:avLst/>
          </a:prstGeom>
          <a:solidFill>
            <a:schemeClr val="bg1">
              <a:alpha val="67833"/>
            </a:schemeClr>
          </a:solidFill>
          <a:ln>
            <a:noFill/>
          </a:ln>
          <a:effectLst>
            <a:outerShdw blurRad="50800" dist="50800" dir="5400000" sx="19000" sy="19000" algn="ctr" rotWithShape="0">
              <a:schemeClr val="bg1">
                <a:alpha val="84939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 dirty="0">
                <a:solidFill>
                  <a:srgbClr val="143A54"/>
                </a:solidFill>
              </a:rPr>
              <a:t>And she’s facing some pretty strong competition from the big guys.</a:t>
            </a:r>
          </a:p>
        </p:txBody>
      </p:sp>
    </p:spTree>
    <p:extLst>
      <p:ext uri="{BB962C8B-B14F-4D97-AF65-F5344CB8AC3E}">
        <p14:creationId xmlns:p14="http://schemas.microsoft.com/office/powerpoint/2010/main" val="2648144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28F26-E0DD-3839-7221-E560BD21D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327669-EAF8-3D96-B04D-AC89ADF215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" y="0"/>
            <a:ext cx="12188761" cy="6859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C83218-3CA9-9D62-A07E-714B294E60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9" y="0"/>
            <a:ext cx="12188761" cy="6859823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D4C2F30E-7F98-1E60-7E54-1E5AF8B85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5459525"/>
            <a:ext cx="12192001" cy="830997"/>
          </a:xfrm>
          <a:prstGeom prst="rect">
            <a:avLst/>
          </a:prstGeom>
          <a:solidFill>
            <a:schemeClr val="bg1">
              <a:alpha val="67833"/>
            </a:schemeClr>
          </a:solidFill>
          <a:ln>
            <a:noFill/>
          </a:ln>
          <a:effectLst>
            <a:outerShdw blurRad="50800" dist="50800" dir="5400000" sx="19000" sy="19000" algn="ctr" rotWithShape="0">
              <a:schemeClr val="bg1">
                <a:alpha val="84939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Thryv, there’s no need to worry.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Mia’s marketing chakras are fully aligned.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14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020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9C3F3-5935-B123-3609-F5318C22F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A816CB-6F72-1D45-B441-8AC619178B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" y="0"/>
            <a:ext cx="12185523" cy="68580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F26AB388-5CE8-739A-48FC-F2E3BE137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46092"/>
            <a:ext cx="12192000" cy="461665"/>
          </a:xfrm>
          <a:prstGeom prst="rect">
            <a:avLst/>
          </a:prstGeom>
          <a:solidFill>
            <a:schemeClr val="bg1">
              <a:alpha val="67833"/>
            </a:schemeClr>
          </a:solidFill>
          <a:ln>
            <a:noFill/>
          </a:ln>
          <a:effectLst>
            <a:outerShdw blurRad="50800" dist="50800" dir="5400000" sx="19000" sy="19000" algn="ctr" rotWithShape="0">
              <a:schemeClr val="bg1">
                <a:alpha val="84939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Let Thryv do the marketing lift so Mia can lift spirits.</a:t>
            </a:r>
          </a:p>
        </p:txBody>
      </p:sp>
    </p:spTree>
    <p:extLst>
      <p:ext uri="{BB962C8B-B14F-4D97-AF65-F5344CB8AC3E}">
        <p14:creationId xmlns:p14="http://schemas.microsoft.com/office/powerpoint/2010/main" val="4062413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0C596-D8DF-35F1-AE2F-272752DC0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0D973C-3785-33E2-4511-50FCDDA3AB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9" y="0"/>
            <a:ext cx="12188761" cy="6859823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B22F6600-B144-53D5-F5A8-6C45154A4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46092"/>
            <a:ext cx="12188761" cy="461665"/>
          </a:xfrm>
          <a:prstGeom prst="rect">
            <a:avLst/>
          </a:prstGeom>
          <a:solidFill>
            <a:schemeClr val="bg1">
              <a:alpha val="67833"/>
            </a:schemeClr>
          </a:solidFill>
          <a:ln>
            <a:noFill/>
          </a:ln>
          <a:effectLst>
            <a:outerShdw blurRad="50800" dist="50800" dir="5400000" sx="19000" sy="19000" algn="ctr" rotWithShape="0">
              <a:schemeClr val="bg1">
                <a:alpha val="84939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nirvana. At last.</a:t>
            </a:r>
          </a:p>
        </p:txBody>
      </p:sp>
    </p:spTree>
    <p:extLst>
      <p:ext uri="{BB962C8B-B14F-4D97-AF65-F5344CB8AC3E}">
        <p14:creationId xmlns:p14="http://schemas.microsoft.com/office/powerpoint/2010/main" val="1481394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C1233-CF36-F3AB-30E4-10B2C8C43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1245157E-C6FA-A349-4216-4D7BEDDEC1CD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1742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108199-B29E-B908-D7F1-5B341626ADED}"/>
              </a:ext>
            </a:extLst>
          </p:cNvPr>
          <p:cNvSpPr txBox="1"/>
          <p:nvPr/>
        </p:nvSpPr>
        <p:spPr>
          <a:xfrm>
            <a:off x="344879" y="692150"/>
            <a:ext cx="117018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C00000"/>
                </a:solidFill>
                <a:latin typeface="Bebas Neue" panose="020B0606020202050201" pitchFamily="34" charset="77"/>
              </a:rPr>
              <a:t>WHAT’S THE story?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400" dirty="0">
              <a:solidFill>
                <a:srgbClr val="C00000"/>
              </a:solidFill>
              <a:latin typeface="Bebas Neue" panose="020B0606020202050201" pitchFamily="34" charset="77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400" dirty="0">
              <a:solidFill>
                <a:srgbClr val="C00000"/>
              </a:solidFill>
              <a:latin typeface="Bebas Neue" panose="020B0606020202050201" pitchFamily="34" charset="77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000" dirty="0">
              <a:solidFill>
                <a:srgbClr val="C00000"/>
              </a:solidFill>
              <a:latin typeface="Bebas Neue" panose="020B0606020202050201" pitchFamily="34" charset="77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000" dirty="0">
              <a:solidFill>
                <a:srgbClr val="C00000"/>
              </a:solidFill>
              <a:latin typeface="Bebas Neue" panose="020B0606020202050201" pitchFamily="34" charset="77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000" dirty="0">
              <a:solidFill>
                <a:srgbClr val="C00000"/>
              </a:solidFill>
              <a:latin typeface="Bebas Neue" panose="020B0606020202050201" pitchFamily="34" charset="77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22DEA40-1C76-7DE2-85A6-B20C51134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520825"/>
            <a:ext cx="1088275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2800" b="1" err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Thryv</a:t>
            </a:r>
            <a:r>
              <a:rPr lang="en-US" altLang="en-US" sz="28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Marketing Center. </a:t>
            </a:r>
          </a:p>
          <a:p>
            <a:pPr lvl="0"/>
            <a:endParaRPr lang="en-US" altLang="en-US" sz="2800" b="1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sz="28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Helping small business owners turn scattered marketing into measurable results - anywhere, anytime.</a:t>
            </a:r>
          </a:p>
        </p:txBody>
      </p:sp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D707F0E0-247E-70A1-22E7-7EC5AD3427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7021" y="6140990"/>
            <a:ext cx="2389668" cy="47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22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35A4C-F1A9-E440-D791-8BDD8327F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AE3A86-0B84-9A44-2F5D-C0CA6D54D3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A8BBFAB0-6759-70D0-69A5-225007938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59525"/>
            <a:ext cx="12192000" cy="830997"/>
          </a:xfrm>
          <a:prstGeom prst="rect">
            <a:avLst/>
          </a:prstGeom>
          <a:solidFill>
            <a:schemeClr val="bg1">
              <a:alpha val="67833"/>
            </a:schemeClr>
          </a:solidFill>
          <a:ln>
            <a:noFill/>
          </a:ln>
          <a:effectLst>
            <a:outerShdw blurRad="50800" dist="50800" dir="5400000" sx="19000" sy="19000" algn="ctr" rotWithShape="0">
              <a:schemeClr val="bg1">
                <a:alpha val="84939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Join Mia.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Don’t just survive.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Thryv.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14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DE864A-BC8A-B3E6-891B-1EF7126047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7279" y="195964"/>
            <a:ext cx="3524064" cy="141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18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111CF-2E24-62AB-0482-77B6A9685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B0C758-6D71-5D4F-4B84-37506ADDBF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13" y="5798663"/>
            <a:ext cx="1697594" cy="679253"/>
          </a:xfrm>
          <a:prstGeom prst="rect">
            <a:avLst/>
          </a:prstGeom>
        </p:spPr>
      </p:pic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7E7A792A-998B-BE07-E1A5-554E4E3FCA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9008" y="5902688"/>
            <a:ext cx="2389668" cy="4712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06889-2B87-28B8-F328-98F0BA2DA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360000">
            <a:off x="1559057" y="2992834"/>
            <a:ext cx="8692616" cy="1231106"/>
          </a:xfrm>
        </p:spPr>
        <p:txBody>
          <a:bodyPr/>
          <a:lstStyle/>
          <a:p>
            <a:r>
              <a:rPr lang="en-US" dirty="0"/>
              <a:t>LET’S GET SOCIAL</a:t>
            </a:r>
          </a:p>
        </p:txBody>
      </p:sp>
    </p:spTree>
    <p:extLst>
      <p:ext uri="{BB962C8B-B14F-4D97-AF65-F5344CB8AC3E}">
        <p14:creationId xmlns:p14="http://schemas.microsoft.com/office/powerpoint/2010/main" val="2509793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5FF89-DE2F-55CF-B4BC-58AB2F1D0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2505E7AE-7F00-4913-087E-C2A1C75995EC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5093BD-A4B1-F7D9-070D-10A46EE57F97}"/>
              </a:ext>
            </a:extLst>
          </p:cNvPr>
          <p:cNvSpPr txBox="1"/>
          <p:nvPr/>
        </p:nvSpPr>
        <p:spPr>
          <a:xfrm>
            <a:off x="344878" y="692150"/>
            <a:ext cx="10650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C00000"/>
                </a:solidFill>
                <a:latin typeface="Bebas Neue" panose="020B0606020202050201" pitchFamily="34" charset="77"/>
              </a:rPr>
              <a:t>SOCIAL MEDIA &amp; DIGITAL COLLATERAL</a:t>
            </a:r>
          </a:p>
        </p:txBody>
      </p:sp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1078C043-A9DD-BF51-9FB2-141C3A98D0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267" y="6020740"/>
            <a:ext cx="2389668" cy="471202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DB0594C4-A190-014D-46FF-962ACD142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78" y="1444109"/>
            <a:ext cx="98659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Relatable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SMB owner stories demonstrating the path to marketing nirvana.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993968-359C-93A4-1098-D87227157D36}"/>
              </a:ext>
            </a:extLst>
          </p:cNvPr>
          <p:cNvSpPr txBox="1"/>
          <p:nvPr/>
        </p:nvSpPr>
        <p:spPr>
          <a:xfrm>
            <a:off x="344879" y="2152484"/>
            <a:ext cx="5638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GB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Video Support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Short-form clips from all 5 hero videos for: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TikTok, Instagram Reels, YouTube Shorts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buNone/>
            </a:pPr>
            <a:r>
              <a:rPr lang="en-GB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Visual Assets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Carousel graphics for Instagram &amp; Facebook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UGC / testimonial templates (#</a:t>
            </a:r>
            <a:r>
              <a:rPr lang="en-GB" dirty="0" err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ThryvLife</a:t>
            </a:r>
            <a:r>
              <a:rPr lang="en-GB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Branded social overlays for videos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2C3839-E244-A92E-E002-2BB93AC10F52}"/>
              </a:ext>
            </a:extLst>
          </p:cNvPr>
          <p:cNvSpPr txBox="1"/>
          <p:nvPr/>
        </p:nvSpPr>
        <p:spPr>
          <a:xfrm>
            <a:off x="6096000" y="2152223"/>
            <a:ext cx="5638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GB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 Marketing Assets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Industry-specific landing pages with embedded videos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Email nurture sequences aligned with video content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Blog posts and case studies for campaign storytelling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Retargeting creative (static &amp; video)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DAD590-009F-98C6-4EA7-98E987DE3BE9}"/>
              </a:ext>
            </a:extLst>
          </p:cNvPr>
          <p:cNvSpPr txBox="1"/>
          <p:nvPr/>
        </p:nvSpPr>
        <p:spPr>
          <a:xfrm>
            <a:off x="344878" y="4584896"/>
            <a:ext cx="112919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Purpose:</a:t>
            </a:r>
            <a:br>
              <a:rPr lang="en-GB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Maximize organic engagement, build the Thryv community, and encourage trial sign-ups through a coordinated, multi-channel digital content package.</a:t>
            </a:r>
            <a:endParaRPr lang="en-US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560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80B34-8FAF-801E-E773-5C5BCAC22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CAC1F3BA-2AB3-C989-A5F3-32BF871D7C25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368"/>
            <a:ext cx="12192000" cy="681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2E0018AF-067F-9CD5-C5CB-6CB67D9DEF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267" y="6020740"/>
            <a:ext cx="2389668" cy="4712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FD167F-EA67-EB21-2213-E37D028A44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14341">
            <a:off x="858474" y="883276"/>
            <a:ext cx="4098865" cy="40988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4C3CA9-CD07-028D-DDF4-8411E5A390D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77619">
            <a:off x="7571152" y="627272"/>
            <a:ext cx="3788231" cy="37882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A4CA35-6F86-5C22-4934-9C1C2FEC27D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7606">
            <a:off x="3812116" y="2166133"/>
            <a:ext cx="4111703" cy="411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81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A548F-81CB-F49F-4E42-793F80527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CA78DA-9160-D620-C593-04EBE9DDF8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13" y="5798663"/>
            <a:ext cx="1697594" cy="679253"/>
          </a:xfrm>
          <a:prstGeom prst="rect">
            <a:avLst/>
          </a:prstGeom>
        </p:spPr>
      </p:pic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01A77768-78A0-5322-3D51-85CC08FBA5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9008" y="5902688"/>
            <a:ext cx="2389668" cy="4712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934213-3CA3-BC9F-D982-9918EF4CA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360000">
            <a:off x="1559057" y="2992834"/>
            <a:ext cx="8692616" cy="1231106"/>
          </a:xfrm>
        </p:spPr>
        <p:txBody>
          <a:bodyPr/>
          <a:lstStyle/>
          <a:p>
            <a:r>
              <a:rPr lang="en-US" dirty="0"/>
              <a:t>LET’S GET going</a:t>
            </a:r>
          </a:p>
        </p:txBody>
      </p:sp>
    </p:spTree>
    <p:extLst>
      <p:ext uri="{BB962C8B-B14F-4D97-AF65-F5344CB8AC3E}">
        <p14:creationId xmlns:p14="http://schemas.microsoft.com/office/powerpoint/2010/main" val="3836320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D411A-9CEA-AF34-82E2-2B687CB43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3EE68321-1830-C03C-6CF6-373BC048DEED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D39B9D98-E090-DABD-DEC4-A325F27A0C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267" y="6020740"/>
            <a:ext cx="2389668" cy="4712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015866-5B27-BD62-8DAD-E903B0633A15}"/>
              </a:ext>
            </a:extLst>
          </p:cNvPr>
          <p:cNvSpPr txBox="1"/>
          <p:nvPr/>
        </p:nvSpPr>
        <p:spPr>
          <a:xfrm>
            <a:off x="344878" y="692150"/>
            <a:ext cx="10650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C00000"/>
                </a:solidFill>
                <a:latin typeface="Bebas Neue" panose="020B0606020202050201" pitchFamily="34" charset="77"/>
              </a:rPr>
              <a:t>CAMPAIGN EXECUTION: WEEKS 1 – 4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D8ED4A8-3A4A-7B3F-3771-065FBB99E7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021897"/>
              </p:ext>
            </p:extLst>
          </p:nvPr>
        </p:nvGraphicFramePr>
        <p:xfrm>
          <a:off x="442912" y="1530603"/>
          <a:ext cx="11408115" cy="3973638"/>
        </p:xfrm>
        <a:graphic>
          <a:graphicData uri="http://schemas.openxmlformats.org/drawingml/2006/table">
            <a:tbl>
              <a:tblPr/>
              <a:tblGrid>
                <a:gridCol w="760246">
                  <a:extLst>
                    <a:ext uri="{9D8B030D-6E8A-4147-A177-3AD203B41FA5}">
                      <a16:colId xmlns:a16="http://schemas.microsoft.com/office/drawing/2014/main" val="754569999"/>
                    </a:ext>
                  </a:extLst>
                </a:gridCol>
                <a:gridCol w="2520543">
                  <a:extLst>
                    <a:ext uri="{9D8B030D-6E8A-4147-A177-3AD203B41FA5}">
                      <a16:colId xmlns:a16="http://schemas.microsoft.com/office/drawing/2014/main" val="2093055000"/>
                    </a:ext>
                  </a:extLst>
                </a:gridCol>
                <a:gridCol w="3117774">
                  <a:extLst>
                    <a:ext uri="{9D8B030D-6E8A-4147-A177-3AD203B41FA5}">
                      <a16:colId xmlns:a16="http://schemas.microsoft.com/office/drawing/2014/main" val="3281622790"/>
                    </a:ext>
                  </a:extLst>
                </a:gridCol>
                <a:gridCol w="5009552">
                  <a:extLst>
                    <a:ext uri="{9D8B030D-6E8A-4147-A177-3AD203B41FA5}">
                      <a16:colId xmlns:a16="http://schemas.microsoft.com/office/drawing/2014/main" val="2766677573"/>
                    </a:ext>
                  </a:extLst>
                </a:gridCol>
              </a:tblGrid>
              <a:tr h="29503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>
                          <a:solidFill>
                            <a:srgbClr val="143A54"/>
                          </a:solidFill>
                        </a:rPr>
                        <a:t>Week</a:t>
                      </a:r>
                    </a:p>
                  </a:txBody>
                  <a:tcPr marL="58018" marR="58018" marT="29009" marB="29009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>
                          <a:solidFill>
                            <a:srgbClr val="143A54"/>
                          </a:solidFill>
                        </a:rPr>
                        <a:t>Asset / Video</a:t>
                      </a:r>
                    </a:p>
                  </a:txBody>
                  <a:tcPr marL="58018" marR="58018" marT="29009" marB="29009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 dirty="0">
                          <a:solidFill>
                            <a:srgbClr val="143A54"/>
                          </a:solidFill>
                        </a:rPr>
                        <a:t>Channels</a:t>
                      </a:r>
                    </a:p>
                  </a:txBody>
                  <a:tcPr marL="58018" marR="58018" marT="29009" marB="29009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 dirty="0">
                          <a:solidFill>
                            <a:srgbClr val="143A54"/>
                          </a:solidFill>
                        </a:rPr>
                        <a:t>Key Actions / Notes</a:t>
                      </a:r>
                    </a:p>
                  </a:txBody>
                  <a:tcPr marL="58018" marR="58018" marT="29009" marB="29009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5810861"/>
                  </a:ext>
                </a:extLst>
              </a:tr>
              <a:tr h="67229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1</a:t>
                      </a:r>
                    </a:p>
                  </a:txBody>
                  <a:tcPr marL="58018" marR="58018" marT="29009" marB="29009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Hero Video – “Thryv in Action”</a:t>
                      </a:r>
                    </a:p>
                  </a:txBody>
                  <a:tcPr marL="58018" marR="58018" marT="29009" marB="29009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YouTube, LinkedIn, Instagram Reels, Homepage</a:t>
                      </a:r>
                    </a:p>
                  </a:txBody>
                  <a:tcPr marL="58018" marR="58018" marT="29009" marB="29009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600" b="0" kern="1200" dirty="0">
                          <a:solidFill>
                            <a:srgbClr val="143A54"/>
                          </a:solidFill>
                          <a:latin typeface="+mn-lt"/>
                          <a:ea typeface="+mn-ea"/>
                          <a:cs typeface="+mn-cs"/>
                        </a:rPr>
                        <a:t>Build awareness of Thryv as the ultimate marketing and engagement tool for SMBs.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2295933"/>
                  </a:ext>
                </a:extLst>
              </a:tr>
              <a:tr h="82744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2</a:t>
                      </a:r>
                    </a:p>
                  </a:txBody>
                  <a:tcPr marL="58018" marR="58018" marT="29009" marB="29009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Social Teaser Clips (15 sec)</a:t>
                      </a:r>
                    </a:p>
                  </a:txBody>
                  <a:tcPr marL="58018" marR="58018" marT="29009" marB="29009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>
                          <a:solidFill>
                            <a:srgbClr val="143A54"/>
                          </a:solidFill>
                        </a:rPr>
                        <a:t>TikTok, Instagram Stories, LinkedIn</a:t>
                      </a:r>
                    </a:p>
                  </a:txBody>
                  <a:tcPr marL="58018" marR="58018" marT="29009" marB="29009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600" b="0" kern="1200" dirty="0">
                          <a:solidFill>
                            <a:srgbClr val="143A54"/>
                          </a:solidFill>
                          <a:latin typeface="+mn-lt"/>
                          <a:ea typeface="+mn-ea"/>
                          <a:cs typeface="+mn-cs"/>
                        </a:rPr>
                        <a:t>Showcase features that boost client engagement, online presence, and visibility.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7752133"/>
                  </a:ext>
                </a:extLst>
              </a:tr>
              <a:tr h="67229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3</a:t>
                      </a:r>
                    </a:p>
                  </a:txBody>
                  <a:tcPr marL="58018" marR="58018" marT="29009" marB="29009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Industry Spotlight 1 – Home &amp; Field Services</a:t>
                      </a:r>
                    </a:p>
                  </a:txBody>
                  <a:tcPr marL="58018" marR="58018" marT="29009" marB="29009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>
                          <a:solidFill>
                            <a:srgbClr val="143A54"/>
                          </a:solidFill>
                        </a:rPr>
                        <a:t>TikTok, YouTube Shorts, Facebook</a:t>
                      </a:r>
                    </a:p>
                  </a:txBody>
                  <a:tcPr marL="58018" marR="58018" marT="29009" marB="29009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600" b="0" kern="1200" dirty="0">
                          <a:solidFill>
                            <a:srgbClr val="143A54"/>
                          </a:solidFill>
                          <a:latin typeface="+mn-lt"/>
                          <a:ea typeface="+mn-ea"/>
                          <a:cs typeface="+mn-cs"/>
                        </a:rPr>
                        <a:t>Highlight marketing wins: attracting new customers, managing reviews, promoting services online.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5255976"/>
                  </a:ext>
                </a:extLst>
              </a:tr>
              <a:tr h="82744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4</a:t>
                      </a:r>
                    </a:p>
                  </a:txBody>
                  <a:tcPr marL="58018" marR="58018" marT="29009" marB="29009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Industry Spotlight 2 – Professional Services</a:t>
                      </a:r>
                    </a:p>
                  </a:txBody>
                  <a:tcPr marL="58018" marR="58018" marT="29009" marB="29009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>
                          <a:solidFill>
                            <a:srgbClr val="143A54"/>
                          </a:solidFill>
                        </a:rPr>
                        <a:t>LinkedIn, YouTube Shorts, Email</a:t>
                      </a:r>
                    </a:p>
                  </a:txBody>
                  <a:tcPr marL="58018" marR="58018" marT="29009" marB="29009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600" b="0" kern="1200" dirty="0">
                          <a:solidFill>
                            <a:srgbClr val="143A54"/>
                          </a:solidFill>
                          <a:latin typeface="+mn-lt"/>
                          <a:ea typeface="+mn-ea"/>
                          <a:cs typeface="+mn-cs"/>
                        </a:rPr>
                        <a:t>Emphasize marketing advantages: growing client base, improving online reputation, effective follow-up campaigns.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4340589"/>
                  </a:ext>
                </a:extLst>
              </a:tr>
              <a:tr h="67229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4</a:t>
                      </a:r>
                    </a:p>
                  </a:txBody>
                  <a:tcPr marL="58018" marR="58018" marT="29009" marB="29009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>
                          <a:solidFill>
                            <a:srgbClr val="143A54"/>
                          </a:solidFill>
                        </a:rPr>
                        <a:t>Social Carousel</a:t>
                      </a:r>
                    </a:p>
                  </a:txBody>
                  <a:tcPr marL="58018" marR="58018" marT="29009" marB="29009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Instagram, Facebook</a:t>
                      </a:r>
                    </a:p>
                  </a:txBody>
                  <a:tcPr marL="58018" marR="58018" marT="29009" marB="29009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600" b="0" kern="1200" dirty="0">
                          <a:solidFill>
                            <a:srgbClr val="143A54"/>
                          </a:solidFill>
                          <a:latin typeface="+mn-lt"/>
                          <a:ea typeface="+mn-ea"/>
                          <a:cs typeface="+mn-cs"/>
                        </a:rPr>
                        <a:t>Infographic: “Top 5 Ways SMBs Get More Clients with </a:t>
                      </a:r>
                      <a:r>
                        <a:rPr lang="en-GB" sz="1600" b="0" kern="1200" dirty="0" err="1">
                          <a:solidFill>
                            <a:srgbClr val="143A54"/>
                          </a:solidFill>
                          <a:latin typeface="+mn-lt"/>
                          <a:ea typeface="+mn-ea"/>
                          <a:cs typeface="+mn-cs"/>
                        </a:rPr>
                        <a:t>Thryv</a:t>
                      </a:r>
                      <a:r>
                        <a:rPr lang="en-GB" sz="1600" b="0" kern="1200" dirty="0">
                          <a:solidFill>
                            <a:srgbClr val="143A54"/>
                          </a:solidFill>
                          <a:latin typeface="+mn-lt"/>
                          <a:ea typeface="+mn-ea"/>
                          <a:cs typeface="+mn-cs"/>
                        </a:rPr>
                        <a:t>.”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8549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3263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17F66-EED3-0987-AFAA-74DE85143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A1218556-6FE3-7F10-8BD3-37B71A4F9CE1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19F78B9D-0AA6-36B4-D8BC-3828EA37BF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267" y="6020740"/>
            <a:ext cx="2389668" cy="4712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6E0D6E-8A5C-C93C-57E0-BDA950FBD9A8}"/>
              </a:ext>
            </a:extLst>
          </p:cNvPr>
          <p:cNvSpPr txBox="1"/>
          <p:nvPr/>
        </p:nvSpPr>
        <p:spPr>
          <a:xfrm>
            <a:off x="344878" y="692150"/>
            <a:ext cx="10650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C00000"/>
                </a:solidFill>
                <a:latin typeface="Bebas Neue" panose="020B0606020202050201" pitchFamily="34" charset="77"/>
              </a:rPr>
              <a:t>CAMPAIGN EXECUTION: WEEKS 5 – 8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A16A021-0CF5-09B0-B920-3D7CFB19C4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436527"/>
              </p:ext>
            </p:extLst>
          </p:nvPr>
        </p:nvGraphicFramePr>
        <p:xfrm>
          <a:off x="419386" y="1548564"/>
          <a:ext cx="11419508" cy="4068870"/>
        </p:xfrm>
        <a:graphic>
          <a:graphicData uri="http://schemas.openxmlformats.org/drawingml/2006/table">
            <a:tbl>
              <a:tblPr/>
              <a:tblGrid>
                <a:gridCol w="957530">
                  <a:extLst>
                    <a:ext uri="{9D8B030D-6E8A-4147-A177-3AD203B41FA5}">
                      <a16:colId xmlns:a16="http://schemas.microsoft.com/office/drawing/2014/main" val="659814927"/>
                    </a:ext>
                  </a:extLst>
                </a:gridCol>
                <a:gridCol w="2600173">
                  <a:extLst>
                    <a:ext uri="{9D8B030D-6E8A-4147-A177-3AD203B41FA5}">
                      <a16:colId xmlns:a16="http://schemas.microsoft.com/office/drawing/2014/main" val="999412577"/>
                    </a:ext>
                  </a:extLst>
                </a:gridCol>
                <a:gridCol w="2886419">
                  <a:extLst>
                    <a:ext uri="{9D8B030D-6E8A-4147-A177-3AD203B41FA5}">
                      <a16:colId xmlns:a16="http://schemas.microsoft.com/office/drawing/2014/main" val="3711015015"/>
                    </a:ext>
                  </a:extLst>
                </a:gridCol>
                <a:gridCol w="4975386">
                  <a:extLst>
                    <a:ext uri="{9D8B030D-6E8A-4147-A177-3AD203B41FA5}">
                      <a16:colId xmlns:a16="http://schemas.microsoft.com/office/drawing/2014/main" val="33288845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Week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Asset / Video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Channels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Key Actions / Notes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7206554"/>
                  </a:ext>
                </a:extLst>
              </a:tr>
              <a:tr h="7244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Industry Spotlight 3 </a:t>
                      </a:r>
                      <a:r>
                        <a:rPr lang="en-GB" sz="1600" b="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– Health &amp; Wellness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Instagram Reels, TikTok, YouTube Shorts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n-GB" sz="1600" b="0" kern="120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Highlight successful campaigns, social media wins, and increased engagement.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310747"/>
                  </a:ext>
                </a:extLst>
              </a:tr>
              <a:tr h="58858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Blog / Case Study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Website, LinkedIn, Email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n-GB" sz="1600" b="0" kern="120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Demonstrate marketing impact: attracting and retaining clients, improving online presence.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7211866"/>
                  </a:ext>
                </a:extLst>
              </a:tr>
              <a:tr h="58858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The Thryv Advantage – “Why Choose Thryv?”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YouTube, Homepage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n-GB" sz="1600" b="0" kern="120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Re-engage leads and maximize conversion from previous marketing touchpoints.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274883"/>
                  </a:ext>
                </a:extLst>
              </a:tr>
              <a:tr h="58858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Retargeting Campaigns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Facebook, Instagram, LinkedIn, Google Search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n-GB" sz="1600" b="0" kern="120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Interactive marketing-focused walkthrough: boosting visibility, customer engagement, and campaigns.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3167940"/>
                  </a:ext>
                </a:extLst>
              </a:tr>
              <a:tr h="46137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Live Webinar / Demo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Zoom, YouTube Live, LinkedIn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n-GB" sz="1600" b="0" kern="120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Encourage clients to share success stories to strengthen brand presence and social proof.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7279603"/>
                  </a:ext>
                </a:extLst>
              </a:tr>
              <a:tr h="58858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Ongoing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UGC &amp; Testimonials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Instagram, TikTok, LinkedIn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buNone/>
                      </a:pPr>
                      <a:r>
                        <a:rPr lang="en-GB" sz="1600" b="0" kern="120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Highlight successful campaigns, social media wins, and increased engagement.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42556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4348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E1698-7477-0B87-EBC2-7EF3AEBCF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7988A5-18A2-18CB-FF48-4071B6A713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13" y="5798663"/>
            <a:ext cx="1697594" cy="679253"/>
          </a:xfrm>
          <a:prstGeom prst="rect">
            <a:avLst/>
          </a:prstGeom>
        </p:spPr>
      </p:pic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74D2820B-62A8-30E9-8A26-F7D3F20AAE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9008" y="5902688"/>
            <a:ext cx="2389668" cy="4712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C217E0-458F-ADCB-65A4-12BCD63FF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360000">
            <a:off x="1559057" y="2992834"/>
            <a:ext cx="8692616" cy="1231106"/>
          </a:xfrm>
        </p:spPr>
        <p:txBody>
          <a:bodyPr/>
          <a:lstStyle/>
          <a:p>
            <a:r>
              <a:rPr lang="en-US" dirty="0"/>
              <a:t>HOW MUCH?</a:t>
            </a:r>
          </a:p>
        </p:txBody>
      </p:sp>
    </p:spTree>
    <p:extLst>
      <p:ext uri="{BB962C8B-B14F-4D97-AF65-F5344CB8AC3E}">
        <p14:creationId xmlns:p14="http://schemas.microsoft.com/office/powerpoint/2010/main" val="42013912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89D50-FAD5-C1B8-7C74-5FA35FAC2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A740E459-2381-F919-5A7E-AE5C96EE5AEC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A7AAA8FF-166D-8972-C367-AAA7C8A6C6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267" y="6020740"/>
            <a:ext cx="2389668" cy="4712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E04B0C-0394-981D-0582-9426B9FB49F9}"/>
              </a:ext>
            </a:extLst>
          </p:cNvPr>
          <p:cNvSpPr txBox="1"/>
          <p:nvPr/>
        </p:nvSpPr>
        <p:spPr>
          <a:xfrm>
            <a:off x="344878" y="692150"/>
            <a:ext cx="10650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C00000"/>
                </a:solidFill>
                <a:latin typeface="Bebas Neue" panose="020B0606020202050201" pitchFamily="34" charset="77"/>
              </a:rPr>
              <a:t>Design costs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1A8DFF5-B0DF-5E69-7289-E0DFBE9E35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161504"/>
              </p:ext>
            </p:extLst>
          </p:nvPr>
        </p:nvGraphicFramePr>
        <p:xfrm>
          <a:off x="419386" y="1548564"/>
          <a:ext cx="11437653" cy="3864485"/>
        </p:xfrm>
        <a:graphic>
          <a:graphicData uri="http://schemas.openxmlformats.org/drawingml/2006/table">
            <a:tbl>
              <a:tblPr/>
              <a:tblGrid>
                <a:gridCol w="3462776">
                  <a:extLst>
                    <a:ext uri="{9D8B030D-6E8A-4147-A177-3AD203B41FA5}">
                      <a16:colId xmlns:a16="http://schemas.microsoft.com/office/drawing/2014/main" val="999412577"/>
                    </a:ext>
                  </a:extLst>
                </a:gridCol>
                <a:gridCol w="5940396">
                  <a:extLst>
                    <a:ext uri="{9D8B030D-6E8A-4147-A177-3AD203B41FA5}">
                      <a16:colId xmlns:a16="http://schemas.microsoft.com/office/drawing/2014/main" val="3711015015"/>
                    </a:ext>
                  </a:extLst>
                </a:gridCol>
                <a:gridCol w="2034481">
                  <a:extLst>
                    <a:ext uri="{9D8B030D-6E8A-4147-A177-3AD203B41FA5}">
                      <a16:colId xmlns:a16="http://schemas.microsoft.com/office/drawing/2014/main" val="3328884531"/>
                    </a:ext>
                  </a:extLst>
                </a:gridCol>
              </a:tblGrid>
              <a:tr h="2713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Deliverables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Role &amp; Hours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Cost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7206554"/>
                  </a:ext>
                </a:extLst>
              </a:tr>
              <a:tr h="5493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Campaign Media Templates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Creative Director (6 hours @ $275.00)</a:t>
                      </a:r>
                    </a:p>
                    <a:p>
                      <a:pPr>
                        <a:buNone/>
                      </a:pPr>
                      <a:r>
                        <a:rPr lang="en-GB" sz="1200" b="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Senior Designer / Animator (32 hours @ $240.00)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GB" sz="1600" b="0" kern="120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$9,330.00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3866940"/>
                  </a:ext>
                </a:extLst>
              </a:tr>
              <a:tr h="4855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Hero Video – “Thryv in Action”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Creative Director (12 hours @ $275.00)</a:t>
                      </a:r>
                    </a:p>
                    <a:p>
                      <a:pPr>
                        <a:buNone/>
                      </a:pPr>
                      <a:r>
                        <a:rPr lang="en-GB" sz="1200" b="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Senior Designer / Animator (32 hours @ $240.00)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GB" sz="1600" b="0" kern="120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$10,9080.00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310747"/>
                  </a:ext>
                </a:extLst>
              </a:tr>
              <a:tr h="53785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Industry Spotlight 1 – Home &amp; Field Services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Creative Director (6 hours @ $275.00)</a:t>
                      </a:r>
                    </a:p>
                    <a:p>
                      <a:pPr>
                        <a:buNone/>
                      </a:pPr>
                      <a:r>
                        <a:rPr lang="en-GB" sz="1200" b="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Senior Designer / Animator (26 hours @ $240.00)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GB" sz="1600" b="0" kern="120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$7,890.00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7211866"/>
                  </a:ext>
                </a:extLst>
              </a:tr>
              <a:tr h="53785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Industry Spotlight 2 – Professional Services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Creative Director (6 hours @ $275.00)</a:t>
                      </a:r>
                    </a:p>
                    <a:p>
                      <a:pPr>
                        <a:buNone/>
                      </a:pPr>
                      <a:r>
                        <a:rPr lang="en-GB" sz="1200" b="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Senior Designer / Animator (26 hours @ $240.00)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GB" sz="1600" b="0" kern="120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$7,890.00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274883"/>
                  </a:ext>
                </a:extLst>
              </a:tr>
              <a:tr h="53785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Industry Spotlight 3 </a:t>
                      </a:r>
                      <a:r>
                        <a:rPr lang="en-GB" sz="1600" b="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– Health &amp; Wellness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Creative Director (6 hours @ $275.00)</a:t>
                      </a:r>
                    </a:p>
                    <a:p>
                      <a:pPr>
                        <a:buNone/>
                      </a:pPr>
                      <a:r>
                        <a:rPr lang="en-GB" sz="1200" b="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Senior Designer / Animator (26 hours @ $240.00)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GB" sz="1600" b="0" kern="120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$7,890.00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3167940"/>
                  </a:ext>
                </a:extLst>
              </a:tr>
              <a:tr h="4941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The Thryv Advantage – “Why Choose Thryv?”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Creative Director (6 hours @ $275.00)</a:t>
                      </a:r>
                    </a:p>
                    <a:p>
                      <a:pPr>
                        <a:buNone/>
                      </a:pPr>
                      <a:r>
                        <a:rPr lang="en-GB" sz="1200" b="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Senior Designer / Animator (26 hours @ $240.00)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GB" sz="1600" b="0" kern="120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$7,890.00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7279603"/>
                  </a:ext>
                </a:extLst>
              </a:tr>
              <a:tr h="369706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1600" b="0" dirty="0">
                        <a:solidFill>
                          <a:srgbClr val="143A54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1600" b="1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Sub Total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GB" sz="1600" b="1" kern="120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$51,870.00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42556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15117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B21D0-F566-99DD-E76E-EA937ED4F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F1FF664D-34C1-7EA2-56D5-32F9A26632AC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3CCBE578-95BD-A7C7-5157-7C4763220A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267" y="6020740"/>
            <a:ext cx="2389668" cy="4712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157280-3B15-ECDE-D03B-0E1F4875B116}"/>
              </a:ext>
            </a:extLst>
          </p:cNvPr>
          <p:cNvSpPr txBox="1"/>
          <p:nvPr/>
        </p:nvSpPr>
        <p:spPr>
          <a:xfrm>
            <a:off x="344878" y="692150"/>
            <a:ext cx="10650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C00000"/>
                </a:solidFill>
                <a:latin typeface="Bebas Neue" panose="020B0606020202050201" pitchFamily="34" charset="77"/>
              </a:rPr>
              <a:t>Project management &amp; 3</a:t>
            </a:r>
            <a:r>
              <a:rPr lang="en-US" altLang="en-US" sz="4400" baseline="30000" dirty="0">
                <a:solidFill>
                  <a:srgbClr val="C00000"/>
                </a:solidFill>
                <a:latin typeface="Bebas Neue" panose="020B0606020202050201" pitchFamily="34" charset="77"/>
              </a:rPr>
              <a:t>rd</a:t>
            </a:r>
            <a:r>
              <a:rPr lang="en-US" altLang="en-US" sz="4400" dirty="0">
                <a:solidFill>
                  <a:srgbClr val="C00000"/>
                </a:solidFill>
                <a:latin typeface="Bebas Neue" panose="020B0606020202050201" pitchFamily="34" charset="77"/>
              </a:rPr>
              <a:t> party costs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97A5855-9A86-73FF-2A07-71C1E1B908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3683116"/>
              </p:ext>
            </p:extLst>
          </p:nvPr>
        </p:nvGraphicFramePr>
        <p:xfrm>
          <a:off x="419385" y="1548564"/>
          <a:ext cx="11435549" cy="3404541"/>
        </p:xfrm>
        <a:graphic>
          <a:graphicData uri="http://schemas.openxmlformats.org/drawingml/2006/table">
            <a:tbl>
              <a:tblPr/>
              <a:tblGrid>
                <a:gridCol w="4498604">
                  <a:extLst>
                    <a:ext uri="{9D8B030D-6E8A-4147-A177-3AD203B41FA5}">
                      <a16:colId xmlns:a16="http://schemas.microsoft.com/office/drawing/2014/main" val="999412577"/>
                    </a:ext>
                  </a:extLst>
                </a:gridCol>
                <a:gridCol w="4902839">
                  <a:extLst>
                    <a:ext uri="{9D8B030D-6E8A-4147-A177-3AD203B41FA5}">
                      <a16:colId xmlns:a16="http://schemas.microsoft.com/office/drawing/2014/main" val="3711015015"/>
                    </a:ext>
                  </a:extLst>
                </a:gridCol>
                <a:gridCol w="2034106">
                  <a:extLst>
                    <a:ext uri="{9D8B030D-6E8A-4147-A177-3AD203B41FA5}">
                      <a16:colId xmlns:a16="http://schemas.microsoft.com/office/drawing/2014/main" val="3328884531"/>
                    </a:ext>
                  </a:extLst>
                </a:gridCol>
              </a:tblGrid>
              <a:tr h="27935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Role / Component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Hours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Cost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7206554"/>
                  </a:ext>
                </a:extLst>
              </a:tr>
              <a:tr h="5656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Program Lead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24 (2 hrs per week for 12 weeks)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GB" sz="1600" b="0" kern="120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$6,600.00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3866940"/>
                  </a:ext>
                </a:extLst>
              </a:tr>
              <a:tr h="4999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Program Manager Social Media Comms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40 (5 hrs per week for 12 weeks)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GB" sz="1600" b="0" kern="120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$6,400.00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310747"/>
                  </a:ext>
                </a:extLst>
              </a:tr>
              <a:tr h="55379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Program Executive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36 (3 hrs per week for 12 weeks)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GB" sz="1600" b="0" kern="120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$3,780.00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7211866"/>
                  </a:ext>
                </a:extLst>
              </a:tr>
              <a:tr h="55379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3</a:t>
                      </a:r>
                      <a:r>
                        <a:rPr lang="en-GB" sz="1600" b="0" baseline="30000" dirty="0">
                          <a:solidFill>
                            <a:srgbClr val="143A54"/>
                          </a:solidFill>
                        </a:rPr>
                        <a:t>rd</a:t>
                      </a: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 Party Costs (</a:t>
                      </a:r>
                      <a:r>
                        <a:rPr lang="en-GB" sz="1600" b="0" dirty="0" err="1">
                          <a:solidFill>
                            <a:srgbClr val="143A54"/>
                          </a:solidFill>
                        </a:rPr>
                        <a:t>Frame.io</a:t>
                      </a: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, licenses, insurance)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1600" b="0" dirty="0">
                        <a:solidFill>
                          <a:srgbClr val="143A54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GB" sz="1600" b="0" kern="120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$3,065.00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274883"/>
                  </a:ext>
                </a:extLst>
              </a:tr>
              <a:tr h="5537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rgbClr val="C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15 % Discount on Project Management Fees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1600" b="0" dirty="0">
                        <a:solidFill>
                          <a:srgbClr val="143A54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GB" sz="1600" b="1" kern="1200" dirty="0">
                          <a:solidFill>
                            <a:srgbClr val="C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$2,517.00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9714443"/>
                  </a:ext>
                </a:extLst>
              </a:tr>
              <a:tr h="380668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1600" b="0" dirty="0">
                        <a:solidFill>
                          <a:srgbClr val="143A54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1600" b="1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Sub Total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GB" sz="1600" b="1" kern="120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$17,328.00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42556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7740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6E839-389C-03B0-E638-E956838D7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0AFC0B7F-118C-8A6C-A8FE-84423EAE1F6E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341742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3409D5-22F8-880F-0B28-94AEA5BC1392}"/>
              </a:ext>
            </a:extLst>
          </p:cNvPr>
          <p:cNvSpPr txBox="1"/>
          <p:nvPr/>
        </p:nvSpPr>
        <p:spPr>
          <a:xfrm>
            <a:off x="344879" y="692150"/>
            <a:ext cx="117018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C00000"/>
                </a:solidFill>
                <a:latin typeface="Bebas Neue" panose="020B0606020202050201" pitchFamily="34" charset="77"/>
              </a:rPr>
              <a:t>THE CAMPAIGN APPROACH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400" dirty="0">
              <a:solidFill>
                <a:srgbClr val="C00000"/>
              </a:solidFill>
              <a:latin typeface="Bebas Neue" panose="020B0606020202050201" pitchFamily="34" charset="77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400" dirty="0">
              <a:solidFill>
                <a:srgbClr val="C00000"/>
              </a:solidFill>
              <a:latin typeface="Bebas Neue" panose="020B0606020202050201" pitchFamily="34" charset="77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000" dirty="0">
              <a:solidFill>
                <a:srgbClr val="C00000"/>
              </a:solidFill>
              <a:latin typeface="Bebas Neue" panose="020B0606020202050201" pitchFamily="34" charset="77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000" dirty="0">
              <a:solidFill>
                <a:srgbClr val="C00000"/>
              </a:solidFill>
              <a:latin typeface="Bebas Neue" panose="020B0606020202050201" pitchFamily="34" charset="77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000" dirty="0">
              <a:solidFill>
                <a:srgbClr val="C00000"/>
              </a:solidFill>
              <a:latin typeface="Bebas Neue" panose="020B0606020202050201" pitchFamily="34" charset="77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1E88048-2820-647D-8F32-192DB4E1E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2" y="1520825"/>
            <a:ext cx="11414125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Showcases </a:t>
            </a:r>
            <a:r>
              <a:rPr lang="en-US" altLang="en-US" sz="1600" b="1" err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Thryv’s</a:t>
            </a:r>
            <a:r>
              <a:rPr lang="en-US" altLang="en-US" sz="16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Value:</a:t>
            </a:r>
            <a:r>
              <a:rPr lang="en-US" altLang="en-US" sz="16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Real SMB stories demonstrate tangible marketing impact—more clients, better online presence, stronger engagement.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altLang="en-US" sz="1600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Multi-Channel Reach:</a:t>
            </a:r>
            <a:r>
              <a:rPr lang="en-US" altLang="en-US" sz="16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Combines hero videos, social clips, blogs, and UGC for broad awareness across YouTube, Instagram, LinkedIn, and email.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altLang="en-US" sz="1600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Efficient &amp; Scalable:</a:t>
            </a:r>
            <a:r>
              <a:rPr lang="en-US" altLang="en-US" sz="16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One cohesive campaign leverages five videos across multiple channels, maximizing ROI without fragmenting resources.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altLang="en-US" sz="1600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Builds Social Proof:</a:t>
            </a:r>
            <a:r>
              <a:rPr lang="en-US" altLang="en-US" sz="16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Encourages user-generated content and testimonials, reinforcing credibility and driving organic advocacy.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altLang="en-US" sz="1600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Engages SMB Owners Emotionally:</a:t>
            </a:r>
            <a:r>
              <a:rPr lang="en-US" altLang="en-US" sz="16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Relatable storytelling connects with small business owners, showing </a:t>
            </a:r>
            <a:r>
              <a:rPr lang="en-US" altLang="en-US" sz="1600" err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Thryv</a:t>
            </a:r>
            <a:r>
              <a:rPr lang="en-US" altLang="en-US" sz="16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as a partner in growing their business.</a:t>
            </a:r>
          </a:p>
          <a:p>
            <a:pPr lvl="0"/>
            <a:endParaRPr lang="en-US" altLang="en-US" sz="1600" b="1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sz="16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Takeaway:</a:t>
            </a:r>
            <a:r>
              <a:rPr lang="en-US" altLang="en-US" sz="16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A unified, marketing-driven campaign that drives awareness, engagement, and conversion while strengthening </a:t>
            </a:r>
            <a:r>
              <a:rPr lang="en-US" altLang="en-US" sz="1600" err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Thryv’s</a:t>
            </a:r>
            <a:r>
              <a:rPr lang="en-US" altLang="en-US" sz="16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brand positioning.</a:t>
            </a:r>
          </a:p>
        </p:txBody>
      </p:sp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3DA92410-9205-89FF-BB00-DB71F22986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7021" y="6140990"/>
            <a:ext cx="2389668" cy="47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356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F9926-4853-9443-24D4-A221B29AC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8E98AEB0-7F1D-14B5-1742-E090299DC27C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8001F9B7-8CA5-504F-909C-2DFADD8F54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267" y="6020740"/>
            <a:ext cx="2389668" cy="4712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C4FF44-B848-366D-9120-D8E41B2600FA}"/>
              </a:ext>
            </a:extLst>
          </p:cNvPr>
          <p:cNvSpPr txBox="1"/>
          <p:nvPr/>
        </p:nvSpPr>
        <p:spPr>
          <a:xfrm>
            <a:off x="344878" y="692150"/>
            <a:ext cx="10650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C00000"/>
                </a:solidFill>
                <a:latin typeface="Bebas Neue" panose="020B0606020202050201" pitchFamily="34" charset="77"/>
              </a:rPr>
              <a:t>Cost summary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B7C6214-CE57-50FD-0EC5-AA338E3EC6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111207"/>
              </p:ext>
            </p:extLst>
          </p:nvPr>
        </p:nvGraphicFramePr>
        <p:xfrm>
          <a:off x="442913" y="1520825"/>
          <a:ext cx="11400220" cy="1833994"/>
        </p:xfrm>
        <a:graphic>
          <a:graphicData uri="http://schemas.openxmlformats.org/drawingml/2006/table">
            <a:tbl>
              <a:tblPr/>
              <a:tblGrid>
                <a:gridCol w="8106776">
                  <a:extLst>
                    <a:ext uri="{9D8B030D-6E8A-4147-A177-3AD203B41FA5}">
                      <a16:colId xmlns:a16="http://schemas.microsoft.com/office/drawing/2014/main" val="999412577"/>
                    </a:ext>
                  </a:extLst>
                </a:gridCol>
                <a:gridCol w="3293444">
                  <a:extLst>
                    <a:ext uri="{9D8B030D-6E8A-4147-A177-3AD203B41FA5}">
                      <a16:colId xmlns:a16="http://schemas.microsoft.com/office/drawing/2014/main" val="33288845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Component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Cost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7206554"/>
                  </a:ext>
                </a:extLst>
              </a:tr>
              <a:tr h="6011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Design Time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GB" sz="1600" b="0" kern="120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$51,870.00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3866940"/>
                  </a:ext>
                </a:extLst>
              </a:tr>
              <a:tr h="5313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Project Management &amp; 3</a:t>
                      </a:r>
                      <a:r>
                        <a:rPr lang="en-GB" sz="1600" b="0" baseline="30000" dirty="0">
                          <a:solidFill>
                            <a:srgbClr val="143A54"/>
                          </a:solidFill>
                        </a:rPr>
                        <a:t>rd</a:t>
                      </a: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 Party Costs</a:t>
                      </a: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GB" sz="1600" b="0" kern="120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$17,328.00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310747"/>
                  </a:ext>
                </a:extLst>
              </a:tr>
              <a:tr h="40458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1600" b="0" dirty="0">
                        <a:solidFill>
                          <a:srgbClr val="143A54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3065" marR="53065" marT="26533" marB="26533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GB" sz="1600" b="1" kern="1200" dirty="0">
                          <a:solidFill>
                            <a:srgbClr val="143A54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$69,198.00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42556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60774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9B3E1-6CDD-B15A-02FB-F9EF39B89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EF1D3651-52E7-2056-5720-7440083D7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22D4B04-579F-652B-CBF4-82B03D8DB6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68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215E6-7A24-05A1-3BF8-1C9F723C6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1FFB5D8A-DFF9-4690-ABC9-75F9FADD45A3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F0F457-D30F-93F2-CF81-3A1A6103391E}"/>
              </a:ext>
            </a:extLst>
          </p:cNvPr>
          <p:cNvSpPr txBox="1"/>
          <p:nvPr/>
        </p:nvSpPr>
        <p:spPr>
          <a:xfrm>
            <a:off x="344879" y="692150"/>
            <a:ext cx="111975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C00000"/>
                </a:solidFill>
                <a:latin typeface="Bebas Neue" panose="020B0606020202050201" pitchFamily="34" charset="77"/>
              </a:rPr>
              <a:t>Campaign Approach: THRYV MARKETING CENTER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4400" b="1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9689B44-F1C5-C903-CADE-B77EF2DB5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520825"/>
            <a:ext cx="11404208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16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Timeline &amp; Structure</a:t>
            </a:r>
          </a:p>
          <a:p>
            <a:pPr lvl="0"/>
            <a:endParaRPr lang="en-US" altLang="en-US" sz="1600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Weeks – Design &amp; Development:</a:t>
            </a:r>
            <a:r>
              <a:rPr lang="en-US" altLang="en-US" sz="16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Creative strategy, storyboard finalization, video production prep, social content planning.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 Weeks – Campaign Execution:</a:t>
            </a:r>
            <a:r>
              <a:rPr lang="en-US" altLang="en-US" sz="16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Launch of 5 hero videos across multiple channels, supported by a coordinated social media strategy, and retargeting.</a:t>
            </a:r>
          </a:p>
          <a:p>
            <a:pPr lvl="0">
              <a:buFontTx/>
              <a:buChar char="•"/>
            </a:pPr>
            <a:endParaRPr lang="en-US" altLang="en-US" sz="1600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sz="16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 Deliverables</a:t>
            </a:r>
          </a:p>
          <a:p>
            <a:pPr lvl="0"/>
            <a:endParaRPr lang="en-US" altLang="en-US" sz="1600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Video Stories:</a:t>
            </a:r>
            <a:r>
              <a:rPr lang="en-US" altLang="en-US" sz="16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Industry-specific narratives (SMB owner journeys, humorous and relatable)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 Media </a:t>
            </a:r>
            <a:r>
              <a:rPr lang="en-US" altLang="en-US" sz="1600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 </a:t>
            </a:r>
            <a:r>
              <a:rPr lang="en-US" altLang="en-US" sz="16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&amp; Support:</a:t>
            </a:r>
            <a:r>
              <a:rPr lang="en-US" altLang="en-US" sz="16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Short-form video cuts, carousel graphics, UGC engagement, and retargeting campaigns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Integrated Digital Approach:</a:t>
            </a:r>
            <a:r>
              <a:rPr lang="en-US" altLang="en-US" sz="16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Landing </a:t>
            </a:r>
            <a:r>
              <a:rPr lang="en-US" altLang="en-US" sz="16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page design</a:t>
            </a:r>
            <a:r>
              <a:rPr lang="en-US" altLang="en-US" sz="16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email nurture sequences, and blog content aligned with video messaging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altLang="en-US" sz="1600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sz="16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Outcome:</a:t>
            </a:r>
            <a:r>
              <a:rPr lang="en-US" altLang="en-US" sz="16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Seamless campaign that builds awareness, engagement, and conversion for </a:t>
            </a:r>
            <a:r>
              <a:rPr lang="en-US" altLang="en-US" sz="1600" err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Thryv</a:t>
            </a:r>
            <a:r>
              <a:rPr lang="en-US" altLang="en-US" sz="16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across small business audiences.</a:t>
            </a:r>
          </a:p>
        </p:txBody>
      </p:sp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E505AD58-BFE9-9F20-95D1-26CE235F6BB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7379" y="6130825"/>
            <a:ext cx="2389668" cy="47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02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5C1C3-7BA3-02B7-3FE0-DB7A014A3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2C5E9228-8970-BDCE-DB98-9A270DF757F1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5F78D1-3544-AD8C-F0D3-6925B5E4C273}"/>
              </a:ext>
            </a:extLst>
          </p:cNvPr>
          <p:cNvSpPr txBox="1"/>
          <p:nvPr/>
        </p:nvSpPr>
        <p:spPr>
          <a:xfrm>
            <a:off x="344878" y="692150"/>
            <a:ext cx="10650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C00000"/>
                </a:solidFill>
                <a:latin typeface="Bebas Neue" panose="020B0606020202050201" pitchFamily="34" charset="77"/>
              </a:rPr>
              <a:t>Campaign Concept &amp; Video Overview</a:t>
            </a:r>
          </a:p>
        </p:txBody>
      </p:sp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85E62E65-0A67-E336-FE18-8287C736D5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267" y="6020740"/>
            <a:ext cx="2389668" cy="47120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43037D3-BBE5-1447-C801-077B8C140A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365952"/>
              </p:ext>
            </p:extLst>
          </p:nvPr>
        </p:nvGraphicFramePr>
        <p:xfrm>
          <a:off x="442913" y="2150778"/>
          <a:ext cx="11412021" cy="3155339"/>
        </p:xfrm>
        <a:graphic>
          <a:graphicData uri="http://schemas.openxmlformats.org/drawingml/2006/table">
            <a:tbl>
              <a:tblPr/>
              <a:tblGrid>
                <a:gridCol w="2528920">
                  <a:extLst>
                    <a:ext uri="{9D8B030D-6E8A-4147-A177-3AD203B41FA5}">
                      <a16:colId xmlns:a16="http://schemas.microsoft.com/office/drawing/2014/main" val="3340842573"/>
                    </a:ext>
                  </a:extLst>
                </a:gridCol>
                <a:gridCol w="2606575">
                  <a:extLst>
                    <a:ext uri="{9D8B030D-6E8A-4147-A177-3AD203B41FA5}">
                      <a16:colId xmlns:a16="http://schemas.microsoft.com/office/drawing/2014/main" val="1542523289"/>
                    </a:ext>
                  </a:extLst>
                </a:gridCol>
                <a:gridCol w="6276526">
                  <a:extLst>
                    <a:ext uri="{9D8B030D-6E8A-4147-A177-3AD203B41FA5}">
                      <a16:colId xmlns:a16="http://schemas.microsoft.com/office/drawing/2014/main" val="1264327329"/>
                    </a:ext>
                  </a:extLst>
                </a:gridCol>
              </a:tblGrid>
              <a:tr h="30254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 dirty="0">
                          <a:solidFill>
                            <a:srgbClr val="143A54"/>
                          </a:solidFill>
                        </a:rPr>
                        <a:t>Video</a:t>
                      </a: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 dirty="0">
                          <a:solidFill>
                            <a:srgbClr val="143A54"/>
                          </a:solidFill>
                        </a:rPr>
                        <a:t>Focus</a:t>
                      </a: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1">
                          <a:solidFill>
                            <a:srgbClr val="143A54"/>
                          </a:solidFill>
                        </a:rPr>
                        <a:t>Key Message / Tone</a:t>
                      </a: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693153"/>
                  </a:ext>
                </a:extLst>
              </a:tr>
              <a:tr h="54996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Hero Video</a:t>
                      </a: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Broad SMB overview</a:t>
                      </a: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“Thryv in Action” – multi-tasking chaos → calm, all-in-one solution, multiple sectors</a:t>
                      </a: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5866297"/>
                  </a:ext>
                </a:extLst>
              </a:tr>
              <a:tr h="5931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Industry Spotlight 1</a:t>
                      </a: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Home &amp; Field Services</a:t>
                      </a: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Streamlined scheduling, payments, and reviews for contractors, plumbers, electricians</a:t>
                      </a: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1252515"/>
                  </a:ext>
                </a:extLst>
              </a:tr>
              <a:tr h="54996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Industry Spotlight 2</a:t>
                      </a: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Professional Services</a:t>
                      </a: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Simplified client management for law offices, accountants, consultants</a:t>
                      </a: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7115742"/>
                  </a:ext>
                </a:extLst>
              </a:tr>
              <a:tr h="54996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Industry Spotlight 3</a:t>
                      </a: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>
                          <a:solidFill>
                            <a:srgbClr val="143A54"/>
                          </a:solidFill>
                        </a:rPr>
                        <a:t>Health &amp; Wellness</a:t>
                      </a: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Balance appointments, marketing, payments – “marketing nirvana”</a:t>
                      </a: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7876322"/>
                  </a:ext>
                </a:extLst>
              </a:tr>
              <a:tr h="54996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The Thryv Advantage</a:t>
                      </a: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Social Proof &amp; Benefits</a:t>
                      </a: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600" b="0" dirty="0">
                          <a:solidFill>
                            <a:srgbClr val="143A54"/>
                          </a:solidFill>
                        </a:rPr>
                        <a:t>Quick summary of features, testimonials, and conversion CTA</a:t>
                      </a:r>
                    </a:p>
                  </a:txBody>
                  <a:tcPr marL="76339" marR="76339" marT="38170" marB="38170" anchor="ctr">
                    <a:lnL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A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7640214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20DD63C9-6261-F821-4BF5-98D83FB0A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78" y="1483044"/>
            <a:ext cx="98659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Relatable, people-centric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SMB owner stories demonstrating the road to marketing nirvana.</a:t>
            </a:r>
          </a:p>
        </p:txBody>
      </p:sp>
    </p:spTree>
    <p:extLst>
      <p:ext uri="{BB962C8B-B14F-4D97-AF65-F5344CB8AC3E}">
        <p14:creationId xmlns:p14="http://schemas.microsoft.com/office/powerpoint/2010/main" val="4126629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2E5DF2-790F-C020-6AFA-3E0D3F6C63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13" y="5798663"/>
            <a:ext cx="1697594" cy="679253"/>
          </a:xfrm>
          <a:prstGeom prst="rect">
            <a:avLst/>
          </a:prstGeom>
        </p:spPr>
      </p:pic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EAEE8670-5A59-FA08-B724-E62DA3C090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9008" y="5902688"/>
            <a:ext cx="2389668" cy="4712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8CECA9-ED1E-A759-A5A8-FA19EAC6E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360000">
            <a:off x="1559057" y="2992834"/>
            <a:ext cx="8692616" cy="1231106"/>
          </a:xfrm>
        </p:spPr>
        <p:txBody>
          <a:bodyPr/>
          <a:lstStyle/>
          <a:p>
            <a:r>
              <a:rPr lang="en-US" dirty="0"/>
              <a:t>SAM’S STORY</a:t>
            </a:r>
          </a:p>
        </p:txBody>
      </p:sp>
    </p:spTree>
    <p:extLst>
      <p:ext uri="{BB962C8B-B14F-4D97-AF65-F5344CB8AC3E}">
        <p14:creationId xmlns:p14="http://schemas.microsoft.com/office/powerpoint/2010/main" val="1606732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460BBA-8793-845A-B7A3-4C511D23C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4A5DEE-F725-B269-2DD9-EF24588387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236"/>
            <a:ext cx="12192000" cy="685800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1DD2CB19-5C30-19C7-5AB3-53C5D5BD0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44191"/>
            <a:ext cx="12192000" cy="461665"/>
          </a:xfrm>
          <a:prstGeom prst="rect">
            <a:avLst/>
          </a:prstGeom>
          <a:solidFill>
            <a:schemeClr val="bg1">
              <a:alpha val="67833"/>
            </a:schemeClr>
          </a:solidFill>
          <a:ln>
            <a:noFill/>
          </a:ln>
          <a:effectLst>
            <a:outerShdw blurRad="50800" dist="50800" dir="5400000" sx="19000" sy="19000" algn="ctr" rotWithShape="0">
              <a:schemeClr val="bg1">
                <a:alpha val="84939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 dirty="0">
                <a:solidFill>
                  <a:srgbClr val="143A54"/>
                </a:solidFill>
              </a:rPr>
              <a:t>Sam loves plumbing.</a:t>
            </a:r>
          </a:p>
        </p:txBody>
      </p:sp>
    </p:spTree>
    <p:extLst>
      <p:ext uri="{BB962C8B-B14F-4D97-AF65-F5344CB8AC3E}">
        <p14:creationId xmlns:p14="http://schemas.microsoft.com/office/powerpoint/2010/main" val="2114699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228A2-5620-294C-C6FB-74ADEDBB6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2E836D-9BA7-A384-A462-7F93CEA5AC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4F2B8A09-1F33-95AD-3098-E44B95B9F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44191"/>
            <a:ext cx="12192000" cy="461665"/>
          </a:xfrm>
          <a:prstGeom prst="rect">
            <a:avLst/>
          </a:prstGeom>
          <a:solidFill>
            <a:schemeClr val="bg1">
              <a:alpha val="67833"/>
            </a:schemeClr>
          </a:solidFill>
          <a:ln>
            <a:noFill/>
          </a:ln>
          <a:effectLst>
            <a:outerShdw blurRad="50800" dist="50800" dir="5400000" sx="19000" sy="19000" algn="ctr" rotWithShape="0">
              <a:schemeClr val="bg1">
                <a:alpha val="84939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Marketing? Not so much.</a:t>
            </a:r>
          </a:p>
        </p:txBody>
      </p:sp>
    </p:spTree>
    <p:extLst>
      <p:ext uri="{BB962C8B-B14F-4D97-AF65-F5344CB8AC3E}">
        <p14:creationId xmlns:p14="http://schemas.microsoft.com/office/powerpoint/2010/main" val="3497997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C177F-B817-EB10-DC31-48D48D8E7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A5B7FB-A982-BA0D-29F4-A9C06D908F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834257" cy="6858000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D765CF5B-C74E-71BC-4059-7EFA0C99A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5459525"/>
            <a:ext cx="12834257" cy="830997"/>
          </a:xfrm>
          <a:prstGeom prst="rect">
            <a:avLst/>
          </a:prstGeom>
          <a:solidFill>
            <a:schemeClr val="bg1">
              <a:alpha val="67833"/>
            </a:schemeClr>
          </a:solidFill>
          <a:ln>
            <a:noFill/>
          </a:ln>
          <a:effectLst>
            <a:outerShdw blurRad="50800" dist="50800" dir="5400000" sx="19000" sy="19000" algn="ctr" rotWithShape="0">
              <a:schemeClr val="bg1">
                <a:alpha val="84939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 thing’s for certain: he can’t outspend the competition.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Thryv, he doesn’t have to…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14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313870"/>
      </p:ext>
    </p:extLst>
  </p:cSld>
  <p:clrMapOvr>
    <a:masterClrMapping/>
  </p:clrMapOvr>
</p:sld>
</file>

<file path=ppt/theme/theme1.xml><?xml version="1.0" encoding="utf-8"?>
<a:theme xmlns:a="http://schemas.openxmlformats.org/drawingml/2006/main" name="Whitewall 2022">
  <a:themeElements>
    <a:clrScheme name="Whitewall">
      <a:dk1>
        <a:sysClr val="windowText" lastClr="000000"/>
      </a:dk1>
      <a:lt1>
        <a:sysClr val="window" lastClr="FFFFFF"/>
      </a:lt1>
      <a:dk2>
        <a:srgbClr val="FFFFFF"/>
      </a:dk2>
      <a:lt2>
        <a:srgbClr val="A09CA2"/>
      </a:lt2>
      <a:accent1>
        <a:srgbClr val="143A54"/>
      </a:accent1>
      <a:accent2>
        <a:srgbClr val="D00000"/>
      </a:accent2>
      <a:accent3>
        <a:srgbClr val="EBD64E"/>
      </a:accent3>
      <a:accent4>
        <a:srgbClr val="29ABE2"/>
      </a:accent4>
      <a:accent5>
        <a:srgbClr val="4D4D4D"/>
      </a:accent5>
      <a:accent6>
        <a:srgbClr val="FFFFFF"/>
      </a:accent6>
      <a:hlink>
        <a:srgbClr val="29ABE2"/>
      </a:hlink>
      <a:folHlink>
        <a:srgbClr val="EBD64E"/>
      </a:folHlink>
    </a:clrScheme>
    <a:fontScheme name="Custom 1">
      <a:majorFont>
        <a:latin typeface="Korolev Compressed Heav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W-Creds" id="{678A78D7-39C1-F04B-BA9E-4743E3CACC34}" vid="{3522F4A0-B3FB-0F45-B43F-4D93B76AFFA2}"/>
    </a:ext>
  </a:extLst>
</a:theme>
</file>

<file path=ppt/theme/theme2.xml><?xml version="1.0" encoding="utf-8"?>
<a:theme xmlns:a="http://schemas.openxmlformats.org/drawingml/2006/main" name="1_Upstage Colours">
  <a:themeElements>
    <a:clrScheme name="Custom 11">
      <a:dk1>
        <a:sysClr val="windowText" lastClr="000000"/>
      </a:dk1>
      <a:lt1>
        <a:sysClr val="window" lastClr="FFFFFF"/>
      </a:lt1>
      <a:dk2>
        <a:srgbClr val="FFFFFF"/>
      </a:dk2>
      <a:lt2>
        <a:srgbClr val="E7E6E6"/>
      </a:lt2>
      <a:accent1>
        <a:srgbClr val="DE006E"/>
      </a:accent1>
      <a:accent2>
        <a:srgbClr val="F6793A"/>
      </a:accent2>
      <a:accent3>
        <a:srgbClr val="5A5A5A"/>
      </a:accent3>
      <a:accent4>
        <a:srgbClr val="B31B44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stage Colours" id="{534E0836-0ED0-427B-8E9B-E41440DBD5A4}" vid="{F82753A7-953C-45C7-89F8-E63E75E32B0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50FE3CF5C6914E8E6067F006322BEE" ma:contentTypeVersion="16" ma:contentTypeDescription="Create a new document." ma:contentTypeScope="" ma:versionID="b9eb6c7fc5f16c4301f5d21b0ee7594c">
  <xsd:schema xmlns:xsd="http://www.w3.org/2001/XMLSchema" xmlns:xs="http://www.w3.org/2001/XMLSchema" xmlns:p="http://schemas.microsoft.com/office/2006/metadata/properties" xmlns:ns2="37024962-1aa8-4a0e-bcc4-2052b0132858" xmlns:ns3="bbe29a26-4ba2-44fb-9ebd-4f0032c7f13a" targetNamespace="http://schemas.microsoft.com/office/2006/metadata/properties" ma:root="true" ma:fieldsID="5fd337e81635d8a74a9eaf92e69cb0a4" ns2:_="" ns3:_="">
    <xsd:import namespace="37024962-1aa8-4a0e-bcc4-2052b0132858"/>
    <xsd:import namespace="bbe29a26-4ba2-44fb-9ebd-4f0032c7f1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024962-1aa8-4a0e-bcc4-2052b01328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25e52a8-c8f1-46e2-8f82-f219af9959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29a26-4ba2-44fb-9ebd-4f0032c7f13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34508f9-cc6b-4a84-84e4-467216a896b2}" ma:internalName="TaxCatchAll" ma:showField="CatchAllData" ma:web="bbe29a26-4ba2-44fb-9ebd-4f0032c7f1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024962-1aa8-4a0e-bcc4-2052b0132858">
      <Terms xmlns="http://schemas.microsoft.com/office/infopath/2007/PartnerControls"/>
    </lcf76f155ced4ddcb4097134ff3c332f>
    <TaxCatchAll xmlns="bbe29a26-4ba2-44fb-9ebd-4f0032c7f13a" xsi:nil="true"/>
  </documentManagement>
</p:properties>
</file>

<file path=customXml/itemProps1.xml><?xml version="1.0" encoding="utf-8"?>
<ds:datastoreItem xmlns:ds="http://schemas.openxmlformats.org/officeDocument/2006/customXml" ds:itemID="{A4B22B6D-82D2-436F-A105-5ACD3714484B}">
  <ds:schemaRefs>
    <ds:schemaRef ds:uri="37024962-1aa8-4a0e-bcc4-2052b0132858"/>
    <ds:schemaRef ds:uri="bbe29a26-4ba2-44fb-9ebd-4f0032c7f13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45BE55E-76FC-48AD-9045-32B5C05C09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B30993-CD21-46F3-B30B-25B16DBDC06E}">
  <ds:schemaRefs>
    <ds:schemaRef ds:uri="http://purl.org/dc/terms/"/>
    <ds:schemaRef ds:uri="http://schemas.microsoft.com/office/infopath/2007/PartnerControls"/>
    <ds:schemaRef ds:uri="bbe29a26-4ba2-44fb-9ebd-4f0032c7f13a"/>
    <ds:schemaRef ds:uri="http://purl.org/dc/elements/1.1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37024962-1aa8-4a0e-bcc4-2052b0132858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1055</TotalTime>
  <Words>1300</Words>
  <Application>Microsoft Macintosh PowerPoint</Application>
  <PresentationFormat>Widescreen</PresentationFormat>
  <Paragraphs>221</Paragraphs>
  <Slides>31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Aptos</vt:lpstr>
      <vt:lpstr>Aptos Display</vt:lpstr>
      <vt:lpstr>Arial</vt:lpstr>
      <vt:lpstr>Avenir Next</vt:lpstr>
      <vt:lpstr>Avenir Next Demi Bold</vt:lpstr>
      <vt:lpstr>Bebas Neue</vt:lpstr>
      <vt:lpstr>Calibri</vt:lpstr>
      <vt:lpstr>Calibri Light</vt:lpstr>
      <vt:lpstr>Lucida Sans Unicode</vt:lpstr>
      <vt:lpstr>Open Sans</vt:lpstr>
      <vt:lpstr>Wingdings</vt:lpstr>
      <vt:lpstr>Whitewall 2022</vt:lpstr>
      <vt:lpstr>1_Upstage Colours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SAM’S 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MIA’S 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GET SOCIAL</vt:lpstr>
      <vt:lpstr>PowerPoint Presentation</vt:lpstr>
      <vt:lpstr>PowerPoint Presentation</vt:lpstr>
      <vt:lpstr>LET’S GET going</vt:lpstr>
      <vt:lpstr>PowerPoint Presentation</vt:lpstr>
      <vt:lpstr>PowerPoint Presentation</vt:lpstr>
      <vt:lpstr>HOW MUCH?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Wall</dc:creator>
  <cp:lastModifiedBy>Roderick Lee</cp:lastModifiedBy>
  <cp:revision>9</cp:revision>
  <dcterms:created xsi:type="dcterms:W3CDTF">2025-09-23T14:26:05Z</dcterms:created>
  <dcterms:modified xsi:type="dcterms:W3CDTF">2026-04-23T17:54:45Z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0x010100FD50FE3CF5C6914E8E6067F006322BEE</vt:lpwstr>
  </property>
  <property fmtid="{D5CDD505-2E9C-101B-9397-08002B2CF9AE}" pid="3" name="MediaServiceImageTags">
    <vt:lpwstr/>
  </property>
</Properties>
</file>