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  <p:sldMasterId id="2147483712" r:id="rId6"/>
    <p:sldMasterId id="2147483727" r:id="rId7"/>
  </p:sldMasterIdLst>
  <p:notesMasterIdLst>
    <p:notesMasterId r:id="rId20"/>
  </p:notesMasterIdLst>
  <p:sldIdLst>
    <p:sldId id="3744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C5B"/>
    <a:srgbClr val="002464"/>
    <a:srgbClr val="5FD135"/>
    <a:srgbClr val="143A54"/>
    <a:srgbClr val="115DF5"/>
    <a:srgbClr val="13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C697B-9652-8143-A8C9-7DAAF1E74A07}" v="298" dt="2026-03-30T15:53:37.388"/>
    <p1510:client id="{F26FC399-57D5-8FED-5EF4-5E2987BD364F}" v="7" dt="2026-03-30T16:42:02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69388"/>
  </p:normalViewPr>
  <p:slideViewPr>
    <p:cSldViewPr snapToGrid="0">
      <p:cViewPr varScale="1">
        <p:scale>
          <a:sx n="87" d="100"/>
          <a:sy n="87" d="100"/>
        </p:scale>
        <p:origin x="2080" y="184"/>
      </p:cViewPr>
      <p:guideLst>
        <p:guide orient="horz" pos="436"/>
        <p:guide pos="279"/>
        <p:guide orient="horz" pos="2273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
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emf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2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F6CFDD-F777-B955-5064-431F6A4A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91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61922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8756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3044532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80588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4505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56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5346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637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867527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90369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6429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3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29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50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0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90" y="2314168"/>
            <a:ext cx="8618124" cy="238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E5E4A-A647-DB4D-981A-14B68AB5B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028834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3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8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A3D4-BA00-8642-BA90-C0B5E36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16AA-A51D-8941-BFB6-D6035362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4291-8F52-BE4F-AFDC-ACD2EFD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4A80-AF5F-E041-AFC4-78343307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0979-77DE-E549-874B-CF20A55C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3C7-3383-1D40-B86C-FC04769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F5EF-99C0-CE48-993E-5EA205D7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E7F25-2890-CD42-89F7-D2418E3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9B2E-96A0-3E4D-BF0A-B78D533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02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28BCD-3C13-B745-B5AF-8E365996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84C31-82CC-D748-B431-D43EB5D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E49A-4C6D-8B4E-9DA1-FF25FA0F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5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78A4-C8F7-AD44-B6D7-1487308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DA14-846F-C640-8881-2A4B14A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7495-6B91-BB46-A61F-E51C93C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7F857-7942-DD43-B64E-316AF4FA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95E6-170E-634B-B63C-5B0DE403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B9B1152-1BD3-4E08-AF14-28EB1F606D7E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4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3/30/26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8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8AAB5-948D-944C-8CFF-6DFBFC492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50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1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9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59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0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2865-2E29-3746-B630-608EF69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23480-66E5-C74E-8930-DED17303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259E-6CA9-E349-AADF-6CEAEB8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19FD-6754-EB41-8B4F-B289FAE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C06550-DDC9-A44C-A43A-F4E800B6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648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B34352-418F-1844-9844-D126AEDD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5639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F580DB-591F-FC4F-94C1-17E48D9CBE7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631" y="1847849"/>
            <a:ext cx="3440723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53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4D9E4-B353-EE4F-81C9-5B22A429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3/30/26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10DC3-70FC-B047-8978-51DDBE3D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6033B-EE2D-134C-BCA6-54C4A2F3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6E98-76CF-F141-B8A4-3C68B07CBBD1}"/>
              </a:ext>
            </a:extLst>
          </p:cNvPr>
          <p:cNvSpPr/>
          <p:nvPr userDrawn="1"/>
        </p:nvSpPr>
        <p:spPr>
          <a:xfrm>
            <a:off x="838202" y="1183119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6912D-CFDE-0C44-8FD1-BBC67D3994C8}"/>
              </a:ext>
            </a:extLst>
          </p:cNvPr>
          <p:cNvSpPr/>
          <p:nvPr userDrawn="1"/>
        </p:nvSpPr>
        <p:spPr>
          <a:xfrm>
            <a:off x="10340382" y="3601751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FD4BD-1FF4-CD45-81F0-481A6F30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19" y="1825625"/>
            <a:ext cx="8488763" cy="4351339"/>
          </a:xfrm>
        </p:spPr>
        <p:txBody>
          <a:bodyPr/>
          <a:lstStyle>
            <a:lvl1pPr>
              <a:defRPr b="1" i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1224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283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3" y="230190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46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1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7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38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4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8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31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E2987-5358-2475-B257-43DCA854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EED16D-8E81-4CB7-B6D3-0ED2A4914951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EBDF-9E7C-FCA2-D422-0FF14E48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4C2E-617D-A6F6-9608-22DC152F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766257A-EE10-4155-91BC-F7602A23A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56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4FC9-CA4B-AEE4-8FC3-8968807B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C2D9EF5-64EC-432B-AE1E-79542AFA2AC4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9192-E442-C029-89D8-6E253AE1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61C9A-96A5-EC33-C706-9CB748B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AC5FB9-044D-4228-949B-E566C2F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36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AFE01-8478-8D48-6AFF-74581555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5B7B9BF-1C53-4718-805B-E94DFA2F7603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0084-4464-31EA-1D7D-DC5EDE8C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D5D9-0209-F69B-C6A3-A32B30CF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A07C49-927A-47C3-BF3D-A54548AD6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5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53B1-21E6-37A5-9F71-28C910FA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EC9CF9-BE2D-42F9-9415-3CAB0898B042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AB2EF-6602-0A67-4B3D-A5267C4C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E9631-C6FD-ECD7-1749-8AB13CC4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F220E4-C790-47DA-8278-677069BE2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12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DC2DD1-01AD-E322-4966-3BD8C0D0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1167E7E-2FC5-4335-BB79-96F2146ACAC4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1B013-2736-8F7F-0FAB-579CF22B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26619-793F-73F6-CC7F-67223795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2E27E9-3291-4E66-A05B-E6DCE772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65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19E11-C09E-9279-24CF-1952238C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09A440-EE7B-46EE-A1F4-A0E11439ECA6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BB100-148B-FE59-1CB3-AB6C477A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B7D8D-4BB7-D969-D9F8-AA53DF47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F94F238-52E2-4863-803F-55C79FB4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090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3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30881-AC9C-5EFD-A1B3-DD0F5731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175F3D4-9707-444A-A627-EB5E336ADDBC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F9D93-985B-487D-2C10-6D43FF2A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944BA-4969-7ED4-CDC5-90353CEB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244F2A3-57BF-4395-93DA-993C87487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92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C155-D4F9-1716-C943-89F8F4D37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811D0C3-3D18-47AE-8D06-9FC2596E4DD8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74DF4-9E77-8D16-E47B-46DB40DC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CA562-50A7-803F-46DE-74A6524B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DB1BA-54B9-44E1-BD48-3BD1B099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68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E0BC-20A9-A8E9-AA72-3DE32B835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57BE69-F0BA-4185-ADF3-137FBBAA517E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C2542-791E-AB53-6874-68D3BDC0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B518-8AB1-71C9-2721-0A8FB9FB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4697598-CF5F-485E-B2FB-23AE031B7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1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745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7131A-C352-F03E-991A-91640CB7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936A2-C200-405E-82D4-6A2394E2B294}" type="datetimeFigureOut">
              <a:rPr lang="en-US"/>
              <a:pPr>
                <a:defRPr/>
              </a:pPr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90B8-1F28-45EC-8E77-E5D1160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9FECC-1132-A6BF-F213-802E89DA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4E98D6-CF64-40A0-B93C-045884F87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88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F93E2F76-16C9-E6BC-25DC-D4C19CFF5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0528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76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19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38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2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9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01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C61D-EEF8-2C4E-8883-6FE03ADA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C425-17B2-D947-B0AF-57985856ED35}" type="datetimeFigureOut">
              <a:rPr lang="en-US" smtClean="0"/>
              <a:t>3/30/26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0F2-5B4F-7747-B73A-8C17436F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453A-7C00-1846-9339-8342C2D8A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2DB0-BF67-4B41-9151-68FD181D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50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7.svg"/><Relationship Id="rId4" Type="http://schemas.openxmlformats.org/officeDocument/2006/relationships/hyperlink" Target="https://www.whitewallcreative.com/mk/tech-product-storytellin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WHY THIS PARTNERSHIP WORKS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46604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Whitewall is a strong fit for Empower AI’s next market-facing push.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488" y="2178124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Complex-to-clear translation: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 is strongest where technical, high-stakes propositions need to become simple, memorable and persuasive.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5488" y="2799916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delivery: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strategy, content, digital and experiential thinking can sit inside one joined-up launch system.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5488" y="3421708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build: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assets can be created once and adapted across sectors, leaders, campaigns and sales moments.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75488" y="4043500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Momentum mindset: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goal is not just a polished deck, but a repeatable content engine that supports real conversations and conversion.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5488" y="5102352"/>
            <a:ext cx="10616184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practical Whitewall partnership model built for clarity, consistency and launch momentum.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6B0F0D-ABD3-43EF-CF7A-72DE443106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LAUNCH CONTENT SAMPLER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81328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 first-wave Empower AI content stack could look like.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5488" y="2331720"/>
            <a:ext cx="5004713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Suggested first-wave assets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488" y="2449742"/>
            <a:ext cx="5468112" cy="2578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Mission-led homepage / landing page refresh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60–90 second explainer video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Civilian and defense one-pagers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Modular sales deck + speaker notes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 campaign tiles + leadership post copy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 kit with registration page, slides and follow-up assets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400800" y="2331720"/>
            <a:ext cx="4983480" cy="2697480"/>
          </a:xfrm>
          <a:prstGeom prst="rect">
            <a:avLst/>
          </a:prstGeom>
          <a:solidFill>
            <a:srgbClr val="123C5B"/>
          </a:solidFill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656832" y="2633472"/>
            <a:ext cx="446227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WAVE 1 CONTENT STACK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729984" y="3210207"/>
            <a:ext cx="4315968" cy="9875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40" u="none" strike="noStrike" kern="1200" cap="none" spc="0" normalizeH="0" baseline="0" noProof="0">
                <a:ln>
                  <a:noFill/>
                </a:ln>
                <a:solidFill>
                  <a:srgbClr val="D6E5F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practical set of launch assets designed to help Darin test the market story, strengthen leadership visibility, and give sales teams clearer content to use in live conversations.</a:t>
            </a:r>
            <a:endParaRPr kumimoji="0" lang="en-US" sz="154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638544" y="4462272"/>
            <a:ext cx="45262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" u="none" strike="noStrike" kern="1200" cap="none" spc="0" normalizeH="0" baseline="0" noProof="0">
                <a:ln>
                  <a:noFill/>
                </a:ln>
                <a:solidFill>
                  <a:srgbClr val="D6E5F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to move quickly, then expand into a broader campaign system.</a:t>
            </a:r>
            <a:endParaRPr kumimoji="0" lang="en-US" sz="128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2A4C98-D057-E36C-6031-556224DBD3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  <p:sp>
        <p:nvSpPr>
          <p:cNvPr id="3" name="Text 4">
            <a:extLst>
              <a:ext uri="{FF2B5EF4-FFF2-40B4-BE49-F238E27FC236}">
                <a16:creationId xmlns:a16="http://schemas.microsoft.com/office/drawing/2014/main" id="{46BDE411-4ECA-4A3A-0B32-7340B4F1C7EC}"/>
              </a:ext>
            </a:extLst>
          </p:cNvPr>
          <p:cNvSpPr/>
          <p:nvPr/>
        </p:nvSpPr>
        <p:spPr>
          <a:xfrm>
            <a:off x="475488" y="5685868"/>
            <a:ext cx="3540927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out </a:t>
            </a:r>
            <a:r>
              <a:rPr lang="en-US" b="1">
                <a:solidFill>
                  <a:srgbClr val="163E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showreel here: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EDA83686-5C16-9FA4-0A96-9EFB13C83792}"/>
              </a:ext>
            </a:extLst>
          </p:cNvPr>
          <p:cNvSpPr/>
          <p:nvPr/>
        </p:nvSpPr>
        <p:spPr>
          <a:xfrm>
            <a:off x="3931381" y="5616940"/>
            <a:ext cx="502921" cy="502921"/>
          </a:xfrm>
          <a:prstGeom prst="rect">
            <a:avLst/>
          </a:prstGeom>
          <a:solidFill>
            <a:srgbClr val="123C5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Play outline">
            <a:hlinkClick r:id="rId4"/>
            <a:extLst>
              <a:ext uri="{FF2B5EF4-FFF2-40B4-BE49-F238E27FC236}">
                <a16:creationId xmlns:a16="http://schemas.microsoft.com/office/drawing/2014/main" id="{FAF972CB-B741-AA05-1439-CC4E69AD24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6106" y="5616941"/>
            <a:ext cx="502921" cy="5029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A5361-D791-0A5A-0A0A-382306B2AC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2"/>
          <p:cNvSpPr/>
          <p:nvPr/>
        </p:nvSpPr>
        <p:spPr>
          <a:xfrm>
            <a:off x="2481504" y="4100790"/>
            <a:ext cx="70408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u="none" strike="noStrike" kern="1200" cap="none" spc="0" normalizeH="0" baseline="0" noProof="0">
                <a:ln>
                  <a:noFill/>
                </a:ln>
                <a:solidFill>
                  <a:srgbClr val="D6E5F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Every Moment Count</a:t>
            </a:r>
            <a:endParaRPr kumimoji="0" lang="en-US" sz="36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F0A4E-A8F8-31DC-4231-3984768BEF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846" y="1970238"/>
            <a:ext cx="7398002" cy="14587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02920" y="1051560"/>
            <a:ext cx="6347114" cy="5125956"/>
          </a:xfrm>
          <a:prstGeom prst="rect">
            <a:avLst/>
          </a:prstGeom>
          <a:solidFill>
            <a:srgbClr val="123C5B"/>
          </a:solidFill>
          <a:ln w="12700">
            <a:solidFill>
              <a:srgbClr val="123C5B"/>
            </a:solidFill>
            <a:prstDash val="solid"/>
          </a:ln>
          <a:effectLst>
            <a:outerShdw blurRad="19050" dist="12700" dir="2700000" algn="bl" rotWithShape="0">
              <a:srgbClr val="000000">
                <a:alpha val="16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952" y="1682496"/>
            <a:ext cx="589788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LAUNCH CONTENT</a:t>
            </a:r>
            <a:r>
              <a:rPr lang="en-US" sz="3100">
                <a:solidFill>
                  <a:prstClr val="black"/>
                </a:solidFill>
                <a:latin typeface="Bebas Neue" panose="020B0606020202050201" pitchFamily="34" charset="77"/>
              </a:rPr>
              <a:t> 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SAMPLER</a:t>
            </a:r>
            <a:endParaRPr kumimoji="0" lang="en-US" sz="31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8952" y="2578608"/>
            <a:ext cx="56235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Whitewall external-focus concept for Empower AI.</a:t>
            </a: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8952" y="2926080"/>
            <a:ext cx="5577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u="none" strike="noStrike" kern="1200" cap="none" spc="0" normalizeH="0" baseline="0" noProof="0">
                <a:ln>
                  <a:noFill/>
                </a:ln>
                <a:solidFill>
                  <a:srgbClr val="D6E5F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Prepared for Darin Jones, Director of Marketing.</a:t>
            </a:r>
            <a:endParaRPr kumimoji="0" lang="en-US" sz="165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8952" y="3767328"/>
            <a:ext cx="58978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Built around Empower AI’s mission-led AI, automation and digital transformation story for federal buyers.</a:t>
            </a: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 rot="-300000">
            <a:off x="7486505" y="1211953"/>
            <a:ext cx="3886200" cy="4709160"/>
          </a:xfrm>
          <a:prstGeom prst="rect">
            <a:avLst/>
          </a:prstGeom>
          <a:solidFill>
            <a:srgbClr val="5FD135"/>
          </a:solidFill>
          <a:ln w="12700">
            <a:solidFill>
              <a:srgbClr val="9FB7F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 rot="-300000">
            <a:off x="7623665" y="1367401"/>
            <a:ext cx="3611880" cy="4389120"/>
          </a:xfrm>
          <a:prstGeom prst="rect">
            <a:avLst/>
          </a:prstGeom>
          <a:solidFill>
            <a:schemeClr val="bg1"/>
          </a:solidFill>
          <a:ln w="12700">
            <a:solidFill>
              <a:srgbClr val="163E5B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8BEF53-4D24-9B1B-3F5C-81086D7C3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52" y="5164054"/>
            <a:ext cx="3249486" cy="640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162115-78AB-FF77-1F0C-982285D43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5872">
            <a:off x="7485586" y="1611088"/>
            <a:ext cx="381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HOW THIS DECK IS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PERSONALIzED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81328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Built around Empower AI's mission-led offer, federal audience, and content priorities.</a:t>
            </a:r>
            <a:endParaRPr kumimoji="0" lang="en-US" sz="175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66928" y="2285999"/>
            <a:ext cx="5303520" cy="3090671"/>
          </a:xfrm>
          <a:prstGeom prst="rect">
            <a:avLst/>
          </a:prstGeom>
          <a:solidFill>
            <a:srgbClr val="F8F7F4"/>
          </a:solidFill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291072" y="2285999"/>
            <a:ext cx="5303520" cy="3090667"/>
          </a:xfrm>
          <a:prstGeom prst="rect">
            <a:avLst/>
          </a:prstGeom>
          <a:solidFill>
            <a:srgbClr val="F8F7F4"/>
          </a:solidFill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22960" y="2523744"/>
            <a:ext cx="45720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Inputs used</a:t>
            </a:r>
            <a:endParaRPr kumimoji="0" lang="en-US" sz="155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537960" y="2523744"/>
            <a:ext cx="45720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this sampler is tailored</a:t>
            </a:r>
            <a:endParaRPr kumimoji="0" lang="en-US" sz="155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22960" y="2852927"/>
            <a:ext cx="4526280" cy="224027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Official positioning </a:t>
            </a:r>
            <a:r>
              <a:rPr lang="en-US" sz="1500" dirty="0">
                <a:solidFill>
                  <a:srgbClr val="163E5B"/>
                </a:solidFill>
                <a:latin typeface="Open Sans"/>
                <a:ea typeface="Open Sans"/>
                <a:cs typeface="Open Sans"/>
              </a:rPr>
              <a:t>centered</a:t>
            </a: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on AI, automation and mission-critical technology for federal agencies</a:t>
            </a: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audiences: </a:t>
            </a:r>
            <a:r>
              <a:rPr kumimoji="0" lang="en-US" sz="152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civilian and defense leaders, mission owners, CIO/CTO/CDO stakeholders</a:t>
            </a:r>
            <a:endParaRPr kumimoji="0" lang="en-US" sz="152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Core strengths: </a:t>
            </a: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secure AI adoption, </a:t>
            </a:r>
            <a:r>
              <a:rPr kumimoji="0" lang="en-US" sz="1500" u="none" strike="noStrike" kern="1200" cap="none" spc="0" normalizeH="0" baseline="0" noProof="0" dirty="0" err="1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hyperautomation</a:t>
            </a: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and decades of federal experience</a:t>
            </a: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Whitewall focus: </a:t>
            </a: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launch content, executive storytelling, digital collateral and campaign orchestration</a:t>
            </a: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537960" y="2852928"/>
            <a:ext cx="4526280" cy="22951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163E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Messaging built around “Built for Public Missions” rather than generic AI hype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163E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Civilian + defense segmentation, with room for healthcare and adjacent federal conversations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163E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framed around productivity, speed of decision-making, security and mission readiness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163E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Suggested channels: website modules, one-pagers, LinkedIn, webinars and leadership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rgbClr val="163E5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Measurement designed to show engagement, meeting generation and pipeline influence</a:t>
            </a:r>
          </a:p>
        </p:txBody>
      </p:sp>
      <p:sp>
        <p:nvSpPr>
          <p:cNvPr id="14" name="Text 12"/>
          <p:cNvSpPr/>
          <p:nvPr/>
        </p:nvSpPr>
        <p:spPr>
          <a:xfrm>
            <a:off x="591737" y="5614416"/>
            <a:ext cx="10698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u="none" strike="noStrike" kern="1200" cap="none" spc="0" normalizeH="0" baseline="0" noProof="0">
                <a:ln>
                  <a:noFill/>
                </a:ln>
                <a:solidFill>
                  <a:srgbClr val="66708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first-pass sampler keeps assumptions light and can be sharpened further with priority solutions, launch dates and campaign targets.</a:t>
            </a:r>
            <a:endParaRPr kumimoji="0" lang="en-US" sz="125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5F1276-44EC-FB31-3709-E375511F30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NARRATIVE &amp; BRAND POSITIONING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81328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Position Empower AI as the partner that makes AI practical, secure and mission-relevant.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488" y="2212848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Core story: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 from broad AI language to a sharper promise around workforce productivity, better decisions and mission outcomes for federal teams.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5488" y="2834640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translation: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AI services, automation, integration and modernization capabilities into clear buyer-ready language that non-technical stakeholders can repeat.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5488" y="3456432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Audience versions: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modular narrative tracks for civilian agencies, defense stakeholders and healthcare or public-service conversations without losing one core story.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75488" y="4078224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Leadership platform: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 Darin and senior leaders with a concise narrative for the website, sales decks, webinars, executive briefings and event moments.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5488" y="5102352"/>
            <a:ext cx="10616184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sharper market narrative that makes Empower AI feel differentiated, credible and easier to buy into.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F47D74-8F00-106D-E58C-4F3E41588B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CREATIVE CONTENT &amp; DIGITAL COLLATERAL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42912" y="1481328"/>
            <a:ext cx="1073105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a launch-ready content system that makes complex federal AI offers easy to grasp.</a:t>
            </a:r>
            <a:endParaRPr kumimoji="0" lang="en-US" sz="175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42913" y="2125980"/>
            <a:ext cx="6862348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Hero landing page: 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architecture, proof-led copy and clear calls to action built around Empower AI’s mission promise.</a:t>
            </a: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42913" y="2889504"/>
            <a:ext cx="6862348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Explainer content: 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short video, diagrams and animated assets that simplify the AI Services framework and real-world use cases.</a:t>
            </a: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42912" y="3653028"/>
            <a:ext cx="6862348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enablement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one-pagers, vertical deck modules and objection-handling sheets for civilian and defense conversations.</a:t>
            </a: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42912" y="4416552"/>
            <a:ext cx="6862347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packaging: </a:t>
            </a: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infographics and content snippets that spotlight agency experience and the 100k+ hours saved through hyper-automation.</a:t>
            </a:r>
            <a:endParaRPr kumimoji="0" lang="en-US" sz="16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583054" y="2039776"/>
            <a:ext cx="3093936" cy="2176272"/>
          </a:xfrm>
          <a:prstGeom prst="rect">
            <a:avLst/>
          </a:prstGeom>
          <a:solidFill>
            <a:srgbClr val="F8F7F4"/>
          </a:solidFill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757160" y="2281471"/>
            <a:ext cx="2430676" cy="2403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Priority content tracks</a:t>
            </a:r>
            <a:endParaRPr kumimoji="0" lang="en-US" sz="155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757160" y="2661278"/>
            <a:ext cx="2642037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 narrative</a:t>
            </a:r>
            <a:endParaRPr kumimoji="0" lang="en-US" sz="152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Civilian version</a:t>
            </a:r>
            <a:endParaRPr kumimoji="0" lang="en-US" sz="152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Defense version</a:t>
            </a:r>
            <a:endParaRPr kumimoji="0" lang="en-US" sz="152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services explainer</a:t>
            </a:r>
            <a:endParaRPr kumimoji="0" lang="en-US" sz="152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2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POV content</a:t>
            </a:r>
            <a:endParaRPr kumimoji="0" lang="en-US" sz="152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66344" y="5180076"/>
            <a:ext cx="10616184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2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 </a:t>
            </a:r>
            <a:r>
              <a:rPr kumimoji="0" lang="en-US" sz="1820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polished content suite that makes the offer easier to understand, trust and share.</a:t>
            </a:r>
            <a:endParaRPr kumimoji="0" lang="en-US" sz="182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63180-056A-401D-FFC0-9ACFFC6B7D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CAMPAIGN STRATEGY &amp; EXECUTION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81328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Orchestrate a credible launch sequence across owned, earned and field-facing channels.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488" y="2212848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Awareness phase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build anticipation with LinkedIn content, teaser emails and short-form thought leadership that frames the problem before the solution.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5488" y="2834640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Launch moment: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anchor the campaign with a webinar, executive briefing or customer-facing virtual event focused on practical public-sector AI adoption.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5488" y="3456432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 phase: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repurpose launch content into nurture emails, sector follow-ups, social clips, articles and sales outreach assets.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75488" y="4078224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Thought leadership: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SMEs and leaders into visible voices on secure AI adoption, automation and government productivity.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5488" y="5102352"/>
            <a:ext cx="10616184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coordinated campaign that turns Empower AI’s expertise into a focused market conversation.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F35867-01F2-9277-6006-3DEF6A5E16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INTERNAL ENABLEMENT &amp; STAKEHOLDER SUPPORT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81328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Align capture, BD, sales and subject-matter experts behind one outward-facing story.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488" y="2212848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Launch kits: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approved talking points, FAQs, messaging guardrails and asset libraries for field teams.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5488" y="2834640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consistency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give civilian and defense teams shared core language with sector-specific proof and examples.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5488" y="3456432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Rollout governance: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 owners, approvals, milestones and dependencies so launch activity feels coordinated rather than ad hoc.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75488" y="4078224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Spokesperson prep: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 leaders and SMEs with briefing notes, presentation modules and Q&amp;A responses for webinars and meetings.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5488" y="5102352"/>
            <a:ext cx="10616184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 alignment that helps every external touchpoint feel confident, consistent and commercially useful.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36F9AD-79D8-28F1-9B3F-AB6AE33CEE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 panose="020B0606020202050201" pitchFamily="34" charset="77"/>
                <a:ea typeface="Arial Narrow" pitchFamily="34" charset="-122"/>
                <a:cs typeface="Arial Narrow" pitchFamily="34" charset="-120"/>
              </a:rPr>
              <a:t>LAUNCH EVENTS &amp; PROOF MOMENTS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81328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live and semi-live formats to turn strategy into tangible proof.</a:t>
            </a:r>
            <a:endParaRPr kumimoji="0" lang="en-US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488" y="2212848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 roundtable: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 a mission-led discussion around practical AI adoption for federal teams, focused on outcomes rather than hype.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5488" y="2834640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 narrative: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combine sector context, a solution storyline, a demo or use-case walkthrough, and moderated Q&amp;A.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5488" y="3456432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 content stack: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invitations, registration copy, on-screen graphics, speaker decks, recap content and clipped highlights for reuse.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75488" y="4078224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journey: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extend one launch moment into a sequence of follow-up assets that keeps the conversation moving after the event.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5488" y="5102352"/>
            <a:ext cx="10616184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launch format that builds trust, generates follow-up conversations and gives marketing more reusable content.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6EA686-C673-AE55-8E9C-B133BDA3A1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5080"/>
            <a:ext cx="12191695" cy="502920"/>
          </a:xfrm>
          <a:prstGeom prst="rect">
            <a:avLst/>
          </a:prstGeom>
          <a:solidFill>
            <a:srgbClr val="9FB7FF"/>
          </a:solidFill>
          <a:ln w="12700">
            <a:solidFill>
              <a:srgbClr val="9FB7FF">
                <a:alpha val="0"/>
              </a:srgbClr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475488" y="804672"/>
            <a:ext cx="106070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1121B"/>
                </a:solidFill>
                <a:effectLst/>
                <a:uLnTx/>
                <a:uFillTx/>
                <a:latin typeface="Bebas Neue"/>
                <a:ea typeface="Arial Narrow" pitchFamily="34" charset="-122"/>
                <a:cs typeface="Arial Narrow" pitchFamily="34" charset="-120"/>
              </a:rPr>
              <a:t>MEASUREMENT &amp; </a:t>
            </a:r>
            <a:r>
              <a:rPr lang="en-US" sz="3200" b="1">
                <a:solidFill>
                  <a:srgbClr val="D1121B"/>
                </a:solidFill>
                <a:latin typeface="Bebas Neue"/>
                <a:ea typeface="Arial Narrow" pitchFamily="34" charset="-122"/>
                <a:cs typeface="Arial Narrow" pitchFamily="34" charset="-120"/>
              </a:rPr>
              <a:t>OPTIMIZATION</a:t>
            </a:r>
            <a:endParaRPr kumimoji="0" lang="en-US" sz="3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77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5488" y="1481328"/>
            <a:ext cx="106984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the signals that show whether the story is landing with the right buyers.</a:t>
            </a:r>
            <a:endParaRPr kumimoji="0" lang="en-US" sz="1750" b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5488" y="1938528"/>
            <a:ext cx="10972800" cy="0"/>
          </a:xfrm>
          <a:prstGeom prst="line">
            <a:avLst/>
          </a:prstGeom>
          <a:noFill/>
          <a:ln w="12700">
            <a:solidFill>
              <a:srgbClr val="D9D4CC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5488" y="2212848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Funnel metrics: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page engagement, content consumption, webinar attendance, meeting requests and MQL or SQL contribution.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5488" y="2834640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 testing: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 headlines, proof points, calls to action and sector versions to see what drives response.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5488" y="3456432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feedback loop: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capture what field teams hear so messaging and content improve after each wave.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75488" y="4078224"/>
            <a:ext cx="10616184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Reporting rhythm: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simple dashboards and insight summaries that connect campaign activity to pipeline influence.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75488" y="5102352"/>
            <a:ext cx="10616184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Outcome: </a:t>
            </a: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163E5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measurement approach that improves efficiency, sharpens content and supports smarter spend.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9FC7A4-ED00-F125-B9EC-CFA8FDE5AD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244" y="6456327"/>
            <a:ext cx="1523588" cy="3004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1_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 Narrow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B22B6D-82D2-436F-A105-5ACD3714484B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B30993-CD21-46F3-B30B-25B16DBDC06E}">
  <ds:schemaRefs>
    <ds:schemaRef ds:uri="37024962-1aa8-4a0e-bcc4-2052b0132858"/>
    <ds:schemaRef ds:uri="bbe29a26-4ba2-44fb-9ebd-4f0032c7f1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1192</Words>
  <Application>Microsoft Macintosh PowerPoint</Application>
  <PresentationFormat>Widescreen</PresentationFormat>
  <Paragraphs>99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Aptos</vt:lpstr>
      <vt:lpstr>Aptos Display</vt:lpstr>
      <vt:lpstr>Arial</vt:lpstr>
      <vt:lpstr>Avenir Next</vt:lpstr>
      <vt:lpstr>Avenir Next Demi Bold</vt:lpstr>
      <vt:lpstr>Bebas Neue</vt:lpstr>
      <vt:lpstr>Calibri</vt:lpstr>
      <vt:lpstr>Calibri Light</vt:lpstr>
      <vt:lpstr>Lucida Sans Unicode</vt:lpstr>
      <vt:lpstr>Open Sans</vt:lpstr>
      <vt:lpstr>Wingdings</vt:lpstr>
      <vt:lpstr>Whitewall 2022</vt:lpstr>
      <vt:lpstr>1_Upstage Colours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John Garrett</cp:lastModifiedBy>
  <cp:revision>10</cp:revision>
  <dcterms:created xsi:type="dcterms:W3CDTF">2025-09-23T14:26:05Z</dcterms:created>
  <dcterms:modified xsi:type="dcterms:W3CDTF">2026-03-30T17:09:03Z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