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</p:sldMasterIdLst>
  <p:notesMasterIdLst>
    <p:notesMasterId r:id="rId29"/>
  </p:notesMasterIdLst>
  <p:sldIdLst>
    <p:sldId id="4705" r:id="rId6"/>
    <p:sldId id="4706" r:id="rId7"/>
    <p:sldId id="4720" r:id="rId8"/>
    <p:sldId id="4723" r:id="rId9"/>
    <p:sldId id="4721" r:id="rId10"/>
    <p:sldId id="4708" r:id="rId11"/>
    <p:sldId id="4704" r:id="rId12"/>
    <p:sldId id="4719" r:id="rId13"/>
    <p:sldId id="4689" r:id="rId14"/>
    <p:sldId id="4724" r:id="rId15"/>
    <p:sldId id="4716" r:id="rId16"/>
    <p:sldId id="4715" r:id="rId17"/>
    <p:sldId id="4711" r:id="rId18"/>
    <p:sldId id="4709" r:id="rId19"/>
    <p:sldId id="4718" r:id="rId20"/>
    <p:sldId id="4726" r:id="rId21"/>
    <p:sldId id="4714" r:id="rId22"/>
    <p:sldId id="4713" r:id="rId23"/>
    <p:sldId id="4710" r:id="rId24"/>
    <p:sldId id="4717" r:id="rId25"/>
    <p:sldId id="4727" r:id="rId26"/>
    <p:sldId id="4725" r:id="rId27"/>
    <p:sldId id="465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1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E9"/>
    <a:srgbClr val="CCCED1"/>
    <a:srgbClr val="0D2D61"/>
    <a:srgbClr val="D00001"/>
    <a:srgbClr val="EBD64D"/>
    <a:srgbClr val="FFFFFF"/>
    <a:srgbClr val="163C55"/>
    <a:srgbClr val="E35A2D"/>
    <a:srgbClr val="133A54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3691C-3DD1-180C-1A1C-E0D9A95B9301}" v="70" dt="2026-03-04T11:46:05.048"/>
    <p1510:client id="{B50FA38C-AF9F-476E-9CDC-9BD7C4A91384}" v="5" dt="2026-03-04T10:35:43.191"/>
    <p1510:client id="{BC52D03B-00E7-2777-F29E-91391183B1BC}" v="14" dt="2026-03-04T15:00:23.519"/>
    <p1510:client id="{E78CBBE9-2CE7-3A40-B694-0C117306555E}" v="850" dt="2026-03-04T13:04:45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/>
    <p:restoredTop sz="74014"/>
  </p:normalViewPr>
  <p:slideViewPr>
    <p:cSldViewPr snapToGrid="0">
      <p:cViewPr varScale="1">
        <p:scale>
          <a:sx n="93" d="100"/>
          <a:sy n="93" d="100"/>
        </p:scale>
        <p:origin x="1888" y="200"/>
      </p:cViewPr>
      <p:guideLst>
        <p:guide orient="horz" pos="890"/>
        <p:guide pos="3636"/>
        <p:guide pos="3500"/>
        <p:guide pos="7559"/>
        <p:guide orient="horz" pos="12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Garrett" userId="215dd634-deb5-42f4-9e43-eb8f753f38e8" providerId="ADAL" clId="{53E561FA-C4C7-57BA-A5A7-13E7CAAE1058}"/>
    <pc:docChg chg="modSld">
      <pc:chgData name="John Garrett" userId="215dd634-deb5-42f4-9e43-eb8f753f38e8" providerId="ADAL" clId="{53E561FA-C4C7-57BA-A5A7-13E7CAAE1058}" dt="2026-03-04T16:45:11.934" v="20" actId="20577"/>
      <pc:docMkLst>
        <pc:docMk/>
      </pc:docMkLst>
      <pc:sldChg chg="modNotesTx">
        <pc:chgData name="John Garrett" userId="215dd634-deb5-42f4-9e43-eb8f753f38e8" providerId="ADAL" clId="{53E561FA-C4C7-57BA-A5A7-13E7CAAE1058}" dt="2026-03-04T16:44:31.292" v="8" actId="20577"/>
        <pc:sldMkLst>
          <pc:docMk/>
          <pc:sldMk cId="222496803" sldId="4689"/>
        </pc:sldMkLst>
      </pc:sldChg>
      <pc:sldChg chg="modNotesTx">
        <pc:chgData name="John Garrett" userId="215dd634-deb5-42f4-9e43-eb8f753f38e8" providerId="ADAL" clId="{53E561FA-C4C7-57BA-A5A7-13E7CAAE1058}" dt="2026-03-04T16:44:25.351" v="6" actId="20577"/>
        <pc:sldMkLst>
          <pc:docMk/>
          <pc:sldMk cId="1080051521" sldId="4704"/>
        </pc:sldMkLst>
      </pc:sldChg>
      <pc:sldChg chg="modNotesTx">
        <pc:chgData name="John Garrett" userId="215dd634-deb5-42f4-9e43-eb8f753f38e8" providerId="ADAL" clId="{53E561FA-C4C7-57BA-A5A7-13E7CAAE1058}" dt="2026-03-04T16:44:02.199" v="0" actId="20577"/>
        <pc:sldMkLst>
          <pc:docMk/>
          <pc:sldMk cId="263265413" sldId="4705"/>
        </pc:sldMkLst>
      </pc:sldChg>
      <pc:sldChg chg="modNotesTx">
        <pc:chgData name="John Garrett" userId="215dd634-deb5-42f4-9e43-eb8f753f38e8" providerId="ADAL" clId="{53E561FA-C4C7-57BA-A5A7-13E7CAAE1058}" dt="2026-03-04T16:44:07.895" v="1" actId="20577"/>
        <pc:sldMkLst>
          <pc:docMk/>
          <pc:sldMk cId="1593068273" sldId="4706"/>
        </pc:sldMkLst>
      </pc:sldChg>
      <pc:sldChg chg="modNotesTx">
        <pc:chgData name="John Garrett" userId="215dd634-deb5-42f4-9e43-eb8f753f38e8" providerId="ADAL" clId="{53E561FA-C4C7-57BA-A5A7-13E7CAAE1058}" dt="2026-03-04T16:44:17.995" v="5" actId="20577"/>
        <pc:sldMkLst>
          <pc:docMk/>
          <pc:sldMk cId="4048362192" sldId="4708"/>
        </pc:sldMkLst>
      </pc:sldChg>
      <pc:sldChg chg="modNotesTx">
        <pc:chgData name="John Garrett" userId="215dd634-deb5-42f4-9e43-eb8f753f38e8" providerId="ADAL" clId="{53E561FA-C4C7-57BA-A5A7-13E7CAAE1058}" dt="2026-03-04T16:44:48.802" v="13" actId="20577"/>
        <pc:sldMkLst>
          <pc:docMk/>
          <pc:sldMk cId="1780265504" sldId="4709"/>
        </pc:sldMkLst>
      </pc:sldChg>
      <pc:sldChg chg="modNotesTx">
        <pc:chgData name="John Garrett" userId="215dd634-deb5-42f4-9e43-eb8f753f38e8" providerId="ADAL" clId="{53E561FA-C4C7-57BA-A5A7-13E7CAAE1058}" dt="2026-03-04T16:45:02.820" v="18" actId="20577"/>
        <pc:sldMkLst>
          <pc:docMk/>
          <pc:sldMk cId="1573047682" sldId="4710"/>
        </pc:sldMkLst>
      </pc:sldChg>
      <pc:sldChg chg="modNotesTx">
        <pc:chgData name="John Garrett" userId="215dd634-deb5-42f4-9e43-eb8f753f38e8" providerId="ADAL" clId="{53E561FA-C4C7-57BA-A5A7-13E7CAAE1058}" dt="2026-03-04T16:44:45.142" v="12" actId="20577"/>
        <pc:sldMkLst>
          <pc:docMk/>
          <pc:sldMk cId="2667464401" sldId="4711"/>
        </pc:sldMkLst>
      </pc:sldChg>
      <pc:sldChg chg="modNotesTx">
        <pc:chgData name="John Garrett" userId="215dd634-deb5-42f4-9e43-eb8f753f38e8" providerId="ADAL" clId="{53E561FA-C4C7-57BA-A5A7-13E7CAAE1058}" dt="2026-03-04T16:45:00.050" v="17" actId="20577"/>
        <pc:sldMkLst>
          <pc:docMk/>
          <pc:sldMk cId="2974618458" sldId="4713"/>
        </pc:sldMkLst>
      </pc:sldChg>
      <pc:sldChg chg="modNotesTx">
        <pc:chgData name="John Garrett" userId="215dd634-deb5-42f4-9e43-eb8f753f38e8" providerId="ADAL" clId="{53E561FA-C4C7-57BA-A5A7-13E7CAAE1058}" dt="2026-03-04T16:44:57.753" v="16" actId="20577"/>
        <pc:sldMkLst>
          <pc:docMk/>
          <pc:sldMk cId="3284408556" sldId="4714"/>
        </pc:sldMkLst>
      </pc:sldChg>
      <pc:sldChg chg="modNotesTx">
        <pc:chgData name="John Garrett" userId="215dd634-deb5-42f4-9e43-eb8f753f38e8" providerId="ADAL" clId="{53E561FA-C4C7-57BA-A5A7-13E7CAAE1058}" dt="2026-03-04T16:44:42.749" v="11" actId="20577"/>
        <pc:sldMkLst>
          <pc:docMk/>
          <pc:sldMk cId="2091342013" sldId="4715"/>
        </pc:sldMkLst>
      </pc:sldChg>
      <pc:sldChg chg="modNotesTx">
        <pc:chgData name="John Garrett" userId="215dd634-deb5-42f4-9e43-eb8f753f38e8" providerId="ADAL" clId="{53E561FA-C4C7-57BA-A5A7-13E7CAAE1058}" dt="2026-03-04T16:44:39.977" v="10" actId="20577"/>
        <pc:sldMkLst>
          <pc:docMk/>
          <pc:sldMk cId="3111071770" sldId="4716"/>
        </pc:sldMkLst>
      </pc:sldChg>
      <pc:sldChg chg="modNotesTx">
        <pc:chgData name="John Garrett" userId="215dd634-deb5-42f4-9e43-eb8f753f38e8" providerId="ADAL" clId="{53E561FA-C4C7-57BA-A5A7-13E7CAAE1058}" dt="2026-03-04T16:45:05.941" v="19" actId="20577"/>
        <pc:sldMkLst>
          <pc:docMk/>
          <pc:sldMk cId="692627109" sldId="4717"/>
        </pc:sldMkLst>
      </pc:sldChg>
      <pc:sldChg chg="modNotesTx">
        <pc:chgData name="John Garrett" userId="215dd634-deb5-42f4-9e43-eb8f753f38e8" providerId="ADAL" clId="{53E561FA-C4C7-57BA-A5A7-13E7CAAE1058}" dt="2026-03-04T16:44:52.016" v="14" actId="20577"/>
        <pc:sldMkLst>
          <pc:docMk/>
          <pc:sldMk cId="306023829" sldId="4718"/>
        </pc:sldMkLst>
      </pc:sldChg>
      <pc:sldChg chg="modNotesTx">
        <pc:chgData name="John Garrett" userId="215dd634-deb5-42f4-9e43-eb8f753f38e8" providerId="ADAL" clId="{53E561FA-C4C7-57BA-A5A7-13E7CAAE1058}" dt="2026-03-04T16:44:28.593" v="7" actId="20577"/>
        <pc:sldMkLst>
          <pc:docMk/>
          <pc:sldMk cId="3095740261" sldId="4719"/>
        </pc:sldMkLst>
      </pc:sldChg>
      <pc:sldChg chg="modNotesTx">
        <pc:chgData name="John Garrett" userId="215dd634-deb5-42f4-9e43-eb8f753f38e8" providerId="ADAL" clId="{53E561FA-C4C7-57BA-A5A7-13E7CAAE1058}" dt="2026-03-04T16:44:10.458" v="2" actId="20577"/>
        <pc:sldMkLst>
          <pc:docMk/>
          <pc:sldMk cId="2479662765" sldId="4720"/>
        </pc:sldMkLst>
      </pc:sldChg>
      <pc:sldChg chg="modNotesTx">
        <pc:chgData name="John Garrett" userId="215dd634-deb5-42f4-9e43-eb8f753f38e8" providerId="ADAL" clId="{53E561FA-C4C7-57BA-A5A7-13E7CAAE1058}" dt="2026-03-04T16:44:15.295" v="4" actId="20577"/>
        <pc:sldMkLst>
          <pc:docMk/>
          <pc:sldMk cId="1512468724" sldId="4721"/>
        </pc:sldMkLst>
      </pc:sldChg>
      <pc:sldChg chg="modNotesTx">
        <pc:chgData name="John Garrett" userId="215dd634-deb5-42f4-9e43-eb8f753f38e8" providerId="ADAL" clId="{53E561FA-C4C7-57BA-A5A7-13E7CAAE1058}" dt="2026-03-04T16:44:12.886" v="3" actId="20577"/>
        <pc:sldMkLst>
          <pc:docMk/>
          <pc:sldMk cId="645485374" sldId="4723"/>
        </pc:sldMkLst>
      </pc:sldChg>
      <pc:sldChg chg="modNotesTx">
        <pc:chgData name="John Garrett" userId="215dd634-deb5-42f4-9e43-eb8f753f38e8" providerId="ADAL" clId="{53E561FA-C4C7-57BA-A5A7-13E7CAAE1058}" dt="2026-03-04T16:44:34.037" v="9" actId="20577"/>
        <pc:sldMkLst>
          <pc:docMk/>
          <pc:sldMk cId="619151625" sldId="4724"/>
        </pc:sldMkLst>
      </pc:sldChg>
      <pc:sldChg chg="modNotesTx">
        <pc:chgData name="John Garrett" userId="215dd634-deb5-42f4-9e43-eb8f753f38e8" providerId="ADAL" clId="{53E561FA-C4C7-57BA-A5A7-13E7CAAE1058}" dt="2026-03-04T16:45:11.934" v="20" actId="20577"/>
        <pc:sldMkLst>
          <pc:docMk/>
          <pc:sldMk cId="1938036440" sldId="4725"/>
        </pc:sldMkLst>
      </pc:sldChg>
      <pc:sldChg chg="modNotesTx">
        <pc:chgData name="John Garrett" userId="215dd634-deb5-42f4-9e43-eb8f753f38e8" providerId="ADAL" clId="{53E561FA-C4C7-57BA-A5A7-13E7CAAE1058}" dt="2026-03-04T16:44:54.424" v="15" actId="20577"/>
        <pc:sldMkLst>
          <pc:docMk/>
          <pc:sldMk cId="758319298" sldId="47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8CB5E-2A69-DEA4-6E61-4922E2C0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5172F-35A9-ED33-1B9F-16F475869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F3E4FA-4101-7DFE-DAFE-1A906B133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45099-3579-1D02-E3F6-B2134869B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35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36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31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74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EFF9C-391B-671E-66DB-2CB09588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FE8F2-A1DD-9253-44A8-B21268612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7B392-881C-8DEE-48CB-845F8A6F0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F2A86-1866-C7F2-A340-23C911FC0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13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44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EFF9C-391B-671E-66DB-2CB09588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FE8F2-A1DD-9253-44A8-B21268612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7B392-881C-8DEE-48CB-845F8A6F0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altLang="en-US" dirty="0">
              <a:solidFill>
                <a:srgbClr val="0D2D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F2A86-1866-C7F2-A340-23C911FC0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35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59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6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26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1DD3-4D29-7CDC-E394-0BB354D2A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3722D-3E48-B06D-7B78-511CDB220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28E6AC-A8D8-0376-AEE7-A30F05D2B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A6DDC-5201-CF32-DE4A-CE7226F03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40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21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42B86-A23B-3DA9-67A6-4102B834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6F2B4-03B8-2D8D-F3A7-6F74E5B30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2B3952-B2FD-FC5F-91E5-39D0974BF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3838E-3207-E531-D2C2-5616D1EE6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49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42B86-A23B-3DA9-67A6-4102B834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6F2B4-03B8-2D8D-F3A7-6F74E5B30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2B3952-B2FD-FC5F-91E5-39D0974BF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3838E-3207-E531-D2C2-5616D1EE6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44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2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4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096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BE5B-2F9F-05CA-5826-58021194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30455-79F5-D8D5-390B-2CD911E1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7AA64-AB82-2C61-411A-9C10597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D9B2-17D5-4439-0C37-45DB6CA8C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97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34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EFF9C-391B-671E-66DB-2CB09588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FE8F2-A1DD-9253-44A8-B21268612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7B392-881C-8DEE-48CB-845F8A6F0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F2A86-1866-C7F2-A340-23C911FC0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0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2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F6CFDD-F777-B955-5064-431F6A4A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619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8756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304453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0588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450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6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5346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637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867527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9036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6429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3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29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50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6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90" y="2314168"/>
            <a:ext cx="8618124" cy="238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2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E5E4A-A647-DB4D-981A-14B68AB5B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028834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3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8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A3D4-BA00-8642-BA90-C0B5E36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16AA-A51D-8941-BFB6-D6035362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4291-8F52-BE4F-AFDC-ACD2EFD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4A80-AF5F-E041-AFC4-78343307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0979-77DE-E549-874B-CF20A55C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54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3C7-3383-1D40-B86C-FC04769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F5EF-99C0-CE48-993E-5EA205D7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E7F25-2890-CD42-89F7-D2418E3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9B2E-96A0-3E4D-BF0A-B78D533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02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28BCD-3C13-B745-B5AF-8E365996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84C31-82CC-D748-B431-D43EB5D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E49A-4C6D-8B4E-9DA1-FF25FA0F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78A4-C8F7-AD44-B6D7-1487308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DA14-846F-C640-8881-2A4B14A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7495-6B91-BB46-A61F-E51C93C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7F857-7942-DD43-B64E-316AF4FA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95E6-170E-634B-B63C-5B0DE403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B9B1152-1BD3-4E08-AF14-28EB1F606D7E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4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8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8AAB5-948D-944C-8CFF-6DFBFC492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5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9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3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9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2865-2E29-3746-B630-608EF69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23480-66E5-C74E-8930-DED17303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259E-6CA9-E349-AADF-6CEAEB8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19FD-6754-EB41-8B4F-B289FAE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C06550-DDC9-A44C-A43A-F4E800B6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648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B34352-418F-1844-9844-D126AEDD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5639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F580DB-591F-FC4F-94C1-17E48D9CBE7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631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4D9E4-B353-EE4F-81C9-5B22A429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10DC3-70FC-B047-8978-51DDBE3D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6033B-EE2D-134C-BCA6-54C4A2F3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6E98-76CF-F141-B8A4-3C68B07CBBD1}"/>
              </a:ext>
            </a:extLst>
          </p:cNvPr>
          <p:cNvSpPr/>
          <p:nvPr userDrawn="1"/>
        </p:nvSpPr>
        <p:spPr>
          <a:xfrm>
            <a:off x="838202" y="1183119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6912D-CFDE-0C44-8FD1-BBC67D3994C8}"/>
              </a:ext>
            </a:extLst>
          </p:cNvPr>
          <p:cNvSpPr/>
          <p:nvPr userDrawn="1"/>
        </p:nvSpPr>
        <p:spPr>
          <a:xfrm>
            <a:off x="10340382" y="3601751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FD4BD-1FF4-CD45-81F0-481A6F30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19" y="1825625"/>
            <a:ext cx="8488763" cy="4351339"/>
          </a:xfrm>
        </p:spPr>
        <p:txBody>
          <a:bodyPr/>
          <a:lstStyle>
            <a:lvl1pPr>
              <a:defRPr b="1" i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224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283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6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8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31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2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92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7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8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712" r:id="rId2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01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C61D-EEF8-2C4E-8883-6FE03ADA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C425-17B2-D947-B0AF-57985856ED35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0F2-5B4F-7747-B73A-8C17436F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453A-7C00-1846-9339-8342C2D8A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2DB0-BF67-4B41-9151-68FD181D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hyperlink" Target="https://www.whitewallcreative.com/vt/streamsets-2022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3.emf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96EC-992D-B206-EF25-6CF89A3C2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DF3B8B80-172B-BAD0-3F1B-2B0DBEE76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83E85A4-7379-AA5C-A622-FA9892D6B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grid and blue and white text&#10;&#10;AI-generated content may be incorrect.">
            <a:extLst>
              <a:ext uri="{FF2B5EF4-FFF2-40B4-BE49-F238E27FC236}">
                <a16:creationId xmlns:a16="http://schemas.microsoft.com/office/drawing/2014/main" id="{D3974B27-4187-E092-DC90-023CD22CC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29" y="2156792"/>
            <a:ext cx="3448977" cy="2027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66F18A-C395-3450-7076-49D65BE39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751" y="1302026"/>
            <a:ext cx="7032484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51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81E5949-FD96-4136-82C4-AE83EBDA710C}"/>
              </a:ext>
            </a:extLst>
          </p:cNvPr>
          <p:cNvGrpSpPr/>
          <p:nvPr/>
        </p:nvGrpSpPr>
        <p:grpSpPr>
          <a:xfrm>
            <a:off x="-319314" y="304800"/>
            <a:ext cx="12511314" cy="6183086"/>
            <a:chOff x="-304800" y="235375"/>
            <a:chExt cx="12380685" cy="6296054"/>
          </a:xfrm>
        </p:grpSpPr>
        <p:pic>
          <p:nvPicPr>
            <p:cNvPr id="8" name="Picture 7" descr="A grey box with white logo&#10;&#10;AI-generated content may be incorrect.">
              <a:extLst>
                <a:ext uri="{FF2B5EF4-FFF2-40B4-BE49-F238E27FC236}">
                  <a16:creationId xmlns:a16="http://schemas.microsoft.com/office/drawing/2014/main" id="{6D74A213-79B9-A64B-7E65-32E801A94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898" y="3914954"/>
              <a:ext cx="3198131" cy="26164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29B31F-0625-6735-AC6E-8054D7385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6639"/>
            <a:stretch>
              <a:fillRect/>
            </a:stretch>
          </p:blipFill>
          <p:spPr>
            <a:xfrm>
              <a:off x="-304800" y="235375"/>
              <a:ext cx="12380685" cy="3689405"/>
            </a:xfrm>
            <a:prstGeom prst="rect">
              <a:avLst/>
            </a:prstGeom>
          </p:spPr>
        </p:pic>
        <p:pic>
          <p:nvPicPr>
            <p:cNvPr id="11" name="Picture 10" descr="A black background with a red and grey cube&#10;&#10;AI-generated content may be incorrect.">
              <a:extLst>
                <a:ext uri="{FF2B5EF4-FFF2-40B4-BE49-F238E27FC236}">
                  <a16:creationId xmlns:a16="http://schemas.microsoft.com/office/drawing/2014/main" id="{04316529-38F6-24A2-4D76-A8FA41C7C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75313" y="3930948"/>
              <a:ext cx="7765144" cy="2600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07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red and grey cube&#10;&#10;AI-generated content may be incorrect.">
            <a:extLst>
              <a:ext uri="{FF2B5EF4-FFF2-40B4-BE49-F238E27FC236}">
                <a16:creationId xmlns:a16="http://schemas.microsoft.com/office/drawing/2014/main" id="{9211F03E-C170-F286-8BB9-A26759469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875" y="317334"/>
            <a:ext cx="5636296" cy="2983722"/>
          </a:xfrm>
          <a:prstGeom prst="rect">
            <a:avLst/>
          </a:prstGeom>
          <a:ln>
            <a:solidFill>
              <a:srgbClr val="0D2D61"/>
            </a:solidFill>
          </a:ln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5C3FFB4-E689-DCCE-8EA7-8F1BA1561A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618" y="312880"/>
            <a:ext cx="5636296" cy="2976582"/>
          </a:xfrm>
          <a:prstGeom prst="rect">
            <a:avLst/>
          </a:prstGeom>
          <a:ln>
            <a:solidFill>
              <a:srgbClr val="0D2D61"/>
            </a:solidFill>
          </a:ln>
        </p:spPr>
      </p:pic>
      <p:pic>
        <p:nvPicPr>
          <p:cNvPr id="7" name="Picture 6" descr="A close-up of a blue and white card&#10;&#10;AI-generated content may be incorrect.">
            <a:extLst>
              <a:ext uri="{FF2B5EF4-FFF2-40B4-BE49-F238E27FC236}">
                <a16:creationId xmlns:a16="http://schemas.microsoft.com/office/drawing/2014/main" id="{C134FD39-4D71-BBD6-4D52-E3423FA5AB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091" y="3517996"/>
            <a:ext cx="5636295" cy="2995433"/>
          </a:xfrm>
          <a:prstGeom prst="rect">
            <a:avLst/>
          </a:prstGeom>
          <a:ln>
            <a:solidFill>
              <a:srgbClr val="0D2D61"/>
            </a:solidFill>
          </a:ln>
        </p:spPr>
      </p:pic>
      <p:pic>
        <p:nvPicPr>
          <p:cNvPr id="9" name="Picture 8" descr="A close-up of a color chart&#10;&#10;AI-generated content may be incorrect.">
            <a:extLst>
              <a:ext uri="{FF2B5EF4-FFF2-40B4-BE49-F238E27FC236}">
                <a16:creationId xmlns:a16="http://schemas.microsoft.com/office/drawing/2014/main" id="{5EE22094-10DD-063E-3703-723497EE0E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72" y="3530051"/>
            <a:ext cx="5636296" cy="2986863"/>
          </a:xfrm>
          <a:prstGeom prst="rect">
            <a:avLst/>
          </a:prstGeom>
          <a:ln>
            <a:solidFill>
              <a:srgbClr val="0D2D61"/>
            </a:solidFill>
          </a:ln>
        </p:spPr>
      </p:pic>
    </p:spTree>
    <p:extLst>
      <p:ext uri="{BB962C8B-B14F-4D97-AF65-F5344CB8AC3E}">
        <p14:creationId xmlns:p14="http://schemas.microsoft.com/office/powerpoint/2010/main" val="2091342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7651D27-5D1F-B56A-C493-FD6FB6B68514}"/>
              </a:ext>
            </a:extLst>
          </p:cNvPr>
          <p:cNvGrpSpPr/>
          <p:nvPr/>
        </p:nvGrpSpPr>
        <p:grpSpPr>
          <a:xfrm>
            <a:off x="405928" y="449942"/>
            <a:ext cx="11365158" cy="6096001"/>
            <a:chOff x="587960" y="435428"/>
            <a:chExt cx="10007468" cy="5694145"/>
          </a:xfrm>
        </p:grpSpPr>
        <p:pic>
          <p:nvPicPr>
            <p:cNvPr id="2" name="Picture 1" descr="A screenshot of a presentation&#10;&#10;AI-generated content may be incorrect.">
              <a:extLst>
                <a:ext uri="{FF2B5EF4-FFF2-40B4-BE49-F238E27FC236}">
                  <a16:creationId xmlns:a16="http://schemas.microsoft.com/office/drawing/2014/main" id="{440E97EC-C800-CD8A-FEA6-CE36EA0A2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0555" y="3388271"/>
              <a:ext cx="4847616" cy="2724694"/>
            </a:xfrm>
            <a:prstGeom prst="rect">
              <a:avLst/>
            </a:prstGeom>
            <a:ln>
              <a:solidFill>
                <a:srgbClr val="0D2D61"/>
              </a:solidFill>
            </a:ln>
          </p:spPr>
        </p:pic>
        <p:pic>
          <p:nvPicPr>
            <p:cNvPr id="5" name="Picture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C096A36-8106-C1F7-C5CB-DA24016B2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719" y="452617"/>
              <a:ext cx="4893709" cy="2768031"/>
            </a:xfrm>
            <a:prstGeom prst="rect">
              <a:avLst/>
            </a:prstGeom>
            <a:ln>
              <a:solidFill>
                <a:srgbClr val="0D2D61"/>
              </a:solidFill>
            </a:ln>
          </p:spPr>
        </p:pic>
        <p:pic>
          <p:nvPicPr>
            <p:cNvPr id="7" name="Picture 6" descr="A screenshot of several different types of email&#10;&#10;AI-generated content may be incorrect.">
              <a:extLst>
                <a:ext uri="{FF2B5EF4-FFF2-40B4-BE49-F238E27FC236}">
                  <a16:creationId xmlns:a16="http://schemas.microsoft.com/office/drawing/2014/main" id="{C0BB2A1B-426F-899D-405A-F8F1483A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960" y="3392881"/>
              <a:ext cx="4847617" cy="2736692"/>
            </a:xfrm>
            <a:prstGeom prst="rect">
              <a:avLst/>
            </a:prstGeom>
            <a:ln>
              <a:solidFill>
                <a:srgbClr val="0D2D61"/>
              </a:solidFill>
            </a:ln>
          </p:spPr>
        </p:pic>
        <p:pic>
          <p:nvPicPr>
            <p:cNvPr id="8" name="Picture 7" descr="A close-up of a website&#10;&#10;AI-generated content may be incorrect.">
              <a:extLst>
                <a:ext uri="{FF2B5EF4-FFF2-40B4-BE49-F238E27FC236}">
                  <a16:creationId xmlns:a16="http://schemas.microsoft.com/office/drawing/2014/main" id="{04FF7910-41FA-854B-2B89-7785F873D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376" y="435428"/>
              <a:ext cx="4847617" cy="2766485"/>
            </a:xfrm>
            <a:prstGeom prst="rect">
              <a:avLst/>
            </a:prstGeom>
            <a:ln>
              <a:solidFill>
                <a:srgbClr val="0D2D6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67464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9EF5-6D94-37B6-AF85-DE8B25286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4140569-E042-57D7-C2D2-5E016952C931}"/>
              </a:ext>
            </a:extLst>
          </p:cNvPr>
          <p:cNvSpPr txBox="1"/>
          <p:nvPr/>
        </p:nvSpPr>
        <p:spPr>
          <a:xfrm>
            <a:off x="380504" y="530134"/>
            <a:ext cx="881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>
                <a:solidFill>
                  <a:srgbClr val="163C55"/>
                </a:solidFill>
                <a:latin typeface="Bebas Neue" panose="020B0606020202050201" pitchFamily="34" charset="77"/>
              </a:rPr>
              <a:t>THE 6-week BRAND sprint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DB88F-BBC6-A64B-B666-12A5399FB45F}"/>
              </a:ext>
            </a:extLst>
          </p:cNvPr>
          <p:cNvSpPr txBox="1"/>
          <p:nvPr/>
        </p:nvSpPr>
        <p:spPr>
          <a:xfrm>
            <a:off x="412933" y="1353948"/>
            <a:ext cx="306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0D2D61"/>
                </a:solidFill>
                <a:effectLst/>
                <a:latin typeface="Helvetica" pitchFamily="2" charset="0"/>
                <a:ea typeface="Helvetica" pitchFamily="2" charset="0"/>
                <a:cs typeface="Times New Roman" panose="02020603050405020304" pitchFamily="18" charset="0"/>
              </a:rPr>
              <a:t>Weeks 1–2</a:t>
            </a:r>
            <a:r>
              <a:rPr lang="en-US">
                <a:solidFill>
                  <a:srgbClr val="0D2D61"/>
                </a:solidFill>
                <a:effectLst/>
              </a:rPr>
              <a:t> </a:t>
            </a:r>
            <a:endParaRPr lang="en-US">
              <a:solidFill>
                <a:srgbClr val="0D2D6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674DD-8EFB-C86C-E3AB-DA346ECDE7F4}"/>
              </a:ext>
            </a:extLst>
          </p:cNvPr>
          <p:cNvSpPr/>
          <p:nvPr/>
        </p:nvSpPr>
        <p:spPr>
          <a:xfrm>
            <a:off x="485669" y="1754000"/>
            <a:ext cx="3539600" cy="4584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81E1F2-6A88-3BC9-47CE-4A04788B8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383" y="2408469"/>
            <a:ext cx="162652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solidFill>
                  <a:schemeClr val="bg1"/>
                </a:solidFill>
              </a:rPr>
              <a:t>Deliverables</a:t>
            </a:r>
            <a:endParaRPr lang="en-GB" sz="120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What we heard / what’s unclear / what’s working readout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Proof inventory + gaps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Initial narrative hypotheses (2–3 story options)</a:t>
            </a:r>
          </a:p>
          <a:p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5DC3460-9D69-827F-285C-19B0E02F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66" y="2437108"/>
            <a:ext cx="1733384" cy="38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Stakeholder interviews (founder, sales, product, customer success)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Review existing materials (website, deck, proposals, demos)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Competitive language scan (how others are positioning)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Proof audit (what evidence exists, what’s missing)</a:t>
            </a:r>
          </a:p>
          <a:p>
            <a:pPr>
              <a:spcAft>
                <a:spcPts val="600"/>
              </a:spcAft>
            </a:pPr>
            <a:endParaRPr lang="en-GB" sz="120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0676A-E52A-5673-5151-DA645F9CD7B3}"/>
              </a:ext>
            </a:extLst>
          </p:cNvPr>
          <p:cNvSpPr txBox="1"/>
          <p:nvPr/>
        </p:nvSpPr>
        <p:spPr>
          <a:xfrm>
            <a:off x="4175771" y="1353948"/>
            <a:ext cx="306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0D2D61"/>
                </a:solidFill>
                <a:effectLst/>
                <a:latin typeface="Helvetica" pitchFamily="2" charset="0"/>
                <a:ea typeface="Helvetica" pitchFamily="2" charset="0"/>
                <a:cs typeface="Times New Roman" panose="02020603050405020304" pitchFamily="18" charset="0"/>
              </a:rPr>
              <a:t>Weeks 3–4</a:t>
            </a:r>
            <a:r>
              <a:rPr lang="en-US">
                <a:solidFill>
                  <a:srgbClr val="0D2D61"/>
                </a:solidFill>
                <a:effectLst/>
              </a:rPr>
              <a:t> </a:t>
            </a:r>
            <a:endParaRPr lang="en-US">
              <a:solidFill>
                <a:srgbClr val="0D2D6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6A8380-50D6-732D-B671-B9B9030F1F8F}"/>
              </a:ext>
            </a:extLst>
          </p:cNvPr>
          <p:cNvSpPr/>
          <p:nvPr/>
        </p:nvSpPr>
        <p:spPr>
          <a:xfrm>
            <a:off x="4235981" y="1754000"/>
            <a:ext cx="3539600" cy="45716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5A6B6E-4C47-E6B0-8E30-5E54E827F56A}"/>
              </a:ext>
            </a:extLst>
          </p:cNvPr>
          <p:cNvSpPr txBox="1"/>
          <p:nvPr/>
        </p:nvSpPr>
        <p:spPr>
          <a:xfrm>
            <a:off x="8024342" y="1353948"/>
            <a:ext cx="306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0D2D61"/>
                </a:solidFill>
                <a:effectLst/>
                <a:latin typeface="Helvetica" pitchFamily="2" charset="0"/>
                <a:ea typeface="Helvetica" pitchFamily="2" charset="0"/>
                <a:cs typeface="Times New Roman" panose="02020603050405020304" pitchFamily="18" charset="0"/>
              </a:rPr>
              <a:t>Weeks 5–6</a:t>
            </a:r>
            <a:endParaRPr lang="en-US">
              <a:solidFill>
                <a:srgbClr val="0D2D6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EC4155-B38F-7E40-E845-A54FACB270EB}"/>
              </a:ext>
            </a:extLst>
          </p:cNvPr>
          <p:cNvSpPr/>
          <p:nvPr/>
        </p:nvSpPr>
        <p:spPr>
          <a:xfrm>
            <a:off x="8059501" y="1754000"/>
            <a:ext cx="3539600" cy="45716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E8588B-B91C-6764-2C0F-73394CECE55C}"/>
              </a:ext>
            </a:extLst>
          </p:cNvPr>
          <p:cNvSpPr txBox="1"/>
          <p:nvPr/>
        </p:nvSpPr>
        <p:spPr>
          <a:xfrm>
            <a:off x="588724" y="1925969"/>
            <a:ext cx="3144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>
                <a:solidFill>
                  <a:schemeClr val="bg1"/>
                </a:solidFill>
              </a:rPr>
              <a:t>Discovery + truth-finding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27F6B457-EDDC-573B-5ABB-80FD99F35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030" y="2408469"/>
            <a:ext cx="1626520" cy="398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solidFill>
                  <a:schemeClr val="bg1"/>
                </a:solidFill>
              </a:rPr>
              <a:t>Deliverables</a:t>
            </a:r>
            <a:endParaRPr lang="en-GB" sz="1200">
              <a:solidFill>
                <a:schemeClr val="bg1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Brand articulation doc (v1) (positioning, narrative, value prop, differentiators, why now, proof map)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10-second / 30-second / 2-minute versions of the story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Top-line homepage narrative (in words)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</a:endParaRPr>
          </a:p>
          <a:p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D67CF26E-8782-F527-1C9E-621D5204B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50" y="2437108"/>
            <a:ext cx="1641313" cy="29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Working sessions to choose and refine the strongest story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Define the value prop system and message hierarchy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Establish credibility guardrails and proof requirements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591139-C00A-C00E-F4E4-0EEED65E20C9}"/>
              </a:ext>
            </a:extLst>
          </p:cNvPr>
          <p:cNvSpPr txBox="1"/>
          <p:nvPr/>
        </p:nvSpPr>
        <p:spPr>
          <a:xfrm>
            <a:off x="4367808" y="1925969"/>
            <a:ext cx="3144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>
                <a:solidFill>
                  <a:schemeClr val="bg1"/>
                </a:solidFill>
              </a:rPr>
              <a:t>Brand Articulation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77B10AA1-903C-CD38-F3F5-7063D7DC3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4377" y="2408469"/>
            <a:ext cx="1739892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>
                <a:solidFill>
                  <a:schemeClr val="bg1"/>
                </a:solidFill>
              </a:rPr>
              <a:t>Deliverables</a:t>
            </a:r>
            <a:endParaRPr lang="en-GB" sz="120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Recommended Path Forward including: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what gets built (asset stack)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sequencing (what first, what next)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timelines (weeks)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resourcing (who needs to do what)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bg1"/>
                </a:solidFill>
              </a:rPr>
              <a:t>dependencies (proof inputs, approvals)</a:t>
            </a:r>
          </a:p>
          <a:p>
            <a:pPr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Phase 1 asset priorities (the first 30–60 days after the sprint)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159138AD-0B76-E649-C1E5-D21023C6D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274" y="2437108"/>
            <a:ext cx="1527449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We outline 2–3 implementation options based on speed, budget, and business goals, then recommend the quickest results path.</a:t>
            </a:r>
          </a:p>
          <a:p>
            <a:pPr>
              <a:spcAft>
                <a:spcPts val="600"/>
              </a:spcAft>
            </a:pP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3CA86A-3C47-330E-2A92-F1C85FC78F81}"/>
              </a:ext>
            </a:extLst>
          </p:cNvPr>
          <p:cNvSpPr txBox="1"/>
          <p:nvPr/>
        </p:nvSpPr>
        <p:spPr>
          <a:xfrm>
            <a:off x="8184231" y="1925969"/>
            <a:ext cx="2976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>
                <a:solidFill>
                  <a:schemeClr val="bg1"/>
                </a:solidFill>
              </a:rPr>
              <a:t>Preferred route + plan</a:t>
            </a:r>
          </a:p>
        </p:txBody>
      </p:sp>
      <p:pic>
        <p:nvPicPr>
          <p:cNvPr id="40" name="Picture 3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ABA0F81-A8EC-15F2-8B3C-E9A62AEA3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90255"/>
            <a:ext cx="1364680" cy="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5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F6AEA-83FE-0696-9A99-0EEC89DA3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 – PRIORITY ASSETS</a:t>
            </a:r>
          </a:p>
        </p:txBody>
      </p:sp>
    </p:spTree>
    <p:extLst>
      <p:ext uri="{BB962C8B-B14F-4D97-AF65-F5344CB8AC3E}">
        <p14:creationId xmlns:p14="http://schemas.microsoft.com/office/powerpoint/2010/main" val="306023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9EF5-6D94-37B6-AF85-DE8B25286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4140569-E042-57D7-C2D2-5E016952C931}"/>
              </a:ext>
            </a:extLst>
          </p:cNvPr>
          <p:cNvSpPr txBox="1"/>
          <p:nvPr/>
        </p:nvSpPr>
        <p:spPr>
          <a:xfrm>
            <a:off x="380504" y="530134"/>
            <a:ext cx="881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solidFill>
                  <a:srgbClr val="163C55"/>
                </a:solidFill>
                <a:latin typeface="Bebas Neue" panose="020B0606020202050201" pitchFamily="34" charset="77"/>
              </a:rPr>
              <a:t>LAYERING YOUR STORY ASSET BY ASSET</a:t>
            </a:r>
          </a:p>
        </p:txBody>
      </p:sp>
      <p:pic>
        <p:nvPicPr>
          <p:cNvPr id="40" name="Picture 3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ABA0F81-A8EC-15F2-8B3C-E9A62AEA3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90255"/>
            <a:ext cx="1364680" cy="2690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F0AEB6-5684-5656-A9D8-A282E2A2F3D8}"/>
              </a:ext>
            </a:extLst>
          </p:cNvPr>
          <p:cNvSpPr txBox="1"/>
          <p:nvPr/>
        </p:nvSpPr>
        <p:spPr>
          <a:xfrm>
            <a:off x="380504" y="1439109"/>
            <a:ext cx="1181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163C55"/>
                </a:solidFill>
                <a:latin typeface="Bebas Neue" panose="020B0606020202050201" pitchFamily="34" charset="77"/>
              </a:rPr>
              <a:t>BELOW IS A LIST OF WHAT THESE ASSETS COULD BE that deliver the fastest commercial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835D6-5FFB-DDB2-6552-16C9D6119A5E}"/>
              </a:ext>
            </a:extLst>
          </p:cNvPr>
          <p:cNvSpPr txBox="1"/>
          <p:nvPr/>
        </p:nvSpPr>
        <p:spPr>
          <a:xfrm>
            <a:off x="654756" y="2325511"/>
            <a:ext cx="470192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proposition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one page PDF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launch story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narrative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 toolkit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including: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copy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landing page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media graphics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film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flagship film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enablement deck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modular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36C66-720A-3CB2-60B4-1161E7E1617E}"/>
              </a:ext>
            </a:extLst>
          </p:cNvPr>
          <p:cNvSpPr txBox="1"/>
          <p:nvPr/>
        </p:nvSpPr>
        <p:spPr>
          <a:xfrm>
            <a:off x="5886450" y="2325511"/>
            <a:ext cx="58407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deck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Board level PowerPoint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 messaging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website copy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stories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Testimonial films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guide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–PDF handbook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Pricing guide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structured PDF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evolution roadmap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PowerPoint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cost comparison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PDF sheet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Competitive positioning </a:t>
            </a:r>
            <a:r>
              <a:rPr lang="en-US" altLang="en-US" sz="2000" dirty="0">
                <a:solidFill>
                  <a:srgbClr val="0D2D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one page PDF</a:t>
            </a:r>
          </a:p>
        </p:txBody>
      </p:sp>
    </p:spTree>
    <p:extLst>
      <p:ext uri="{BB962C8B-B14F-4D97-AF65-F5344CB8AC3E}">
        <p14:creationId xmlns:p14="http://schemas.microsoft.com/office/powerpoint/2010/main" val="75831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DF93EB-8A0D-2B79-7169-E209760694CA}"/>
              </a:ext>
            </a:extLst>
          </p:cNvPr>
          <p:cNvSpPr txBox="1"/>
          <p:nvPr/>
        </p:nvSpPr>
        <p:spPr>
          <a:xfrm>
            <a:off x="380504" y="530134"/>
            <a:ext cx="1136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00">
              <a:solidFill>
                <a:srgbClr val="163C55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1FA17B-F9DD-3D3E-B32A-05839C39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50" y="1475741"/>
            <a:ext cx="115036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 descr="A screenshot of a website&#10;&#10;AI-generated content may be incorrect.">
            <a:extLst>
              <a:ext uri="{FF2B5EF4-FFF2-40B4-BE49-F238E27FC236}">
                <a16:creationId xmlns:a16="http://schemas.microsoft.com/office/drawing/2014/main" id="{7C84237C-D850-4634-ABAE-A04611F3D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05" y="290285"/>
            <a:ext cx="5609567" cy="6357257"/>
          </a:xfrm>
          <a:prstGeom prst="rect">
            <a:avLst/>
          </a:prstGeom>
          <a:ln>
            <a:solidFill>
              <a:srgbClr val="0D2D61"/>
            </a:solidFill>
          </a:ln>
        </p:spPr>
      </p:pic>
      <p:pic>
        <p:nvPicPr>
          <p:cNvPr id="19" name="Picture 18" descr="A screenshot of a website&#10;&#10;AI-generated content may be incorrect.">
            <a:extLst>
              <a:ext uri="{FF2B5EF4-FFF2-40B4-BE49-F238E27FC236}">
                <a16:creationId xmlns:a16="http://schemas.microsoft.com/office/drawing/2014/main" id="{D4DC048A-1B08-8C00-A55F-FD2BBADD42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159" y="275772"/>
            <a:ext cx="5609567" cy="6357258"/>
          </a:xfrm>
          <a:prstGeom prst="rect">
            <a:avLst/>
          </a:prstGeom>
          <a:ln>
            <a:solidFill>
              <a:srgbClr val="0D2D61"/>
            </a:solidFill>
          </a:ln>
        </p:spPr>
      </p:pic>
    </p:spTree>
    <p:extLst>
      <p:ext uri="{BB962C8B-B14F-4D97-AF65-F5344CB8AC3E}">
        <p14:creationId xmlns:p14="http://schemas.microsoft.com/office/powerpoint/2010/main" val="3284408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176F912-953E-D895-37BF-70DDA1CB2B09}"/>
              </a:ext>
            </a:extLst>
          </p:cNvPr>
          <p:cNvGrpSpPr/>
          <p:nvPr/>
        </p:nvGrpSpPr>
        <p:grpSpPr>
          <a:xfrm>
            <a:off x="203200" y="203201"/>
            <a:ext cx="11814628" cy="6475861"/>
            <a:chOff x="1" y="0"/>
            <a:chExt cx="12191999" cy="6882261"/>
          </a:xfrm>
        </p:grpSpPr>
        <p:pic>
          <p:nvPicPr>
            <p:cNvPr id="21" name="Picture 20" descr="A group of people sitting on a stage&#10;&#10;AI-generated content may be incorrect.">
              <a:extLst>
                <a:ext uri="{FF2B5EF4-FFF2-40B4-BE49-F238E27FC236}">
                  <a16:creationId xmlns:a16="http://schemas.microsoft.com/office/drawing/2014/main" id="{1C8D8096-EB19-0BB1-735B-78DC1FF6B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" y="1"/>
              <a:ext cx="6470448" cy="3347257"/>
            </a:xfrm>
            <a:prstGeom prst="rect">
              <a:avLst/>
            </a:prstGeom>
            <a:ln>
              <a:solidFill>
                <a:srgbClr val="0D2D61"/>
              </a:solidFill>
            </a:ln>
          </p:spPr>
        </p:pic>
        <p:pic>
          <p:nvPicPr>
            <p:cNvPr id="19" name="Picture 18" descr="A group of people sitting in chairs&#10;&#10;AI-generated content may be incorrect.">
              <a:extLst>
                <a:ext uri="{FF2B5EF4-FFF2-40B4-BE49-F238E27FC236}">
                  <a16:creationId xmlns:a16="http://schemas.microsoft.com/office/drawing/2014/main" id="{3D42620E-B9F6-A318-2261-7CA2EC90C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" y="3594060"/>
              <a:ext cx="6470448" cy="3263941"/>
            </a:xfrm>
            <a:prstGeom prst="rect">
              <a:avLst/>
            </a:prstGeom>
            <a:ln>
              <a:solidFill>
                <a:srgbClr val="0D2D61"/>
              </a:solidFill>
            </a:ln>
          </p:spPr>
        </p:pic>
        <p:pic>
          <p:nvPicPr>
            <p:cNvPr id="23" name="Picture 22" descr="A person standing on a stage&#10;&#10;AI-generated content may be incorrect.">
              <a:extLst>
                <a:ext uri="{FF2B5EF4-FFF2-40B4-BE49-F238E27FC236}">
                  <a16:creationId xmlns:a16="http://schemas.microsoft.com/office/drawing/2014/main" id="{AA190497-911C-9A9D-B28D-0393E40D8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62057" y="0"/>
              <a:ext cx="5529943" cy="6882261"/>
            </a:xfrm>
            <a:prstGeom prst="rect">
              <a:avLst/>
            </a:prstGeom>
            <a:ln>
              <a:solidFill>
                <a:srgbClr val="0D2D6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74618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3D0C1D9-8B88-0D43-9757-DF3C26353617}"/>
              </a:ext>
            </a:extLst>
          </p:cNvPr>
          <p:cNvGrpSpPr/>
          <p:nvPr/>
        </p:nvGrpSpPr>
        <p:grpSpPr>
          <a:xfrm>
            <a:off x="285750" y="290286"/>
            <a:ext cx="11644993" cy="6357257"/>
            <a:chOff x="285750" y="290286"/>
            <a:chExt cx="10871339" cy="6175623"/>
          </a:xfrm>
        </p:grpSpPr>
        <p:pic>
          <p:nvPicPr>
            <p:cNvPr id="7" name="Picture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609A3D0-2EF9-0562-E804-533A170B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207" y="290286"/>
              <a:ext cx="5297853" cy="2987511"/>
            </a:xfrm>
            <a:prstGeom prst="rect">
              <a:avLst/>
            </a:prstGeom>
          </p:spPr>
        </p:pic>
        <p:pic>
          <p:nvPicPr>
            <p:cNvPr id="8" name="Picture 7" descr="A diagram of a company's company's company's company's company's company's company's company's company's company's company's company'&#10;&#10;AI-generated content may be incorrect.">
              <a:extLst>
                <a:ext uri="{FF2B5EF4-FFF2-40B4-BE49-F238E27FC236}">
                  <a16:creationId xmlns:a16="http://schemas.microsoft.com/office/drawing/2014/main" id="{BEC8D425-250E-951A-3ED8-45CC5F5D3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750" y="3483429"/>
              <a:ext cx="5297855" cy="2981821"/>
            </a:xfrm>
            <a:prstGeom prst="rect">
              <a:avLst/>
            </a:prstGeom>
          </p:spPr>
        </p:pic>
        <p:pic>
          <p:nvPicPr>
            <p:cNvPr id="9" name="Picture 8" descr="A diagram of a process&#10;&#10;AI-generated content may be incorrect.">
              <a:extLst>
                <a:ext uri="{FF2B5EF4-FFF2-40B4-BE49-F238E27FC236}">
                  <a16:creationId xmlns:a16="http://schemas.microsoft.com/office/drawing/2014/main" id="{8608EF30-2048-1E15-6674-EFFA146E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9236" y="3489779"/>
              <a:ext cx="5297853" cy="2976130"/>
            </a:xfrm>
            <a:prstGeom prst="rect">
              <a:avLst/>
            </a:prstGeom>
          </p:spPr>
        </p:pic>
        <p:pic>
          <p:nvPicPr>
            <p:cNvPr id="10" name="Picture 9" descr="A group of people wearing hard hats&#10;&#10;AI-generated content may be incorrect.">
              <a:extLst>
                <a:ext uri="{FF2B5EF4-FFF2-40B4-BE49-F238E27FC236}">
                  <a16:creationId xmlns:a16="http://schemas.microsoft.com/office/drawing/2014/main" id="{47EFA067-6C2D-6FD6-EAD1-E8CB7413C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565" y="290286"/>
              <a:ext cx="5297854" cy="2975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047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35CAE-78B2-9323-A2C8-9FF4288FE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gital image of a person's head&#10;&#10;AI-generated content may be incorrect.">
            <a:extLst>
              <a:ext uri="{FF2B5EF4-FFF2-40B4-BE49-F238E27FC236}">
                <a16:creationId xmlns:a16="http://schemas.microsoft.com/office/drawing/2014/main" id="{30CC7310-720D-6854-DA94-387086886E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F8FE44-5F2D-BB28-9EAE-D8F3716FCE16}"/>
              </a:ext>
            </a:extLst>
          </p:cNvPr>
          <p:cNvSpPr/>
          <p:nvPr/>
        </p:nvSpPr>
        <p:spPr>
          <a:xfrm rot="10800000">
            <a:off x="0" y="0"/>
            <a:ext cx="12192000" cy="429491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98000">
                <a:srgbClr val="0D2D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C0148A-0F4B-160A-2D44-4550A1AC5130}"/>
              </a:ext>
            </a:extLst>
          </p:cNvPr>
          <p:cNvSpPr/>
          <p:nvPr/>
        </p:nvSpPr>
        <p:spPr>
          <a:xfrm>
            <a:off x="0" y="4641273"/>
            <a:ext cx="12192000" cy="221672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98000">
                <a:srgbClr val="0D2D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2D982F-67E8-E06F-071D-0CDB840C4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81" y="616498"/>
            <a:ext cx="2282630" cy="4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8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mountain with a blue circle&#10;&#10;AI-generated content may be incorrect.">
            <a:extLst>
              <a:ext uri="{FF2B5EF4-FFF2-40B4-BE49-F238E27FC236}">
                <a16:creationId xmlns:a16="http://schemas.microsoft.com/office/drawing/2014/main" id="{6B3DA8F6-EF40-8359-EA39-CDD1BC67E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052" y="838666"/>
            <a:ext cx="9528402" cy="51314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F0E19-9AA5-68C9-CCB0-20661F7E6307}"/>
              </a:ext>
            </a:extLst>
          </p:cNvPr>
          <p:cNvGrpSpPr/>
          <p:nvPr/>
        </p:nvGrpSpPr>
        <p:grpSpPr>
          <a:xfrm>
            <a:off x="455230" y="327509"/>
            <a:ext cx="11395394" cy="6530491"/>
            <a:chOff x="4408684" y="598169"/>
            <a:chExt cx="10346676" cy="6159320"/>
          </a:xfrm>
        </p:grpSpPr>
        <p:pic>
          <p:nvPicPr>
            <p:cNvPr id="13" name="Picture 12" descr="A black rectangular device with a silver border&#10;&#10;AI-generated content may be incorrect.">
              <a:hlinkClick r:id="rId4"/>
              <a:extLst>
                <a:ext uri="{FF2B5EF4-FFF2-40B4-BE49-F238E27FC236}">
                  <a16:creationId xmlns:a16="http://schemas.microsoft.com/office/drawing/2014/main" id="{92759E72-F8FF-0341-4BE4-17C19214E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479"/>
            <a:stretch>
              <a:fillRect/>
            </a:stretch>
          </p:blipFill>
          <p:spPr>
            <a:xfrm>
              <a:off x="4408684" y="598169"/>
              <a:ext cx="10346676" cy="6159320"/>
            </a:xfrm>
            <a:prstGeom prst="rect">
              <a:avLst/>
            </a:prstGeom>
          </p:spPr>
        </p:pic>
        <p:pic>
          <p:nvPicPr>
            <p:cNvPr id="14" name="Picture 13">
              <a:hlinkClick r:id="rId4"/>
              <a:extLst>
                <a:ext uri="{FF2B5EF4-FFF2-40B4-BE49-F238E27FC236}">
                  <a16:creationId xmlns:a16="http://schemas.microsoft.com/office/drawing/2014/main" id="{6144D092-00B3-2C37-0410-5DE421BE0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tretch>
              <a:fillRect/>
            </a:stretch>
          </p:blipFill>
          <p:spPr>
            <a:xfrm>
              <a:off x="8944343" y="3519572"/>
              <a:ext cx="1025237" cy="102523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692627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17455-49EE-A98C-2C78-D3CEE5BA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DFBF811-5CA0-89AB-F05B-DEA9E9F68DF6}"/>
              </a:ext>
            </a:extLst>
          </p:cNvPr>
          <p:cNvSpPr txBox="1"/>
          <p:nvPr/>
        </p:nvSpPr>
        <p:spPr>
          <a:xfrm>
            <a:off x="380504" y="530134"/>
            <a:ext cx="113600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00" dirty="0">
              <a:solidFill>
                <a:srgbClr val="163C55"/>
              </a:solidFill>
              <a:latin typeface="Bebas Neue"/>
            </a:endParaRPr>
          </a:p>
        </p:txBody>
      </p:sp>
      <p:pic>
        <p:nvPicPr>
          <p:cNvPr id="15" name="Picture 1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D442B18-DA38-6E1C-587B-1F27884E2B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90255"/>
            <a:ext cx="1364680" cy="269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1C490F-4DC6-4694-3141-B6A55C91E279}"/>
              </a:ext>
            </a:extLst>
          </p:cNvPr>
          <p:cNvSpPr txBox="1"/>
          <p:nvPr/>
        </p:nvSpPr>
        <p:spPr>
          <a:xfrm>
            <a:off x="380504" y="530134"/>
            <a:ext cx="881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solidFill>
                  <a:srgbClr val="163C55"/>
                </a:solidFill>
                <a:latin typeface="Bebas Neue" panose="020B0606020202050201" pitchFamily="34" charset="77"/>
              </a:rPr>
              <a:t>INVESTMENT PER MONTH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0620083-4B88-4D2E-30D9-F6E9A7841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42155"/>
              </p:ext>
            </p:extLst>
          </p:nvPr>
        </p:nvGraphicFramePr>
        <p:xfrm>
          <a:off x="521540" y="1559835"/>
          <a:ext cx="9487164" cy="4552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1069">
                  <a:extLst>
                    <a:ext uri="{9D8B030D-6E8A-4147-A177-3AD203B41FA5}">
                      <a16:colId xmlns:a16="http://schemas.microsoft.com/office/drawing/2014/main" val="3070770782"/>
                    </a:ext>
                  </a:extLst>
                </a:gridCol>
                <a:gridCol w="1123121">
                  <a:extLst>
                    <a:ext uri="{9D8B030D-6E8A-4147-A177-3AD203B41FA5}">
                      <a16:colId xmlns:a16="http://schemas.microsoft.com/office/drawing/2014/main" val="2413284072"/>
                    </a:ext>
                  </a:extLst>
                </a:gridCol>
                <a:gridCol w="2345635">
                  <a:extLst>
                    <a:ext uri="{9D8B030D-6E8A-4147-A177-3AD203B41FA5}">
                      <a16:colId xmlns:a16="http://schemas.microsoft.com/office/drawing/2014/main" val="2271722367"/>
                    </a:ext>
                  </a:extLst>
                </a:gridCol>
                <a:gridCol w="2067339">
                  <a:extLst>
                    <a:ext uri="{9D8B030D-6E8A-4147-A177-3AD203B41FA5}">
                      <a16:colId xmlns:a16="http://schemas.microsoft.com/office/drawing/2014/main" val="981460538"/>
                    </a:ext>
                  </a:extLst>
                </a:gridCol>
              </a:tblGrid>
              <a:tr h="461249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COSTS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HOURS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0276693"/>
                  </a:ext>
                </a:extLst>
              </a:tr>
              <a:tr h="473877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Creative Director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$ 275.00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$ 5,500.00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22455"/>
                  </a:ext>
                </a:extLst>
              </a:tr>
              <a:tr h="473877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Design Director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$ 275.00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$ 8,800.00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529591"/>
                  </a:ext>
                </a:extLst>
              </a:tr>
              <a:tr h="473877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Graphic Designer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$ 160.00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$ 8,640.00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32955"/>
                  </a:ext>
                </a:extLst>
              </a:tr>
              <a:tr h="473877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Project Co-ordinator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$ 105.00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$ 1,680.00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93709"/>
                  </a:ext>
                </a:extLst>
              </a:tr>
              <a:tr h="473877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DESIGN FEES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buNone/>
                      </a:pP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$ 24,620.00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189768"/>
                  </a:ext>
                </a:extLst>
              </a:tr>
              <a:tr h="434773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20% DISCRETIONARY DISCOUNT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buNone/>
                      </a:pP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(4,924.00)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34518"/>
                  </a:ext>
                </a:extLst>
              </a:tr>
              <a:tr h="4116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buNone/>
                      </a:pP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$ 19,696.00</a:t>
                      </a: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08208"/>
                  </a:ext>
                </a:extLst>
              </a:tr>
              <a:tr h="378938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GB" sz="1400" b="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rd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 Party Costs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buNone/>
                      </a:pP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buNone/>
                      </a:pP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   1,298.00</a:t>
                      </a: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91772"/>
                  </a:ext>
                </a:extLst>
              </a:tr>
              <a:tr h="496746">
                <a:tc>
                  <a:txBody>
                    <a:bodyPr/>
                    <a:lstStyle/>
                    <a:p>
                      <a:pPr lvl="1">
                        <a:buNone/>
                      </a:pP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buNone/>
                      </a:pP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Investment per month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$ 20,994.00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627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35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17455-49EE-A98C-2C78-D3CEE5BA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DFBF811-5CA0-89AB-F05B-DEA9E9F68DF6}"/>
              </a:ext>
            </a:extLst>
          </p:cNvPr>
          <p:cNvSpPr txBox="1"/>
          <p:nvPr/>
        </p:nvSpPr>
        <p:spPr>
          <a:xfrm>
            <a:off x="380504" y="530134"/>
            <a:ext cx="113600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800" dirty="0">
              <a:solidFill>
                <a:srgbClr val="163C55"/>
              </a:solidFill>
              <a:latin typeface="Bebas Neue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3744C78-7DB0-690A-531B-9F5F55D66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70040"/>
              </p:ext>
            </p:extLst>
          </p:nvPr>
        </p:nvGraphicFramePr>
        <p:xfrm>
          <a:off x="510896" y="1887845"/>
          <a:ext cx="6665156" cy="3410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7887">
                  <a:extLst>
                    <a:ext uri="{9D8B030D-6E8A-4147-A177-3AD203B41FA5}">
                      <a16:colId xmlns:a16="http://schemas.microsoft.com/office/drawing/2014/main" val="4270613922"/>
                    </a:ext>
                  </a:extLst>
                </a:gridCol>
                <a:gridCol w="2427269">
                  <a:extLst>
                    <a:ext uri="{9D8B030D-6E8A-4147-A177-3AD203B41FA5}">
                      <a16:colId xmlns:a16="http://schemas.microsoft.com/office/drawing/2014/main" val="1662954231"/>
                    </a:ext>
                  </a:extLst>
                </a:gridCol>
              </a:tblGrid>
              <a:tr h="429892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effectLst/>
                        </a:rPr>
                        <a:t>SCHEDULE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0" lvl="1" algn="l">
                        <a:buNone/>
                      </a:pPr>
                      <a:r>
                        <a:rPr lang="en-GB" sz="1400" dirty="0">
                          <a:effectLst/>
                        </a:rPr>
                        <a:t> AMOUNT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1298100"/>
                  </a:ext>
                </a:extLst>
              </a:tr>
              <a:tr h="429892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MARCH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buNone/>
                      </a:pP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 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20,994.00</a:t>
                      </a:r>
                      <a:endParaRPr 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7767543"/>
                  </a:ext>
                </a:extLst>
              </a:tr>
              <a:tr h="429892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APRIL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$ 20,994.00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36318"/>
                  </a:ext>
                </a:extLst>
              </a:tr>
              <a:tr h="401421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MAY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$ 20,994.00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8112578"/>
                  </a:ext>
                </a:extLst>
              </a:tr>
              <a:tr h="429892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JUNE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$ 20,994.00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720412"/>
                  </a:ext>
                </a:extLst>
              </a:tr>
              <a:tr h="429892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JULY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ED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$ 20,994.00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7179822"/>
                  </a:ext>
                </a:extLst>
              </a:tr>
              <a:tr h="429892">
                <a:tc>
                  <a:txBody>
                    <a:bodyPr/>
                    <a:lstStyle/>
                    <a:p>
                      <a:pPr marL="457200" marR="0" lvl="1"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AUGUST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$ 20,994.00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380081"/>
                  </a:ext>
                </a:extLst>
              </a:tr>
              <a:tr h="429892">
                <a:tc>
                  <a:txBody>
                    <a:bodyPr/>
                    <a:lstStyle/>
                    <a:p>
                      <a:pPr marL="1828800" marR="0" lvl="4" algn="l"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     TOTAL INVESTMENT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buNone/>
                      </a:pP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$125,964.00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7581550"/>
                  </a:ext>
                </a:extLst>
              </a:tr>
            </a:tbl>
          </a:graphicData>
        </a:graphic>
      </p:graphicFrame>
      <p:pic>
        <p:nvPicPr>
          <p:cNvPr id="15" name="Picture 1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D442B18-DA38-6E1C-587B-1F27884E2B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90255"/>
            <a:ext cx="1364680" cy="269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1B27D0-7DE8-D151-E523-1939B4E02593}"/>
              </a:ext>
            </a:extLst>
          </p:cNvPr>
          <p:cNvSpPr txBox="1"/>
          <p:nvPr/>
        </p:nvSpPr>
        <p:spPr>
          <a:xfrm>
            <a:off x="380504" y="530134"/>
            <a:ext cx="881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solidFill>
                  <a:srgbClr val="163C55"/>
                </a:solidFill>
                <a:latin typeface="Bebas Neue" panose="020B0606020202050201" pitchFamily="34" charset="77"/>
              </a:rPr>
              <a:t>6 MONTH INVESTMENT SCHEDULE</a:t>
            </a:r>
          </a:p>
        </p:txBody>
      </p:sp>
    </p:spTree>
    <p:extLst>
      <p:ext uri="{BB962C8B-B14F-4D97-AF65-F5344CB8AC3E}">
        <p14:creationId xmlns:p14="http://schemas.microsoft.com/office/powerpoint/2010/main" val="1938036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F6AEA-83FE-0696-9A99-0EEC89DA3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Bebas Neue"/>
              </a:rPr>
              <a:t>A STORYTELLING PARTNERSHIP</a:t>
            </a:r>
          </a:p>
        </p:txBody>
      </p:sp>
    </p:spTree>
    <p:extLst>
      <p:ext uri="{BB962C8B-B14F-4D97-AF65-F5344CB8AC3E}">
        <p14:creationId xmlns:p14="http://schemas.microsoft.com/office/powerpoint/2010/main" val="2479662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generated image of a network&#10;&#10;AI-generated content may be incorrect.">
            <a:extLst>
              <a:ext uri="{FF2B5EF4-FFF2-40B4-BE49-F238E27FC236}">
                <a16:creationId xmlns:a16="http://schemas.microsoft.com/office/drawing/2014/main" id="{01131379-C0BF-FCCE-203A-17EC25DCA3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omputer generated image of a network&#10;&#10;AI-generated content may be incorrect.">
            <a:extLst>
              <a:ext uri="{FF2B5EF4-FFF2-40B4-BE49-F238E27FC236}">
                <a16:creationId xmlns:a16="http://schemas.microsoft.com/office/drawing/2014/main" id="{352ADBD6-20C2-CA7A-C06E-5FDE52883B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8B0DE4-408C-FC2F-282D-7AD088D14EF7}"/>
              </a:ext>
            </a:extLst>
          </p:cNvPr>
          <p:cNvSpPr/>
          <p:nvPr/>
        </p:nvSpPr>
        <p:spPr>
          <a:xfrm rot="10800000">
            <a:off x="0" y="0"/>
            <a:ext cx="12192000" cy="429491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98000">
                <a:srgbClr val="0D2D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8ECF35-34BC-ADFA-5FD1-A08DF8F483E8}"/>
              </a:ext>
            </a:extLst>
          </p:cNvPr>
          <p:cNvSpPr/>
          <p:nvPr/>
        </p:nvSpPr>
        <p:spPr>
          <a:xfrm>
            <a:off x="0" y="4641273"/>
            <a:ext cx="12192000" cy="221672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98000">
                <a:srgbClr val="0D2D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B428BF-50EC-2002-D4A1-E9884FF66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81" y="616498"/>
            <a:ext cx="2282630" cy="4316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00CDCE-47CC-3E83-1315-D099B2E87653}"/>
              </a:ext>
            </a:extLst>
          </p:cNvPr>
          <p:cNvSpPr txBox="1"/>
          <p:nvPr/>
        </p:nvSpPr>
        <p:spPr>
          <a:xfrm>
            <a:off x="480060" y="3418070"/>
            <a:ext cx="11023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>
                <a:solidFill>
                  <a:schemeClr val="bg1"/>
                </a:solidFill>
                <a:latin typeface="Bebas Neue" panose="020B0606020202050201" pitchFamily="34" charset="77"/>
              </a:rPr>
              <a:t>WHEN A COMPANY HAS GRAVITY IT FEELS INEVITABLE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8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E8C0DFC-7AF7-B1A0-EE35-6BD339A8BCC8}"/>
              </a:ext>
            </a:extLst>
          </p:cNvPr>
          <p:cNvSpPr txBox="1"/>
          <p:nvPr/>
        </p:nvSpPr>
        <p:spPr>
          <a:xfrm>
            <a:off x="4613148" y="1893469"/>
            <a:ext cx="709117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>
              <a:solidFill>
                <a:srgbClr val="163C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proposition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narrative deck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enablement toolkit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Structured demo storyline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506D96-F1D3-3E03-D9AE-768655053FD9}"/>
              </a:ext>
            </a:extLst>
          </p:cNvPr>
          <p:cNvSpPr txBox="1"/>
          <p:nvPr/>
        </p:nvSpPr>
        <p:spPr>
          <a:xfrm>
            <a:off x="4553712" y="2367544"/>
            <a:ext cx="7046976" cy="357368"/>
          </a:xfrm>
          <a:prstGeom prst="rect">
            <a:avLst/>
          </a:prstGeom>
          <a:solidFill>
            <a:srgbClr val="0D2D61"/>
          </a:solidFill>
        </p:spPr>
        <p:txBody>
          <a:bodyPr wrap="square" rtlCol="0">
            <a:spAutoFit/>
          </a:bodyPr>
          <a:lstStyle/>
          <a:p>
            <a:endParaRPr 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6F09B-59D8-9830-884E-79E00EF390E7}"/>
              </a:ext>
            </a:extLst>
          </p:cNvPr>
          <p:cNvSpPr txBox="1"/>
          <p:nvPr/>
        </p:nvSpPr>
        <p:spPr>
          <a:xfrm>
            <a:off x="335360" y="2361448"/>
            <a:ext cx="4126912" cy="363464"/>
          </a:xfrm>
          <a:prstGeom prst="rect">
            <a:avLst/>
          </a:prstGeom>
          <a:solidFill>
            <a:srgbClr val="D00001"/>
          </a:solidFill>
        </p:spPr>
        <p:txBody>
          <a:bodyPr wrap="square" rtlCol="0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F93EB-8A0D-2B79-7169-E209760694CA}"/>
              </a:ext>
            </a:extLst>
          </p:cNvPr>
          <p:cNvSpPr txBox="1"/>
          <p:nvPr/>
        </p:nvSpPr>
        <p:spPr>
          <a:xfrm>
            <a:off x="380504" y="530134"/>
            <a:ext cx="1136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>
                <a:solidFill>
                  <a:srgbClr val="163C55"/>
                </a:solidFill>
                <a:latin typeface="Bebas Neue" panose="020B0606020202050201" pitchFamily="34" charset="77"/>
              </a:rPr>
              <a:t>STORIES ARE BUILT LAYER BY LAYER. PHASE BY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BED1D-3BFA-895D-12D8-294C8D4A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372" y="5880100"/>
            <a:ext cx="521317" cy="698500"/>
          </a:xfrm>
          <a:prstGeom prst="rect">
            <a:avLst/>
          </a:prstGeom>
        </p:spPr>
      </p:pic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5A4BE51-213F-3898-6BAD-BE67DFCB0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90255"/>
            <a:ext cx="1364680" cy="269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B2EF36-4CDA-BC0D-FFC1-215531E42E5A}"/>
              </a:ext>
            </a:extLst>
          </p:cNvPr>
          <p:cNvSpPr txBox="1"/>
          <p:nvPr/>
        </p:nvSpPr>
        <p:spPr>
          <a:xfrm>
            <a:off x="461772" y="1916883"/>
            <a:ext cx="3579876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>
              <a:solidFill>
                <a:srgbClr val="163C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Discover &amp; Define the truth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Articulate the brand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/>
                <a:ea typeface="Open Sans"/>
                <a:cs typeface="Open Sans"/>
              </a:rPr>
              <a:t>Assert </a:t>
            </a:r>
            <a:r>
              <a:rPr lang="en-US" altLang="en-US" sz="2000">
                <a:solidFill>
                  <a:srgbClr val="163C55"/>
                </a:solidFill>
                <a:latin typeface="Open Sans"/>
                <a:ea typeface="Open Sans"/>
                <a:cs typeface="Open Sans"/>
              </a:rPr>
              <a:t>asset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/>
                <a:ea typeface="Open Sans"/>
                <a:cs typeface="Open Sans"/>
              </a:rPr>
              <a:t> priorities</a:t>
            </a:r>
            <a:endParaRPr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47314-CD50-3518-A341-14815A238369}"/>
              </a:ext>
            </a:extLst>
          </p:cNvPr>
          <p:cNvSpPr txBox="1"/>
          <p:nvPr/>
        </p:nvSpPr>
        <p:spPr>
          <a:xfrm>
            <a:off x="-23077" y="4952032"/>
            <a:ext cx="1221377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1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/>
                <a:ea typeface="Open Sans"/>
                <a:cs typeface="Open Sans"/>
              </a:rPr>
              <a:t>A long-term partnership will help to </a:t>
            </a:r>
            <a:r>
              <a:rPr lang="en-US" altLang="en-US" sz="2000" b="1" i="1">
                <a:solidFill>
                  <a:srgbClr val="163C55"/>
                </a:solidFill>
                <a:latin typeface="Open Sans"/>
                <a:ea typeface="Open Sans"/>
                <a:cs typeface="Open Sans"/>
              </a:rPr>
              <a:t>build your</a:t>
            </a:r>
            <a:r>
              <a:rPr kumimoji="0" lang="en-US" altLang="en-US" sz="2000" b="1" i="1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/>
                <a:ea typeface="Open Sans"/>
                <a:cs typeface="Open Sans"/>
              </a:rPr>
              <a:t> market reputation</a:t>
            </a:r>
            <a:r>
              <a:rPr lang="en-US" altLang="en-US" sz="2000" b="1" i="1">
                <a:solidFill>
                  <a:srgbClr val="163C55"/>
                </a:solidFill>
                <a:latin typeface="Open Sans"/>
                <a:ea typeface="Open Sans"/>
                <a:cs typeface="Open Sans"/>
              </a:rPr>
              <a:t>, instead of just noise</a:t>
            </a:r>
            <a:endParaRPr kumimoji="0" lang="en-US" altLang="en-US" sz="2000" b="1" i="1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E322C8-FA25-AF77-E6F7-971DBE70C210}"/>
              </a:ext>
            </a:extLst>
          </p:cNvPr>
          <p:cNvGrpSpPr/>
          <p:nvPr/>
        </p:nvGrpSpPr>
        <p:grpSpPr>
          <a:xfrm>
            <a:off x="457200" y="2340864"/>
            <a:ext cx="10966111" cy="369332"/>
            <a:chOff x="457200" y="3273552"/>
            <a:chExt cx="10966111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9F489E-FA74-DAA2-FB6B-59B2DB9E5465}"/>
                </a:ext>
              </a:extLst>
            </p:cNvPr>
            <p:cNvSpPr txBox="1"/>
            <p:nvPr/>
          </p:nvSpPr>
          <p:spPr>
            <a:xfrm>
              <a:off x="457200" y="3273552"/>
              <a:ext cx="912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March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672C59-C917-93C0-A708-D9A721A42733}"/>
                </a:ext>
              </a:extLst>
            </p:cNvPr>
            <p:cNvSpPr txBox="1"/>
            <p:nvPr/>
          </p:nvSpPr>
          <p:spPr>
            <a:xfrm>
              <a:off x="2575640" y="3273552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April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8380EE-771D-6C60-A333-C35833E28C43}"/>
                </a:ext>
              </a:extLst>
            </p:cNvPr>
            <p:cNvSpPr txBox="1"/>
            <p:nvPr/>
          </p:nvSpPr>
          <p:spPr>
            <a:xfrm>
              <a:off x="4585900" y="3273552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546269-9A42-B9F3-8D0C-202203CE6878}"/>
                </a:ext>
              </a:extLst>
            </p:cNvPr>
            <p:cNvSpPr txBox="1"/>
            <p:nvPr/>
          </p:nvSpPr>
          <p:spPr>
            <a:xfrm>
              <a:off x="6552879" y="3273552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June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5048AE-6778-DCE7-B4D2-05261EF54141}"/>
                </a:ext>
              </a:extLst>
            </p:cNvPr>
            <p:cNvSpPr txBox="1"/>
            <p:nvPr/>
          </p:nvSpPr>
          <p:spPr>
            <a:xfrm>
              <a:off x="8539094" y="3273552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July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4C3062-D6DE-8E3C-056A-B420833B733A}"/>
                </a:ext>
              </a:extLst>
            </p:cNvPr>
            <p:cNvSpPr txBox="1"/>
            <p:nvPr/>
          </p:nvSpPr>
          <p:spPr>
            <a:xfrm>
              <a:off x="10429128" y="3273552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August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66784C8-94C0-50B5-9DC4-510B9A331F69}"/>
              </a:ext>
            </a:extLst>
          </p:cNvPr>
          <p:cNvSpPr txBox="1"/>
          <p:nvPr/>
        </p:nvSpPr>
        <p:spPr>
          <a:xfrm>
            <a:off x="8978608" y="1893469"/>
            <a:ext cx="283544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>
              <a:solidFill>
                <a:srgbClr val="163C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 messaging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Stories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Pitch Deck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>
                <a:solidFill>
                  <a:srgbClr val="163C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film</a:t>
            </a:r>
            <a:endParaRPr kumimoji="0"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6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DF93EB-8A0D-2B79-7169-E209760694CA}"/>
              </a:ext>
            </a:extLst>
          </p:cNvPr>
          <p:cNvSpPr txBox="1"/>
          <p:nvPr/>
        </p:nvSpPr>
        <p:spPr>
          <a:xfrm>
            <a:off x="380504" y="530134"/>
            <a:ext cx="1136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>
                <a:solidFill>
                  <a:srgbClr val="163C55"/>
                </a:solidFill>
                <a:latin typeface="Bebas Neue" panose="020B0606020202050201" pitchFamily="34" charset="77"/>
              </a:rPr>
              <a:t>WHAT’S YOUR STORY?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1FA17B-F9DD-3D3E-B32A-05839C39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50" y="1475741"/>
            <a:ext cx="11503641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DigitalNet AI uses the power of Agentic AI to build commercial success rapidly with human conscience in other words we believe DigitalNet.ai delivers: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>
                <a:solidFill>
                  <a:srgbClr val="163C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 success through agentic ai systems under human control.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>
                <a:solidFill>
                  <a:srgbClr val="163C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DigitalNet.ai does this by:</a:t>
            </a:r>
            <a:endParaRPr kumimoji="0"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Improving Governance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Enhancing Commercial Judgement</a:t>
            </a:r>
            <a:endParaRPr lang="en-US" altLang="en-US" sz="2000" b="1">
              <a:solidFill>
                <a:srgbClr val="163C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Reducing Operational Friction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000">
              <a:solidFill>
                <a:srgbClr val="163C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Together they form a potential narrative of:</a:t>
            </a:r>
            <a:r>
              <a:rPr lang="en-US" altLang="en-US" sz="2000">
                <a:solidFill>
                  <a:srgbClr val="163C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altLang="en-US" sz="2000">
                <a:solidFill>
                  <a:srgbClr val="163C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Authentication. Agentic Orchestration. Commercial Acceleration.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000" b="1">
              <a:solidFill>
                <a:srgbClr val="163C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This can be built layer by layer – NOT by ONE NOISY ASSET AT A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BED1D-3BFA-895D-12D8-294C8D4A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372" y="5880100"/>
            <a:ext cx="521317" cy="698500"/>
          </a:xfrm>
          <a:prstGeom prst="rect">
            <a:avLst/>
          </a:prstGeom>
        </p:spPr>
      </p:pic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5A4BE51-213F-3898-6BAD-BE67DFCB0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90255"/>
            <a:ext cx="1364680" cy="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62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363D-0918-9D87-6187-EAC99C77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mputer screen with many lines and lights&#10;&#10;AI-generated content may be incorrect.">
            <a:extLst>
              <a:ext uri="{FF2B5EF4-FFF2-40B4-BE49-F238E27FC236}">
                <a16:creationId xmlns:a16="http://schemas.microsoft.com/office/drawing/2014/main" id="{3C1B8CD4-FF09-ED44-195A-6C0E7FC641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3198ED-61F9-5ADC-48A3-E888402631BC}"/>
              </a:ext>
            </a:extLst>
          </p:cNvPr>
          <p:cNvSpPr/>
          <p:nvPr/>
        </p:nvSpPr>
        <p:spPr>
          <a:xfrm rot="10800000">
            <a:off x="0" y="0"/>
            <a:ext cx="12192000" cy="429491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98000">
                <a:srgbClr val="0D2D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E8CEB3-B925-5638-D646-665D2791D5CA}"/>
              </a:ext>
            </a:extLst>
          </p:cNvPr>
          <p:cNvSpPr/>
          <p:nvPr/>
        </p:nvSpPr>
        <p:spPr>
          <a:xfrm>
            <a:off x="0" y="4641273"/>
            <a:ext cx="12192000" cy="221672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98000">
                <a:srgbClr val="0D2D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AC674-9DE9-D98B-D5B2-90C0E649AAFC}"/>
              </a:ext>
            </a:extLst>
          </p:cNvPr>
          <p:cNvSpPr txBox="1"/>
          <p:nvPr/>
        </p:nvSpPr>
        <p:spPr>
          <a:xfrm>
            <a:off x="1170147" y="1446801"/>
            <a:ext cx="3831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Authentication. </a:t>
            </a:r>
          </a:p>
          <a:p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Agentic Orchestration. </a:t>
            </a:r>
          </a:p>
          <a:p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 Acceleration.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3FBC6-DF1D-10CE-DE7E-000CA83F9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80" y="616498"/>
            <a:ext cx="3553101" cy="6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51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F6AEA-83FE-0696-9A99-0EEC89DA3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400830" y="2139810"/>
            <a:ext cx="11451405" cy="2395271"/>
          </a:xfrm>
        </p:spPr>
        <p:txBody>
          <a:bodyPr/>
          <a:lstStyle/>
          <a:p>
            <a:r>
              <a:rPr lang="en-US"/>
              <a:t>PHASE 1 – BRAND ARTICULATION</a:t>
            </a:r>
          </a:p>
        </p:txBody>
      </p:sp>
    </p:spTree>
    <p:extLst>
      <p:ext uri="{BB962C8B-B14F-4D97-AF65-F5344CB8AC3E}">
        <p14:creationId xmlns:p14="http://schemas.microsoft.com/office/powerpoint/2010/main" val="3095740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9EF5-6D94-37B6-AF85-DE8B25286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4140569-E042-57D7-C2D2-5E016952C931}"/>
              </a:ext>
            </a:extLst>
          </p:cNvPr>
          <p:cNvSpPr txBox="1"/>
          <p:nvPr/>
        </p:nvSpPr>
        <p:spPr>
          <a:xfrm>
            <a:off x="380504" y="530134"/>
            <a:ext cx="1132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solidFill>
                  <a:srgbClr val="163C55"/>
                </a:solidFill>
                <a:latin typeface="Bebas Neue" panose="020B0606020202050201" pitchFamily="34" charset="77"/>
              </a:rPr>
              <a:t>BRAND ARTICULATION – NOT A LOGO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473105-F2A4-E40B-B5B5-73055506D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50" y="1475741"/>
            <a:ext cx="1150364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clear articulation of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</a:t>
            </a:r>
            <a:r>
              <a:rPr kumimoji="0" lang="en-US" altLang="en-US" sz="2000" b="1" i="0" u="none" strike="noStrike" cap="none" normalizeH="0" baseline="0" err="1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DigitalNet.AI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is, what it stands for, what it does (in plain English), and why it’s credible, so the business can speak with one voice across web, sales, product and leadership.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includes: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single, defensible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narrative 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(“what we do / for whom / why us / why now”)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positioning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(what category you’re in, and how you’re different)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simple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proposition system 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(headline, subhead, proof points, RTBs)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rgbClr val="163C5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Language guardrails: what to claim, what to avoid, what needs proof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i="0" u="none" strike="noStrike" cap="none" normalizeH="0" baseline="0">
              <a:ln>
                <a:noFill/>
              </a:ln>
              <a:solidFill>
                <a:srgbClr val="163C5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3D6605-9F96-86D3-AD3F-A2EFC28B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372" y="5880100"/>
            <a:ext cx="521317" cy="698500"/>
          </a:xfrm>
          <a:prstGeom prst="rect">
            <a:avLst/>
          </a:prstGeom>
        </p:spPr>
      </p:pic>
      <p:pic>
        <p:nvPicPr>
          <p:cNvPr id="24" name="Picture 23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5DD4E9D-135C-06AD-E1F8-ADE51AB2CF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90255"/>
            <a:ext cx="1364680" cy="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680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1_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098E97-D712-41D4-879B-46B1BC604BA2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B30993-CD21-46F3-B30B-25B16DBDC06E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bbe29a26-4ba2-44fb-9ebd-4f0032c7f13a"/>
    <ds:schemaRef ds:uri="37024962-1aa8-4a0e-bcc4-2052b0132858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735</Words>
  <Application>Microsoft Macintosh PowerPoint</Application>
  <PresentationFormat>Widescreen</PresentationFormat>
  <Paragraphs>177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Aptos</vt:lpstr>
      <vt:lpstr>Arial</vt:lpstr>
      <vt:lpstr>Avenir Next</vt:lpstr>
      <vt:lpstr>Avenir Next Demi Bold</vt:lpstr>
      <vt:lpstr>Bebas Neue</vt:lpstr>
      <vt:lpstr>Calibri</vt:lpstr>
      <vt:lpstr>Calibri Light</vt:lpstr>
      <vt:lpstr>Helvetica</vt:lpstr>
      <vt:lpstr>Lucida Sans Unicode</vt:lpstr>
      <vt:lpstr>Open Sans</vt:lpstr>
      <vt:lpstr>Times New Roman</vt:lpstr>
      <vt:lpstr>Wingdings</vt:lpstr>
      <vt:lpstr>Whitewall 2022</vt:lpstr>
      <vt:lpstr>1_Upstage Colours</vt:lpstr>
      <vt:lpstr>PowerPoint Presentation</vt:lpstr>
      <vt:lpstr>PowerPoint Presentation</vt:lpstr>
      <vt:lpstr>A STORYTELLING PARTNERSHIP</vt:lpstr>
      <vt:lpstr>PowerPoint Presentation</vt:lpstr>
      <vt:lpstr>PowerPoint Presentation</vt:lpstr>
      <vt:lpstr>PowerPoint Presentation</vt:lpstr>
      <vt:lpstr>PowerPoint Presentation</vt:lpstr>
      <vt:lpstr>PHASE 1 – BRAND ARTICULATION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2 – PRIORITY ASSETS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Matthew Wall</dc:creator>
  <cp:keywords/>
  <dc:description/>
  <cp:lastModifiedBy>John Garrett</cp:lastModifiedBy>
  <cp:revision>13</cp:revision>
  <dcterms:created xsi:type="dcterms:W3CDTF">2025-09-23T14:26:05Z</dcterms:created>
  <dcterms:modified xsi:type="dcterms:W3CDTF">2026-03-04T16:45:16Z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