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4"/>
  </p:sldMasterIdLst>
  <p:notesMasterIdLst>
    <p:notesMasterId r:id="rId41"/>
  </p:notesMasterIdLst>
  <p:sldIdLst>
    <p:sldId id="3744" r:id="rId5"/>
    <p:sldId id="258" r:id="rId6"/>
    <p:sldId id="302" r:id="rId7"/>
    <p:sldId id="300" r:id="rId8"/>
    <p:sldId id="301" r:id="rId9"/>
    <p:sldId id="4655" r:id="rId10"/>
    <p:sldId id="4685" r:id="rId11"/>
    <p:sldId id="4659" r:id="rId12"/>
    <p:sldId id="4676" r:id="rId13"/>
    <p:sldId id="4660" r:id="rId14"/>
    <p:sldId id="4668" r:id="rId15"/>
    <p:sldId id="4661" r:id="rId16"/>
    <p:sldId id="4666" r:id="rId17"/>
    <p:sldId id="4670" r:id="rId18"/>
    <p:sldId id="4667" r:id="rId19"/>
    <p:sldId id="4669" r:id="rId20"/>
    <p:sldId id="4671" r:id="rId21"/>
    <p:sldId id="4689" r:id="rId22"/>
    <p:sldId id="4681" r:id="rId23"/>
    <p:sldId id="4687" r:id="rId24"/>
    <p:sldId id="4663" r:id="rId25"/>
    <p:sldId id="4683" r:id="rId26"/>
    <p:sldId id="4680" r:id="rId27"/>
    <p:sldId id="4664" r:id="rId28"/>
    <p:sldId id="4662" r:id="rId29"/>
    <p:sldId id="4686" r:id="rId30"/>
    <p:sldId id="4675" r:id="rId31"/>
    <p:sldId id="4673" r:id="rId32"/>
    <p:sldId id="4674" r:id="rId33"/>
    <p:sldId id="4665" r:id="rId34"/>
    <p:sldId id="4682" r:id="rId35"/>
    <p:sldId id="4688" r:id="rId36"/>
    <p:sldId id="4679" r:id="rId37"/>
    <p:sldId id="4678" r:id="rId38"/>
    <p:sldId id="4677" r:id="rId39"/>
    <p:sldId id="465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30" userDrawn="1">
          <p15:clr>
            <a:srgbClr val="A4A3A4"/>
          </p15:clr>
        </p15:guide>
        <p15:guide id="2" pos="3341" userDrawn="1">
          <p15:clr>
            <a:srgbClr val="A4A3A4"/>
          </p15:clr>
        </p15:guide>
        <p15:guide id="3" orient="horz" pos="365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3A54"/>
    <a:srgbClr val="133A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22"/>
    <p:restoredTop sz="94629"/>
  </p:normalViewPr>
  <p:slideViewPr>
    <p:cSldViewPr snapToGrid="0" showGuides="1">
      <p:cViewPr varScale="1">
        <p:scale>
          <a:sx n="162" d="100"/>
          <a:sy n="162" d="100"/>
        </p:scale>
        <p:origin x="1216" y="496"/>
      </p:cViewPr>
      <p:guideLst>
        <p:guide orient="horz" pos="1230"/>
        <p:guide pos="3341"/>
        <p:guide orient="horz" pos="3657"/>
      </p:guideLst>
    </p:cSldViewPr>
  </p:slideViewPr>
  <p:notesTextViewPr>
    <p:cViewPr>
      <p:scale>
        <a:sx n="1" d="1"/>
        <a:sy n="1" d="1"/>
      </p:scale>
      <p:origin x="0" y="0"/>
    </p:cViewPr>
  </p:notesTextViewPr>
  <p:sorterViewPr>
    <p:cViewPr>
      <p:scale>
        <a:sx n="198" d="100"/>
        <a:sy n="198"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B8536A-521D-A447-A1C1-89D68E129A95}" type="datetimeFigureOut">
              <a:rPr lang="en-US" smtClean="0"/>
              <a:t>3/4/26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BE87CD-6D87-BE42-BA26-A1D56CC444EE}" type="slidenum">
              <a:rPr lang="en-US" smtClean="0"/>
              <a:t>‹#›</a:t>
            </a:fld>
            <a:endParaRPr lang="en-US"/>
          </a:p>
        </p:txBody>
      </p:sp>
    </p:spTree>
    <p:extLst>
      <p:ext uri="{BB962C8B-B14F-4D97-AF65-F5344CB8AC3E}">
        <p14:creationId xmlns:p14="http://schemas.microsoft.com/office/powerpoint/2010/main" val="1166779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E7D9E78C-DA7E-347C-AC07-6C1FC042FC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DD09EA88-4AEB-9563-0BEF-EC2E806DA0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5FB51DDC-9DF9-5F5E-35E5-223DC395F2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62F8EA-E2E1-4687-BF7A-5C42F62CEFDA}" type="slidenum">
              <a:rPr kumimoji="0" lang="en-US" alt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0C220-8A2F-EC66-A6B9-E2AD538A9411}"/>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EA7F5E00-906C-B974-E74D-EF66F79154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2AD2112C-547D-2B60-1E8B-CC2532E0F8C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F867CB0F-7B91-A82A-735B-AB67133AA91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11</a:t>
            </a:fld>
            <a:endParaRPr lang="en-US" altLang="en-US"/>
          </a:p>
        </p:txBody>
      </p:sp>
    </p:spTree>
    <p:extLst>
      <p:ext uri="{BB962C8B-B14F-4D97-AF65-F5344CB8AC3E}">
        <p14:creationId xmlns:p14="http://schemas.microsoft.com/office/powerpoint/2010/main" val="2837636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EC93C-E315-6917-229B-A0421D0F2924}"/>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A1BACAFB-7438-E64A-F216-229B3FB0C64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FE2B201E-EC9F-391D-4112-29D420AC1E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E99347FA-8956-05E5-0470-44720E6B4F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12</a:t>
            </a:fld>
            <a:endParaRPr lang="en-US" altLang="en-US"/>
          </a:p>
        </p:txBody>
      </p:sp>
    </p:spTree>
    <p:extLst>
      <p:ext uri="{BB962C8B-B14F-4D97-AF65-F5344CB8AC3E}">
        <p14:creationId xmlns:p14="http://schemas.microsoft.com/office/powerpoint/2010/main" val="3168593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D52C0-00DE-7566-A8BB-A3F6ECBE7BE6}"/>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CB0F4C9F-9060-124D-A95E-BFF18E6189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B64FEE1F-6CE0-1CA6-08D8-CE968B8FC1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7EB6DB9D-8F54-02F7-4389-31809B1EC1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13</a:t>
            </a:fld>
            <a:endParaRPr lang="en-US" altLang="en-US"/>
          </a:p>
        </p:txBody>
      </p:sp>
    </p:spTree>
    <p:extLst>
      <p:ext uri="{BB962C8B-B14F-4D97-AF65-F5344CB8AC3E}">
        <p14:creationId xmlns:p14="http://schemas.microsoft.com/office/powerpoint/2010/main" val="3386493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0FEE3-E67C-AB7A-A968-9EFD71338640}"/>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7955BEF1-41EA-A0DD-DF1D-635B697978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BF8D80DE-A7F6-644B-AD43-4AC9D5A3C5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1207F502-A458-7842-9A02-DB38836C90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14</a:t>
            </a:fld>
            <a:endParaRPr lang="en-US" altLang="en-US"/>
          </a:p>
        </p:txBody>
      </p:sp>
    </p:spTree>
    <p:extLst>
      <p:ext uri="{BB962C8B-B14F-4D97-AF65-F5344CB8AC3E}">
        <p14:creationId xmlns:p14="http://schemas.microsoft.com/office/powerpoint/2010/main" val="1931648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0B34C-5E5A-1861-3AAB-11693A831742}"/>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BF623F4C-91C0-A310-F083-065B8D59212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02D86A78-3B20-682B-0711-F444BC65D58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619E9FE0-3E72-BE87-802F-931AF18592D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15</a:t>
            </a:fld>
            <a:endParaRPr lang="en-US" altLang="en-US"/>
          </a:p>
        </p:txBody>
      </p:sp>
    </p:spTree>
    <p:extLst>
      <p:ext uri="{BB962C8B-B14F-4D97-AF65-F5344CB8AC3E}">
        <p14:creationId xmlns:p14="http://schemas.microsoft.com/office/powerpoint/2010/main" val="1180798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25B6D-8053-453B-B1BE-9462664F7483}"/>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33CA0CD5-1A26-843C-A44E-CEACE3AC2C2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ED361054-E247-7D50-3D6D-C368CDB705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9EAE1A6F-D393-F387-8B01-8DA6304C501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16</a:t>
            </a:fld>
            <a:endParaRPr lang="en-US" altLang="en-US"/>
          </a:p>
        </p:txBody>
      </p:sp>
    </p:spTree>
    <p:extLst>
      <p:ext uri="{BB962C8B-B14F-4D97-AF65-F5344CB8AC3E}">
        <p14:creationId xmlns:p14="http://schemas.microsoft.com/office/powerpoint/2010/main" val="30433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B3BF3-3E88-63E6-AD35-242739C0E332}"/>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9045DE0A-799E-8562-FCB0-8C23FA85CDF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05BE6576-8A15-919F-0952-AFECA989AC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C620F92E-B19D-DB15-B204-3E63255F25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17</a:t>
            </a:fld>
            <a:endParaRPr lang="en-US" altLang="en-US"/>
          </a:p>
        </p:txBody>
      </p:sp>
    </p:spTree>
    <p:extLst>
      <p:ext uri="{BB962C8B-B14F-4D97-AF65-F5344CB8AC3E}">
        <p14:creationId xmlns:p14="http://schemas.microsoft.com/office/powerpoint/2010/main" val="2457673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03963-4CC5-AF5B-80AE-08F2A2CDB9C6}"/>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973FF012-70CA-388F-B0E8-21E6A52465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C8310B60-B2C1-FE8B-B8DA-28DAEBFB20A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1507" name="Slide Number Placeholder 3">
            <a:extLst>
              <a:ext uri="{FF2B5EF4-FFF2-40B4-BE49-F238E27FC236}">
                <a16:creationId xmlns:a16="http://schemas.microsoft.com/office/drawing/2014/main" id="{B6761318-0777-6ABD-08FD-2294F3D5C0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18</a:t>
            </a:fld>
            <a:endParaRPr lang="en-US" altLang="en-US"/>
          </a:p>
        </p:txBody>
      </p:sp>
    </p:spTree>
    <p:extLst>
      <p:ext uri="{BB962C8B-B14F-4D97-AF65-F5344CB8AC3E}">
        <p14:creationId xmlns:p14="http://schemas.microsoft.com/office/powerpoint/2010/main" val="2213508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68032-0578-B592-A4B7-22CA4B310E22}"/>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C6A066FD-87AC-EF91-FE7D-FB7ED21534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5BA578DB-8C52-C196-80E9-7D8AF00CED8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C709142F-455F-F63B-BF0E-F5AEE288EB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19</a:t>
            </a:fld>
            <a:endParaRPr lang="en-US" altLang="en-US"/>
          </a:p>
        </p:txBody>
      </p:sp>
    </p:spTree>
    <p:extLst>
      <p:ext uri="{BB962C8B-B14F-4D97-AF65-F5344CB8AC3E}">
        <p14:creationId xmlns:p14="http://schemas.microsoft.com/office/powerpoint/2010/main" val="488972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BDEA0-9C76-E6F1-99EA-FA7604D928C7}"/>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3DC6E40E-E461-6511-54BD-130EECAA84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67414BB4-7462-6B85-173A-D3746AD29A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D2DD7E8A-412A-03FC-DC05-DAD64C8086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62F8EA-E2E1-4687-BF7A-5C42F62CEFDA}" type="slidenum">
              <a:rPr kumimoji="0" lang="en-US" alt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756866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6C4C6-43ED-D931-B009-20B7F6BF7419}"/>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31BEB684-9A80-0AEE-F0CC-4D8A98F86CB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2D2B6C7C-0848-08AA-11E8-7438FC4D862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0CBC63CC-EC90-FCB0-06A6-55D5636C2D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3</a:t>
            </a:fld>
            <a:endParaRPr lang="en-US" altLang="en-US"/>
          </a:p>
        </p:txBody>
      </p:sp>
    </p:spTree>
    <p:extLst>
      <p:ext uri="{BB962C8B-B14F-4D97-AF65-F5344CB8AC3E}">
        <p14:creationId xmlns:p14="http://schemas.microsoft.com/office/powerpoint/2010/main" val="29782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66666-A664-857B-8BAD-6358F2240CE0}"/>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25595224-B6EE-0965-281F-624F15679E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77EE4A27-B4F7-D58A-7A68-4A57276592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F7F22F23-6DA8-FA69-F45B-7ADD1A095A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21</a:t>
            </a:fld>
            <a:endParaRPr lang="en-US" altLang="en-US"/>
          </a:p>
        </p:txBody>
      </p:sp>
    </p:spTree>
    <p:extLst>
      <p:ext uri="{BB962C8B-B14F-4D97-AF65-F5344CB8AC3E}">
        <p14:creationId xmlns:p14="http://schemas.microsoft.com/office/powerpoint/2010/main" val="2621129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BDDFE-4FD0-EC36-3CA2-098DD3D3E061}"/>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4C455C7B-481C-3BD6-61EA-8D4F1FB625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596E0A55-8A8F-BD90-8E60-5FCC0012985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C180B980-AD56-583E-B6AD-6FBAAD98B2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22</a:t>
            </a:fld>
            <a:endParaRPr lang="en-US" altLang="en-US"/>
          </a:p>
        </p:txBody>
      </p:sp>
    </p:spTree>
    <p:extLst>
      <p:ext uri="{BB962C8B-B14F-4D97-AF65-F5344CB8AC3E}">
        <p14:creationId xmlns:p14="http://schemas.microsoft.com/office/powerpoint/2010/main" val="2540504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2D71E-B269-5CDB-E960-5F60671C04BD}"/>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B7C5A084-206C-9541-9387-6E03AC74F1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1CF93842-0966-AC40-CADC-5FB550CCDB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1507" name="Slide Number Placeholder 3">
            <a:extLst>
              <a:ext uri="{FF2B5EF4-FFF2-40B4-BE49-F238E27FC236}">
                <a16:creationId xmlns:a16="http://schemas.microsoft.com/office/drawing/2014/main" id="{52517870-9288-25AA-F580-8DDC84FBCE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23</a:t>
            </a:fld>
            <a:endParaRPr lang="en-US" altLang="en-US"/>
          </a:p>
        </p:txBody>
      </p:sp>
    </p:spTree>
    <p:extLst>
      <p:ext uri="{BB962C8B-B14F-4D97-AF65-F5344CB8AC3E}">
        <p14:creationId xmlns:p14="http://schemas.microsoft.com/office/powerpoint/2010/main" val="1181114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E5314-0CD0-76EC-1111-2260A1EF1739}"/>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813AA6D7-CFEE-4B4F-19ED-DF6A15D156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295EC1AC-49D4-A1A3-B5F7-4D42BF220D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D1DED937-1D24-388B-FEEA-32305E2BE3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24</a:t>
            </a:fld>
            <a:endParaRPr lang="en-US" altLang="en-US"/>
          </a:p>
        </p:txBody>
      </p:sp>
    </p:spTree>
    <p:extLst>
      <p:ext uri="{BB962C8B-B14F-4D97-AF65-F5344CB8AC3E}">
        <p14:creationId xmlns:p14="http://schemas.microsoft.com/office/powerpoint/2010/main" val="168605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7B5F7-CB16-2DB1-8A75-4E5A70350F14}"/>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BF2D492C-EEFC-9010-6FCE-5E473053F43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E28A834F-87BE-344E-01BC-4998E3B9F46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F4DDEDD7-091E-466A-59BE-E9F37C84815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25</a:t>
            </a:fld>
            <a:endParaRPr lang="en-US" altLang="en-US"/>
          </a:p>
        </p:txBody>
      </p:sp>
    </p:spTree>
    <p:extLst>
      <p:ext uri="{BB962C8B-B14F-4D97-AF65-F5344CB8AC3E}">
        <p14:creationId xmlns:p14="http://schemas.microsoft.com/office/powerpoint/2010/main" val="9586063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98605-2C28-5380-C020-C0448193AB3C}"/>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A0FC8827-2CC0-AE5D-5F90-0A8AEC07048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08664D8C-2AC8-06C8-15D5-DB643A88AF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D0174A56-290B-B779-51C2-701A60664D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62F8EA-E2E1-4687-BF7A-5C42F62CEFDA}" type="slidenum">
              <a:rPr kumimoji="0" lang="en-US" alt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1478139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41DE8-8A6C-E4CF-66F7-8952E8D072AE}"/>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499A778F-2A74-B887-67AC-33727795BC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703E23D9-F06B-7C0C-D173-A9ECD3E6F6E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DF691716-EF90-A290-7FBC-4832D2E24C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27</a:t>
            </a:fld>
            <a:endParaRPr lang="en-US" altLang="en-US"/>
          </a:p>
        </p:txBody>
      </p:sp>
    </p:spTree>
    <p:extLst>
      <p:ext uri="{BB962C8B-B14F-4D97-AF65-F5344CB8AC3E}">
        <p14:creationId xmlns:p14="http://schemas.microsoft.com/office/powerpoint/2010/main" val="12516481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8BB6D-1973-75A8-D0F0-0C9DB7BE0473}"/>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85EE1618-6D1B-103E-8C95-84F09878FB1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1E8A84D9-3F69-CE15-28B9-E8657127A88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9159AD57-627C-FAD8-F0FE-BAB09F2021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28</a:t>
            </a:fld>
            <a:endParaRPr lang="en-US" altLang="en-US"/>
          </a:p>
        </p:txBody>
      </p:sp>
    </p:spTree>
    <p:extLst>
      <p:ext uri="{BB962C8B-B14F-4D97-AF65-F5344CB8AC3E}">
        <p14:creationId xmlns:p14="http://schemas.microsoft.com/office/powerpoint/2010/main" val="440941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12F0F-1F1F-E56F-6C4C-D9BB5BE70805}"/>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88DFC470-9BFF-72D2-2257-38A156E5C47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0FBB074F-BE85-652E-BD7A-CC5F5A4CC7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64D8B0C2-9216-6F03-D362-911F25C153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29</a:t>
            </a:fld>
            <a:endParaRPr lang="en-US" altLang="en-US"/>
          </a:p>
        </p:txBody>
      </p:sp>
    </p:spTree>
    <p:extLst>
      <p:ext uri="{BB962C8B-B14F-4D97-AF65-F5344CB8AC3E}">
        <p14:creationId xmlns:p14="http://schemas.microsoft.com/office/powerpoint/2010/main" val="5798033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45985-178B-3AD2-95BC-220B5570DC1B}"/>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95EC1443-3E2D-7602-DEC0-E6059BE2BE6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1743852F-E043-C2AA-0244-1D8DDD98740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E6E6E5BA-F230-E7E4-89C8-2A05DC61B47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30</a:t>
            </a:fld>
            <a:endParaRPr lang="en-US" altLang="en-US"/>
          </a:p>
        </p:txBody>
      </p:sp>
    </p:spTree>
    <p:extLst>
      <p:ext uri="{BB962C8B-B14F-4D97-AF65-F5344CB8AC3E}">
        <p14:creationId xmlns:p14="http://schemas.microsoft.com/office/powerpoint/2010/main" val="3004551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2969B-7890-12B3-7E9E-1E841FA5728F}"/>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8DC5F8CE-E58E-42EC-9489-5926F1B2284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18AA9FA7-AE39-5AA9-AB85-73FE27A92DA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5473C57D-3459-62A8-0787-E78DE022FC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4</a:t>
            </a:fld>
            <a:endParaRPr lang="en-US" altLang="en-US"/>
          </a:p>
        </p:txBody>
      </p:sp>
    </p:spTree>
    <p:extLst>
      <p:ext uri="{BB962C8B-B14F-4D97-AF65-F5344CB8AC3E}">
        <p14:creationId xmlns:p14="http://schemas.microsoft.com/office/powerpoint/2010/main" val="7838390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DEFD3-565A-3D6E-DF2F-B32BB09C279C}"/>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0A01125A-681F-0139-7358-F83BC3847A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81D124BE-6232-6E71-6196-C279BCFBF9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B26861D5-83D8-6083-D9D2-5DE6862671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31</a:t>
            </a:fld>
            <a:endParaRPr lang="en-US" altLang="en-US"/>
          </a:p>
        </p:txBody>
      </p:sp>
    </p:spTree>
    <p:extLst>
      <p:ext uri="{BB962C8B-B14F-4D97-AF65-F5344CB8AC3E}">
        <p14:creationId xmlns:p14="http://schemas.microsoft.com/office/powerpoint/2010/main" val="19577952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FD2F7-EED4-959E-EC44-FBDC9FAF39F4}"/>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487A8432-9068-FE89-04FC-22D4565814A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BD87697D-6764-9E14-A4EC-3E9DCD574C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6ABAC7B2-37EB-63A2-D09F-63F8153B4F1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62F8EA-E2E1-4687-BF7A-5C42F62CEFDA}" type="slidenum">
              <a:rPr kumimoji="0" lang="en-US" alt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834447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2C41A-74EF-6515-A76A-1D4D26219B58}"/>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CE874CE2-A3CA-DBBB-1E8C-FDA4177FA93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3D18CB92-0FB3-2740-E6A7-52F8F87FD9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BBEE7B1C-6049-590F-B08E-60FC2263B9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33</a:t>
            </a:fld>
            <a:endParaRPr lang="en-US" altLang="en-US"/>
          </a:p>
        </p:txBody>
      </p:sp>
    </p:spTree>
    <p:extLst>
      <p:ext uri="{BB962C8B-B14F-4D97-AF65-F5344CB8AC3E}">
        <p14:creationId xmlns:p14="http://schemas.microsoft.com/office/powerpoint/2010/main" val="8187638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D5180-E747-D87E-11ED-BCD31AA24668}"/>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711E27E0-9086-EFE1-1A61-EAD52005A5A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1101EE51-B78F-36F8-2275-1CECB30180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B904A99F-86B8-4736-0529-454DFAD295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34</a:t>
            </a:fld>
            <a:endParaRPr lang="en-US" altLang="en-US"/>
          </a:p>
        </p:txBody>
      </p:sp>
    </p:spTree>
    <p:extLst>
      <p:ext uri="{BB962C8B-B14F-4D97-AF65-F5344CB8AC3E}">
        <p14:creationId xmlns:p14="http://schemas.microsoft.com/office/powerpoint/2010/main" val="5735322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A0E1F-D8F2-E2D9-9F5C-663C8598DF23}"/>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725558D2-07F2-CF4E-C92E-7F1CA827A10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8489734D-D5EF-F97B-80BF-FDEDDBA234D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4B9CC93E-1C61-3333-DBAC-2665434EA4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35</a:t>
            </a:fld>
            <a:endParaRPr lang="en-US" altLang="en-US"/>
          </a:p>
        </p:txBody>
      </p:sp>
    </p:spTree>
    <p:extLst>
      <p:ext uri="{BB962C8B-B14F-4D97-AF65-F5344CB8AC3E}">
        <p14:creationId xmlns:p14="http://schemas.microsoft.com/office/powerpoint/2010/main" val="3219681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D7754-2227-F21C-D528-F95DDCAA252D}"/>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EBA6E6FD-7090-44BE-D8E8-7DFEC3169EA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737C54DB-CE70-5CAD-0E0C-92A88492C0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A63B043A-7AFE-C1BE-A682-63B22CB037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5</a:t>
            </a:fld>
            <a:endParaRPr lang="en-US" altLang="en-US"/>
          </a:p>
        </p:txBody>
      </p:sp>
    </p:spTree>
    <p:extLst>
      <p:ext uri="{BB962C8B-B14F-4D97-AF65-F5344CB8AC3E}">
        <p14:creationId xmlns:p14="http://schemas.microsoft.com/office/powerpoint/2010/main" val="3009730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717FE-0E1E-ED40-22B9-C266CC133651}"/>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FF5FA1B6-DF74-89C8-5902-7306CBEB81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A53CB308-2A45-9883-6543-FD1465422F2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96BA7D48-B1E0-396D-E45E-EB703585F5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6</a:t>
            </a:fld>
            <a:endParaRPr lang="en-US" altLang="en-US"/>
          </a:p>
        </p:txBody>
      </p:sp>
    </p:spTree>
    <p:extLst>
      <p:ext uri="{BB962C8B-B14F-4D97-AF65-F5344CB8AC3E}">
        <p14:creationId xmlns:p14="http://schemas.microsoft.com/office/powerpoint/2010/main" val="221772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0D903-B6C4-9188-557E-AC5E2C0B1632}"/>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55BD0CAC-5555-2EF0-715B-7AE1ACB6CF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DD8874C7-ED19-3694-C8B4-5191549239E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95C9EAB7-6CDC-C534-8CE9-8CDB0B2D8DD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62F8EA-E2E1-4687-BF7A-5C42F62CEFDA}" type="slidenum">
              <a:rPr kumimoji="0" lang="en-US" alt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812582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6A0E8-DD4B-A4B4-9ADB-65DD68984C35}"/>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F4A95344-207E-2848-A79D-1B825F798E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A7E98B5E-993C-2224-A97F-4C9EBB28A0A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7FB7876F-AE5D-2EEC-65C6-9182065F7B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8</a:t>
            </a:fld>
            <a:endParaRPr lang="en-US" altLang="en-US"/>
          </a:p>
        </p:txBody>
      </p:sp>
    </p:spTree>
    <p:extLst>
      <p:ext uri="{BB962C8B-B14F-4D97-AF65-F5344CB8AC3E}">
        <p14:creationId xmlns:p14="http://schemas.microsoft.com/office/powerpoint/2010/main" val="1540255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127D3-3D5F-58F7-1113-1AEEB3E77BC5}"/>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BB126813-AC7D-9D17-5FE5-0A25164BFA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A221AF14-D32B-DB84-DE4D-846228E128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BBBA581E-481B-4CCF-7005-E04F7DB12C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9</a:t>
            </a:fld>
            <a:endParaRPr lang="en-US" altLang="en-US"/>
          </a:p>
        </p:txBody>
      </p:sp>
    </p:spTree>
    <p:extLst>
      <p:ext uri="{BB962C8B-B14F-4D97-AF65-F5344CB8AC3E}">
        <p14:creationId xmlns:p14="http://schemas.microsoft.com/office/powerpoint/2010/main" val="1516536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75D9F-BFE7-47E7-9119-D5914857DCB8}"/>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37698269-599A-7A81-FFC4-14B15E093A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B51A9E8C-C469-9E51-C2C3-6DC22499B70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A238E63A-B9AE-0980-324E-168C29AC5A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10</a:t>
            </a:fld>
            <a:endParaRPr lang="en-US" altLang="en-US"/>
          </a:p>
        </p:txBody>
      </p:sp>
    </p:spTree>
    <p:extLst>
      <p:ext uri="{BB962C8B-B14F-4D97-AF65-F5344CB8AC3E}">
        <p14:creationId xmlns:p14="http://schemas.microsoft.com/office/powerpoint/2010/main" val="1314417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3E5196-708C-A968-E904-B6C5A097707E}"/>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30C7A6E4-34B5-4FDD-A185-B99531EBA2C7}" type="datetimeFigureOut">
              <a:rPr lang="en-US"/>
              <a:pPr>
                <a:defRPr/>
              </a:pPr>
              <a:t>3/4/26</a:t>
            </a:fld>
            <a:endParaRPr lang="en-US"/>
          </a:p>
        </p:txBody>
      </p:sp>
      <p:sp>
        <p:nvSpPr>
          <p:cNvPr id="3" name="Footer Placeholder 2">
            <a:extLst>
              <a:ext uri="{FF2B5EF4-FFF2-40B4-BE49-F238E27FC236}">
                <a16:creationId xmlns:a16="http://schemas.microsoft.com/office/drawing/2014/main" id="{49EB303B-2F99-A850-898F-31DFFFE50B7C}"/>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4" name="Slide Number Placeholder 3">
            <a:extLst>
              <a:ext uri="{FF2B5EF4-FFF2-40B4-BE49-F238E27FC236}">
                <a16:creationId xmlns:a16="http://schemas.microsoft.com/office/drawing/2014/main" id="{44786DB4-A025-FFF5-FF1E-D443B2E5ECDF}"/>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B5B7994-79F1-44E8-A7A9-1097F8368D82}" type="slidenum">
              <a:rPr lang="en-US"/>
              <a:pPr>
                <a:defRPr/>
              </a:pPr>
              <a:t>‹#›</a:t>
            </a:fld>
            <a:endParaRPr lang="en-US"/>
          </a:p>
        </p:txBody>
      </p:sp>
    </p:spTree>
    <p:extLst>
      <p:ext uri="{BB962C8B-B14F-4D97-AF65-F5344CB8AC3E}">
        <p14:creationId xmlns:p14="http://schemas.microsoft.com/office/powerpoint/2010/main" val="2279783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descr="A white paper with black lines&#10;&#10;Description automatically generated">
            <a:extLst>
              <a:ext uri="{FF2B5EF4-FFF2-40B4-BE49-F238E27FC236}">
                <a16:creationId xmlns:a16="http://schemas.microsoft.com/office/drawing/2014/main" id="{490C0FA5-54AA-AEDF-4781-1BF7BDBC861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3388" y="0"/>
            <a:ext cx="126253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92333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
            <a:extLst>
              <a:ext uri="{FF2B5EF4-FFF2-40B4-BE49-F238E27FC236}">
                <a16:creationId xmlns:a16="http://schemas.microsoft.com/office/drawing/2014/main" id="{F26D23AD-1F84-4C0F-89D0-AAD2FCDB74C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33388" y="1588"/>
            <a:ext cx="1262538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3081932"/>
      </p:ext>
    </p:extLst>
  </p:cSld>
  <p:clrMap bg1="lt1" tx1="dk1" bg2="lt2" tx2="dk2" accent1="accent1" accent2="accent2" accent3="accent3" accent4="accent4" accent5="accent5" accent6="accent6" hlink="hlink" folHlink="folHlink"/>
  <p:sldLayoutIdLst>
    <p:sldLayoutId id="2147483719" r:id="rId1"/>
    <p:sldLayoutId id="2147483724" r:id="rId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Aptos Display" panose="020B0004020202020204" pitchFamily="34" charset="0"/>
        </a:defRPr>
      </a:lvl2pPr>
      <a:lvl3pPr algn="l" rtl="0" fontAlgn="base">
        <a:lnSpc>
          <a:spcPct val="90000"/>
        </a:lnSpc>
        <a:spcBef>
          <a:spcPct val="0"/>
        </a:spcBef>
        <a:spcAft>
          <a:spcPct val="0"/>
        </a:spcAft>
        <a:defRPr sz="4400">
          <a:solidFill>
            <a:schemeClr val="tx1"/>
          </a:solidFill>
          <a:latin typeface="Aptos Display" panose="020B0004020202020204" pitchFamily="34" charset="0"/>
        </a:defRPr>
      </a:lvl3pPr>
      <a:lvl4pPr algn="l" rtl="0" fontAlgn="base">
        <a:lnSpc>
          <a:spcPct val="90000"/>
        </a:lnSpc>
        <a:spcBef>
          <a:spcPct val="0"/>
        </a:spcBef>
        <a:spcAft>
          <a:spcPct val="0"/>
        </a:spcAft>
        <a:defRPr sz="4400">
          <a:solidFill>
            <a:schemeClr val="tx1"/>
          </a:solidFill>
          <a:latin typeface="Aptos Display" panose="020B0004020202020204" pitchFamily="34" charset="0"/>
        </a:defRPr>
      </a:lvl4pPr>
      <a:lvl5pPr algn="l" rtl="0" fontAlgn="base">
        <a:lnSpc>
          <a:spcPct val="90000"/>
        </a:lnSpc>
        <a:spcBef>
          <a:spcPct val="0"/>
        </a:spcBef>
        <a:spcAft>
          <a:spcPct val="0"/>
        </a:spcAft>
        <a:defRPr sz="4400">
          <a:solidFill>
            <a:schemeClr val="tx1"/>
          </a:solidFill>
          <a:latin typeface="Aptos Display" panose="020B0004020202020204" pitchFamily="34" charset="0"/>
        </a:defRPr>
      </a:lvl5pPr>
      <a:lvl6pPr marL="457200" algn="l" rtl="0" fontAlgn="base">
        <a:lnSpc>
          <a:spcPct val="90000"/>
        </a:lnSpc>
        <a:spcBef>
          <a:spcPct val="0"/>
        </a:spcBef>
        <a:spcAft>
          <a:spcPct val="0"/>
        </a:spcAft>
        <a:defRPr sz="4400">
          <a:solidFill>
            <a:schemeClr val="tx1"/>
          </a:solidFill>
          <a:latin typeface="Aptos Display" panose="020B0004020202020204" pitchFamily="34" charset="0"/>
        </a:defRPr>
      </a:lvl6pPr>
      <a:lvl7pPr marL="914400" algn="l" rtl="0" fontAlgn="base">
        <a:lnSpc>
          <a:spcPct val="90000"/>
        </a:lnSpc>
        <a:spcBef>
          <a:spcPct val="0"/>
        </a:spcBef>
        <a:spcAft>
          <a:spcPct val="0"/>
        </a:spcAft>
        <a:defRPr sz="4400">
          <a:solidFill>
            <a:schemeClr val="tx1"/>
          </a:solidFill>
          <a:latin typeface="Aptos Display" panose="020B0004020202020204" pitchFamily="34" charset="0"/>
        </a:defRPr>
      </a:lvl7pPr>
      <a:lvl8pPr marL="1371600" algn="l" rtl="0" fontAlgn="base">
        <a:lnSpc>
          <a:spcPct val="90000"/>
        </a:lnSpc>
        <a:spcBef>
          <a:spcPct val="0"/>
        </a:spcBef>
        <a:spcAft>
          <a:spcPct val="0"/>
        </a:spcAft>
        <a:defRPr sz="4400">
          <a:solidFill>
            <a:schemeClr val="tx1"/>
          </a:solidFill>
          <a:latin typeface="Aptos Display" panose="020B0004020202020204" pitchFamily="34" charset="0"/>
        </a:defRPr>
      </a:lvl8pPr>
      <a:lvl9pPr marL="1828800" algn="l" rtl="0" fontAlgn="base">
        <a:lnSpc>
          <a:spcPct val="90000"/>
        </a:lnSpc>
        <a:spcBef>
          <a:spcPct val="0"/>
        </a:spcBef>
        <a:spcAft>
          <a:spcPct val="0"/>
        </a:spcAft>
        <a:defRPr sz="4400">
          <a:solidFill>
            <a:schemeClr val="tx1"/>
          </a:solidFill>
          <a:latin typeface="Aptos Display" panose="020B0004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hyperlink" Target="https://www.whitewallcreative.com/vt/ogtp-boost-3/" TargetMode="Externa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hyperlink" Target="https://www.whitewallcreative.com/vt/vt-ocw-ww-pcp-oracle/" TargetMode="Externa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whitewallcreative.com/mk/oracle-analytics/" TargetMode="External"/><Relationship Id="rId5" Type="http://schemas.openxmlformats.org/officeDocument/2006/relationships/image" Target="../media/image48.png"/><Relationship Id="rId4" Type="http://schemas.openxmlformats.org/officeDocument/2006/relationships/hyperlink" Target="https://www.whitewallcreative.com/vt/oracleanalytic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0.png"/><Relationship Id="rId4" Type="http://schemas.openxmlformats.org/officeDocument/2006/relationships/hyperlink" Target="https://www.whitewallcreative.com/vt/ocw-experience-0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hyperlink" Target="https://www.whitewallcreative.com/vt/digital-hub/" TargetMode="Externa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hyperlink" Target="https://www.whitewallcreative.com/vt/suiteconnect25/" TargetMode="Externa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hyperlink" Target="https://www.whitewallcreative.com/vt/netflix-youview/" TargetMode="Externa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hyperlink" Target="https://www.whitewallcreative.com/vt/pattern/" TargetMode="Externa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hyperlink" Target="https://www.whitewallcreative.com/vt/3d-stand/" TargetMode="Externa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hyperlink" Target="https://www.whitewallcreative.com/vt/vt-ocw-ww-pcp-oracle/" TargetMode="Externa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hyperlink" Target="https://www.whitewallcreative.com/vt/data-visualization-campaign-2025/" TargetMode="Externa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hyperlink" Target="https://www.whitewallcreative.com/mk/rbs-wildfire/" TargetMode="Externa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hyperlink" Target="https://www.whitewallcreative.com/vt/transcreation/" TargetMode="Externa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hyperlink" Target="http://whitewallcreative.com/mk/oracle-analytics/" TargetMode="Externa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hyperlink" Target="https://www.whitewallcreative.com/vt/marsh" TargetMode="Externa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hyperlink" Target="https://www.whitewallcreative.com/vt/dell-boomi-2018/" TargetMode="Externa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hyperlink" Target="https://www.whitewallcreative.com/vt/vt-ocw-ww-markies/" TargetMode="Externa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hyperlink" Target="https://www.whitewallcreative.com/vt/vt-ocw-ww-markies/" TargetMode="Externa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hyperlink" Target="https://www.whitewallcreative.com/bafta-student-awards-2025/" TargetMode="Externa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hyperlink" Target="https://www.whitewallcreative.com/vt/vt-ocw-ww-owl/" TargetMode="Externa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hyperlink" Target="https://www.whitewallcreative.com/securedownload/civic-world-cup/" TargetMode="Externa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hyperlink" Target="https://www.whitewallcreative.com/vt/dbt-bears-networking/" TargetMode="Externa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29.jpe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notesSlide" Target="../notesSlides/notesSlide4.xml"/><Relationship Id="rId16"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5" Type="http://schemas.openxmlformats.org/officeDocument/2006/relationships/image" Target="../media/image4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hyperlink" Target="https://www.whitewallcreative.com/vt/sirius-iq-growth/" TargetMode="Externa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hyperlink" Target="https://www.whitewallcreative.com/vt/forrester/" TargetMode="Externa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ulti-colored wall art">
            <a:extLst>
              <a:ext uri="{FF2B5EF4-FFF2-40B4-BE49-F238E27FC236}">
                <a16:creationId xmlns:a16="http://schemas.microsoft.com/office/drawing/2014/main" id="{130B8EAD-00FA-1BF5-B354-6605F471B913}"/>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a:extLst>
              <a:ext uri="{FF2B5EF4-FFF2-40B4-BE49-F238E27FC236}">
                <a16:creationId xmlns:a16="http://schemas.microsoft.com/office/drawing/2014/main" id="{EC23D352-3433-7C74-161A-0E156A9D8F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3964" y="1814514"/>
            <a:ext cx="9744075" cy="3228975"/>
          </a:xfrm>
          <a:prstGeom prst="rect">
            <a:avLst/>
          </a:prstGeom>
        </p:spPr>
      </p:pic>
    </p:spTree>
    <p:extLst>
      <p:ext uri="{BB962C8B-B14F-4D97-AF65-F5344CB8AC3E}">
        <p14:creationId xmlns:p14="http://schemas.microsoft.com/office/powerpoint/2010/main" val="1263170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7C28E-61E5-4AD5-1845-A5EBF06235FD}"/>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5409645C-C3C9-3D0A-F9F5-80963EC9A96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55ABCD57-D746-FA63-B156-093C08881521}"/>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615F54E3-F150-4BCD-3065-02A81FE33C94}"/>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9C8E1D93-0A8F-7D3C-D495-EFEF8BD48601}"/>
              </a:ext>
            </a:extLst>
          </p:cNvPr>
          <p:cNvSpPr>
            <a:spLocks noChangeArrowheads="1"/>
          </p:cNvSpPr>
          <p:nvPr/>
        </p:nvSpPr>
        <p:spPr bwMode="auto">
          <a:xfrm>
            <a:off x="601547" y="1957109"/>
            <a:ext cx="4597774"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rPr>
              <a:t>Employee Engagement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Your team is your biggest asset – and we’re trusted to support them from </a:t>
            </a:r>
            <a:r>
              <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on-boarding</a:t>
            </a:r>
            <a:r>
              <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 to </a:t>
            </a:r>
            <a:r>
              <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reward</a:t>
            </a:r>
            <a:r>
              <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 &amp; recognition</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Global Tech, Data Centers, Early Careers and more: on- and off-line programs that build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loyalty</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 and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longevity</a:t>
            </a:r>
            <a:endPar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hlinkClick r:id="rId5"/>
            <a:extLst>
              <a:ext uri="{FF2B5EF4-FFF2-40B4-BE49-F238E27FC236}">
                <a16:creationId xmlns:a16="http://schemas.microsoft.com/office/drawing/2014/main" id="{FE4D1E42-155E-3F23-8052-55556F8935A7}"/>
              </a:ext>
            </a:extLst>
          </p:cNvPr>
          <p:cNvPicPr>
            <a:picLocks noChangeAspect="1"/>
          </p:cNvPicPr>
          <p:nvPr/>
        </p:nvPicPr>
        <p:blipFill>
          <a:blip r:embed="rId6"/>
          <a:stretch>
            <a:fillRect/>
          </a:stretch>
        </p:blipFill>
        <p:spPr>
          <a:xfrm>
            <a:off x="5303838" y="1957109"/>
            <a:ext cx="6668528" cy="3833505"/>
          </a:xfrm>
          <a:prstGeom prst="rect">
            <a:avLst/>
          </a:prstGeom>
        </p:spPr>
      </p:pic>
      <p:sp>
        <p:nvSpPr>
          <p:cNvPr id="5" name="TextBox 4">
            <a:extLst>
              <a:ext uri="{FF2B5EF4-FFF2-40B4-BE49-F238E27FC236}">
                <a16:creationId xmlns:a16="http://schemas.microsoft.com/office/drawing/2014/main" id="{62B8FB06-E97A-F131-936C-3A7F043D2C93}"/>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3787311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7547C-92CD-1314-2446-A879964E7998}"/>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837E0EC6-9D00-8E10-04F2-B4B53D37908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B97B4A7A-C24F-B065-3463-BCCA4D3876D9}"/>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DC77975E-ACD2-32E1-72DC-8AE73E4E9E7B}"/>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2F04F285-5AA1-831E-733A-81FCA39B7844}"/>
              </a:ext>
            </a:extLst>
          </p:cNvPr>
          <p:cNvSpPr>
            <a:spLocks noChangeArrowheads="1"/>
          </p:cNvSpPr>
          <p:nvPr/>
        </p:nvSpPr>
        <p:spPr bwMode="auto">
          <a:xfrm>
            <a:off x="601547" y="1957109"/>
            <a:ext cx="4333868"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rPr>
              <a:t>Partner Engagement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Enhancing the Partner ecosystem by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enablement</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energy</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 and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engagement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Multi</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-platform on-line and live experiences to deliver better results and a more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empowered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Partner community</a:t>
            </a:r>
            <a:endPar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descr="A video of a city&#10;&#10;AI-generated content may be incorrect.">
            <a:hlinkClick r:id="rId5"/>
            <a:extLst>
              <a:ext uri="{FF2B5EF4-FFF2-40B4-BE49-F238E27FC236}">
                <a16:creationId xmlns:a16="http://schemas.microsoft.com/office/drawing/2014/main" id="{25AEDA0F-9CFD-FA98-85C1-FC11E99A83A4}"/>
              </a:ext>
            </a:extLst>
          </p:cNvPr>
          <p:cNvPicPr>
            <a:picLocks noChangeAspect="1"/>
          </p:cNvPicPr>
          <p:nvPr/>
        </p:nvPicPr>
        <p:blipFill>
          <a:blip r:embed="rId6"/>
          <a:stretch>
            <a:fillRect/>
          </a:stretch>
        </p:blipFill>
        <p:spPr>
          <a:xfrm>
            <a:off x="5303838" y="1952624"/>
            <a:ext cx="6789890" cy="3852863"/>
          </a:xfrm>
          <a:prstGeom prst="rect">
            <a:avLst/>
          </a:prstGeom>
        </p:spPr>
      </p:pic>
      <p:sp>
        <p:nvSpPr>
          <p:cNvPr id="5" name="TextBox 4">
            <a:extLst>
              <a:ext uri="{FF2B5EF4-FFF2-40B4-BE49-F238E27FC236}">
                <a16:creationId xmlns:a16="http://schemas.microsoft.com/office/drawing/2014/main" id="{02C28F50-D159-74E6-31BB-D1A95C984841}"/>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2018909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8B2EC-855C-9B5C-4CEE-D3DE7EC629A8}"/>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286E4EF5-D0F3-8070-0BA6-6923B1D52D06}"/>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86F2397B-C64B-EAF5-EE68-C0B922EC92BD}"/>
              </a:ext>
            </a:extLst>
          </p:cNvPr>
          <p:cNvPicPr>
            <a:picLocks noChangeAspect="1"/>
          </p:cNvPicPr>
          <p:nvPr/>
        </p:nvPicPr>
        <p:blipFill>
          <a:blip r:embed="rId3"/>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A2EF57C0-9875-BB63-0B83-ECC8A5363CD6}"/>
              </a:ext>
            </a:extLst>
          </p:cNvPr>
          <p:cNvSpPr>
            <a:spLocks noChangeArrowheads="1"/>
          </p:cNvSpPr>
          <p:nvPr/>
        </p:nvSpPr>
        <p:spPr bwMode="auto">
          <a:xfrm>
            <a:off x="601546" y="1957109"/>
            <a:ext cx="4725365"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rPr>
              <a:t>Keynotes &amp; Presentations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Decades of working with Oracle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executives</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 and teams around the world</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The </a:t>
            </a:r>
            <a:r>
              <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biggest stages</a:t>
            </a:r>
            <a:r>
              <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 the </a:t>
            </a:r>
            <a:r>
              <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highest stakes </a:t>
            </a:r>
            <a:r>
              <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 we help Oracle put its best foot forward on every occasion</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Trusted by your executive team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on screen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and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on stage</a:t>
            </a:r>
            <a:endPar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descr="A person in a suit&#10;&#10;AI-generated content may be incorrect.">
            <a:hlinkClick r:id="rId4"/>
            <a:extLst>
              <a:ext uri="{FF2B5EF4-FFF2-40B4-BE49-F238E27FC236}">
                <a16:creationId xmlns:a16="http://schemas.microsoft.com/office/drawing/2014/main" id="{C451A72B-52AC-3EB0-61A4-A01977BC27EC}"/>
              </a:ext>
            </a:extLst>
          </p:cNvPr>
          <p:cNvPicPr>
            <a:picLocks noChangeAspect="1"/>
          </p:cNvPicPr>
          <p:nvPr/>
        </p:nvPicPr>
        <p:blipFill>
          <a:blip r:embed="rId5"/>
          <a:stretch>
            <a:fillRect/>
          </a:stretch>
        </p:blipFill>
        <p:spPr>
          <a:xfrm>
            <a:off x="5326911" y="1957109"/>
            <a:ext cx="6645455" cy="3682094"/>
          </a:xfrm>
          <a:prstGeom prst="rect">
            <a:avLst/>
          </a:prstGeom>
        </p:spPr>
      </p:pic>
      <p:pic>
        <p:nvPicPr>
          <p:cNvPr id="5" name="Picture 4" descr="A group of brochures with different colors&#10;&#10;AI-generated content may be incorrect.">
            <a:hlinkClick r:id="rId6"/>
            <a:extLst>
              <a:ext uri="{FF2B5EF4-FFF2-40B4-BE49-F238E27FC236}">
                <a16:creationId xmlns:a16="http://schemas.microsoft.com/office/drawing/2014/main" id="{A5E99D89-A7A4-89AC-31D4-7CF57D1B77CF}"/>
              </a:ext>
            </a:extLst>
          </p:cNvPr>
          <p:cNvPicPr>
            <a:picLocks noChangeAspect="1"/>
          </p:cNvPicPr>
          <p:nvPr/>
        </p:nvPicPr>
        <p:blipFill>
          <a:blip r:embed="rId7"/>
          <a:stretch>
            <a:fillRect/>
          </a:stretch>
        </p:blipFill>
        <p:spPr>
          <a:xfrm>
            <a:off x="5303838" y="1952624"/>
            <a:ext cx="6668528" cy="3852864"/>
          </a:xfrm>
          <a:prstGeom prst="rect">
            <a:avLst/>
          </a:prstGeom>
        </p:spPr>
      </p:pic>
      <p:sp>
        <p:nvSpPr>
          <p:cNvPr id="6" name="TextBox 5">
            <a:extLst>
              <a:ext uri="{FF2B5EF4-FFF2-40B4-BE49-F238E27FC236}">
                <a16:creationId xmlns:a16="http://schemas.microsoft.com/office/drawing/2014/main" id="{3DC96A52-F406-F557-3854-C0DE297FB653}"/>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2331383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64586-360C-A31F-004C-8C7E7661D12B}"/>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49CF72A8-CA5F-A0D5-3F6A-5A428E4F469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person holding a cell phone&#10;&#10;AI-generated content may be incorrect.">
            <a:hlinkClick r:id="rId4"/>
            <a:extLst>
              <a:ext uri="{FF2B5EF4-FFF2-40B4-BE49-F238E27FC236}">
                <a16:creationId xmlns:a16="http://schemas.microsoft.com/office/drawing/2014/main" id="{852BFE4E-171A-1717-0023-FD66E89AE9A9}"/>
              </a:ext>
            </a:extLst>
          </p:cNvPr>
          <p:cNvPicPr>
            <a:picLocks noChangeAspect="1"/>
          </p:cNvPicPr>
          <p:nvPr/>
        </p:nvPicPr>
        <p:blipFill>
          <a:blip r:embed="rId5"/>
          <a:stretch>
            <a:fillRect/>
          </a:stretch>
        </p:blipFill>
        <p:spPr>
          <a:xfrm>
            <a:off x="5268159" y="1960799"/>
            <a:ext cx="6619041" cy="3774790"/>
          </a:xfrm>
          <a:prstGeom prst="rect">
            <a:avLst/>
          </a:prstGeom>
        </p:spPr>
      </p:pic>
      <p:sp>
        <p:nvSpPr>
          <p:cNvPr id="9" name="TextBox 8">
            <a:extLst>
              <a:ext uri="{FF2B5EF4-FFF2-40B4-BE49-F238E27FC236}">
                <a16:creationId xmlns:a16="http://schemas.microsoft.com/office/drawing/2014/main" id="{B63AA8EA-E319-9CEF-E3B5-8972BEBD79FC}"/>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2BE18DF3-1DA1-6D2C-7A10-848F54E10649}"/>
              </a:ext>
            </a:extLst>
          </p:cNvPr>
          <p:cNvPicPr>
            <a:picLocks noChangeAspect="1"/>
          </p:cNvPicPr>
          <p:nvPr/>
        </p:nvPicPr>
        <p:blipFill>
          <a:blip r:embed="rId6"/>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97D90110-6EF7-E097-F087-C3C26CCB1302}"/>
              </a:ext>
            </a:extLst>
          </p:cNvPr>
          <p:cNvSpPr>
            <a:spLocks noChangeArrowheads="1"/>
          </p:cNvSpPr>
          <p:nvPr/>
        </p:nvSpPr>
        <p:spPr bwMode="auto">
          <a:xfrm>
            <a:off x="601546" y="1957109"/>
            <a:ext cx="4427653"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en-US" altLang="en-US" sz="3600" b="1" dirty="0">
                <a:solidFill>
                  <a:srgbClr val="C00000"/>
                </a:solidFill>
                <a:latin typeface="Bebas Neue" panose="020B0606020202050201" pitchFamily="34" charset="77"/>
                <a:ea typeface="Open Sans" panose="020B0606030504020204" pitchFamily="34" charset="0"/>
                <a:cs typeface="Open Sans" panose="020B0606030504020204" pitchFamily="34" charset="0"/>
              </a:rPr>
              <a:t>Activations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Scalable, high-impact solutions that don’t just engage, they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move the dial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for you</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World-wide capa</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bility to deliver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incredible experiences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and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measurable ROI</a:t>
            </a:r>
            <a:endPar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endParaRPr>
          </a:p>
          <a:p>
            <a:pPr marR="0" lvl="0" algn="l" defTabSz="914400" rtl="0" eaLnBrk="0" fontAlgn="base" latinLnBrk="0" hangingPunct="0">
              <a:lnSpc>
                <a:spcPct val="100000"/>
              </a:lnSpc>
              <a:spcBef>
                <a:spcPct val="0"/>
              </a:spcBef>
              <a:spcAft>
                <a:spcPct val="0"/>
              </a:spcAft>
              <a:buClrTx/>
              <a:buSzTx/>
              <a:tabLst/>
            </a:pPr>
            <a:endPar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1898E301-FEB6-6E18-9738-184050BBC79F}"/>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3986277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F2B6E-55EF-1347-18F9-8BEF5C68285E}"/>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235EBC46-C54E-3414-F19F-5844E15E42B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B3C0B17A-B348-078F-D587-5B91293E7A7F}"/>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231E8812-9CDF-B045-EA33-B3A0A8178AF7}"/>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C9F3EDA9-263E-A6A9-124D-3DFBF6BFEB6D}"/>
              </a:ext>
            </a:extLst>
          </p:cNvPr>
          <p:cNvSpPr>
            <a:spLocks noChangeArrowheads="1"/>
          </p:cNvSpPr>
          <p:nvPr/>
        </p:nvSpPr>
        <p:spPr bwMode="auto">
          <a:xfrm>
            <a:off x="601547" y="1957109"/>
            <a:ext cx="4392484"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en-US" altLang="en-US" sz="3600" b="1" dirty="0">
                <a:solidFill>
                  <a:srgbClr val="C00000"/>
                </a:solidFill>
                <a:latin typeface="Bebas Neue" panose="020B0606020202050201" pitchFamily="34" charset="77"/>
                <a:ea typeface="Open Sans" panose="020B0606030504020204" pitchFamily="34" charset="0"/>
                <a:cs typeface="Open Sans" panose="020B0606030504020204" pitchFamily="34" charset="0"/>
              </a:rPr>
              <a:t>DIGITAL HUBS</a:t>
            </a:r>
            <a:endPar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Maximizing ROI </a:t>
            </a:r>
            <a:r>
              <a:rPr kumimoji="0" lang="en-US" altLang="en-US" sz="240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on content through user-friendly digital hubs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Original and repurposed content keeps the hub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fresh and alive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Like having your very own streaming service</a:t>
            </a:r>
          </a:p>
        </p:txBody>
      </p:sp>
      <p:pic>
        <p:nvPicPr>
          <p:cNvPr id="6" name="Picture 5" descr="A screen shot of a computer&#10;&#10;AI-generated content may be incorrect.">
            <a:hlinkClick r:id="rId5"/>
            <a:extLst>
              <a:ext uri="{FF2B5EF4-FFF2-40B4-BE49-F238E27FC236}">
                <a16:creationId xmlns:a16="http://schemas.microsoft.com/office/drawing/2014/main" id="{A1CF5348-1901-6D6F-8D3F-BBEA37A6E775}"/>
              </a:ext>
            </a:extLst>
          </p:cNvPr>
          <p:cNvPicPr>
            <a:picLocks noChangeAspect="1"/>
          </p:cNvPicPr>
          <p:nvPr/>
        </p:nvPicPr>
        <p:blipFill>
          <a:blip r:embed="rId6"/>
          <a:stretch>
            <a:fillRect/>
          </a:stretch>
        </p:blipFill>
        <p:spPr>
          <a:xfrm>
            <a:off x="5337186" y="1952626"/>
            <a:ext cx="6635180" cy="3833504"/>
          </a:xfrm>
          <a:prstGeom prst="rect">
            <a:avLst/>
          </a:prstGeom>
        </p:spPr>
      </p:pic>
      <p:sp>
        <p:nvSpPr>
          <p:cNvPr id="2" name="TextBox 1">
            <a:extLst>
              <a:ext uri="{FF2B5EF4-FFF2-40B4-BE49-F238E27FC236}">
                <a16:creationId xmlns:a16="http://schemas.microsoft.com/office/drawing/2014/main" id="{1468F792-1572-7040-62B1-A5789110D73A}"/>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2522270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C9887-2ECA-5F6A-BF1D-DBEECD1936A6}"/>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063F4F2F-B7A6-408D-BF26-BF550945D67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DF0E7BE7-9EA4-3B1F-4B9A-273024DDF952}"/>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74E6B56D-2FC5-8599-F049-B42A20FCAE1F}"/>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C0032EDB-C30E-E4C9-40D6-4697450FBB21}"/>
              </a:ext>
            </a:extLst>
          </p:cNvPr>
          <p:cNvSpPr>
            <a:spLocks noChangeArrowheads="1"/>
          </p:cNvSpPr>
          <p:nvPr/>
        </p:nvSpPr>
        <p:spPr bwMode="auto">
          <a:xfrm>
            <a:off x="601547" y="1957109"/>
            <a:ext cx="4392484"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en-US" altLang="en-US" sz="3600" b="1" dirty="0">
                <a:solidFill>
                  <a:srgbClr val="C00000"/>
                </a:solidFill>
                <a:latin typeface="Bebas Neue" panose="020B0606020202050201" pitchFamily="34" charset="77"/>
                <a:ea typeface="Open Sans" panose="020B0606030504020204" pitchFamily="34" charset="0"/>
                <a:cs typeface="Open Sans" panose="020B0606030504020204" pitchFamily="34" charset="0"/>
              </a:rPr>
              <a:t>Event Support</a:t>
            </a:r>
            <a:endPar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Supporting NetSuite’s global </a:t>
            </a:r>
            <a:r>
              <a:rPr lang="en-US" altLang="en-US" sz="2400" dirty="0" err="1">
                <a:solidFill>
                  <a:srgbClr val="143A54"/>
                </a:solidFill>
                <a:latin typeface="Open Sans" panose="020B0606030504020204" pitchFamily="34" charset="0"/>
                <a:ea typeface="Open Sans" panose="020B0606030504020204" pitchFamily="34" charset="0"/>
                <a:cs typeface="Open Sans" panose="020B0606030504020204" pitchFamily="34" charset="0"/>
              </a:rPr>
              <a:t>SuiteConnect</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 program: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logistics</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production</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expos</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 and more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On-screen content that connects with your </a:t>
            </a:r>
            <a:r>
              <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global audience</a:t>
            </a:r>
          </a:p>
        </p:txBody>
      </p:sp>
      <p:pic>
        <p:nvPicPr>
          <p:cNvPr id="2" name="Picture 1">
            <a:hlinkClick r:id="rId5"/>
            <a:extLst>
              <a:ext uri="{FF2B5EF4-FFF2-40B4-BE49-F238E27FC236}">
                <a16:creationId xmlns:a16="http://schemas.microsoft.com/office/drawing/2014/main" id="{E8067FFD-BC71-ED51-15E0-F27453D99D12}"/>
              </a:ext>
            </a:extLst>
          </p:cNvPr>
          <p:cNvPicPr>
            <a:picLocks noChangeAspect="1"/>
          </p:cNvPicPr>
          <p:nvPr/>
        </p:nvPicPr>
        <p:blipFill>
          <a:blip r:embed="rId6"/>
          <a:stretch>
            <a:fillRect/>
          </a:stretch>
        </p:blipFill>
        <p:spPr>
          <a:xfrm>
            <a:off x="5303837" y="1952625"/>
            <a:ext cx="6670659" cy="3833505"/>
          </a:xfrm>
          <a:prstGeom prst="rect">
            <a:avLst/>
          </a:prstGeom>
        </p:spPr>
      </p:pic>
      <p:sp>
        <p:nvSpPr>
          <p:cNvPr id="5" name="TextBox 4">
            <a:extLst>
              <a:ext uri="{FF2B5EF4-FFF2-40B4-BE49-F238E27FC236}">
                <a16:creationId xmlns:a16="http://schemas.microsoft.com/office/drawing/2014/main" id="{B922CBD5-0201-A840-A664-36D4067BC7C7}"/>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26357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3206A-7507-B3F2-6EFB-AAD5080A74AC}"/>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1CC55EA3-6EF5-CF48-700D-02B9D478E9B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EB1A283E-0A73-E8FE-671F-AFCC519BEC8C}"/>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348C0AEF-60F8-4A32-1EDA-8407732FD8B0}"/>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836AEC24-FF16-0CA1-BEF9-B6DDF444A145}"/>
              </a:ext>
            </a:extLst>
          </p:cNvPr>
          <p:cNvSpPr>
            <a:spLocks noChangeArrowheads="1"/>
          </p:cNvSpPr>
          <p:nvPr/>
        </p:nvSpPr>
        <p:spPr bwMode="auto">
          <a:xfrm>
            <a:off x="601547" y="1957109"/>
            <a:ext cx="439248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en-US" altLang="en-US" sz="3600" b="1" dirty="0">
                <a:solidFill>
                  <a:srgbClr val="C00000"/>
                </a:solidFill>
                <a:latin typeface="Bebas Neue" panose="020B0606020202050201" pitchFamily="34" charset="77"/>
                <a:ea typeface="Open Sans" panose="020B0606030504020204" pitchFamily="34" charset="0"/>
                <a:cs typeface="Open Sans" panose="020B0606030504020204" pitchFamily="34" charset="0"/>
              </a:rPr>
              <a:t>Supporting NetSuite in:</a:t>
            </a:r>
            <a:endPar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A8C6BBF4-B001-37E5-15F4-C3647D0732CB}"/>
              </a:ext>
            </a:extLst>
          </p:cNvPr>
          <p:cNvSpPr txBox="1"/>
          <p:nvPr/>
        </p:nvSpPr>
        <p:spPr>
          <a:xfrm>
            <a:off x="601547" y="2741203"/>
            <a:ext cx="10190500" cy="2856413"/>
          </a:xfrm>
          <a:prstGeom prst="rect">
            <a:avLst/>
          </a:prstGeom>
          <a:noFill/>
        </p:spPr>
        <p:txBody>
          <a:bodyPr wrap="square" numCol="2">
            <a:no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a:solidFill>
                  <a:srgbClr val="143A54"/>
                </a:solidFill>
                <a:latin typeface="Open Sans" panose="020B0606030504020204" pitchFamily="34" charset="0"/>
                <a:ea typeface="Open Sans" panose="020B0606030504020204" pitchFamily="34" charset="0"/>
                <a:cs typeface="Open Sans" panose="020B0606030504020204" pitchFamily="34" charset="0"/>
              </a:rPr>
              <a:t>London</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New York</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S</a:t>
            </a:r>
            <a:r>
              <a:rPr lang="en-US" altLang="en-US" sz="2400">
                <a:solidFill>
                  <a:srgbClr val="143A54"/>
                </a:solidFill>
                <a:latin typeface="Open Sans" panose="020B0606030504020204" pitchFamily="34" charset="0"/>
                <a:ea typeface="Open Sans" panose="020B0606030504020204" pitchFamily="34" charset="0"/>
                <a:cs typeface="Open Sans" panose="020B0606030504020204" pitchFamily="34" charset="0"/>
              </a:rPr>
              <a:t>ydney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Sao Paolo</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a:solidFill>
                  <a:srgbClr val="143A54"/>
                </a:solidFill>
                <a:latin typeface="Open Sans" panose="020B0606030504020204" pitchFamily="34" charset="0"/>
                <a:ea typeface="Open Sans" panose="020B0606030504020204" pitchFamily="34" charset="0"/>
                <a:cs typeface="Open Sans" panose="020B0606030504020204" pitchFamily="34" charset="0"/>
              </a:rPr>
              <a:t>Dubai</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a:solidFill>
                  <a:srgbClr val="143A54"/>
                </a:solidFill>
                <a:latin typeface="Open Sans" panose="020B0606030504020204" pitchFamily="34" charset="0"/>
                <a:ea typeface="Open Sans" panose="020B0606030504020204" pitchFamily="34" charset="0"/>
                <a:cs typeface="Open Sans" panose="020B0606030504020204" pitchFamily="34" charset="0"/>
              </a:rPr>
              <a:t>San Francisco</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Singapore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a:solidFill>
                  <a:srgbClr val="143A54"/>
                </a:solidFill>
                <a:latin typeface="Open Sans" panose="020B0606030504020204" pitchFamily="34" charset="0"/>
                <a:ea typeface="Open Sans" panose="020B0606030504020204" pitchFamily="34" charset="0"/>
                <a:cs typeface="Open Sans" panose="020B0606030504020204" pitchFamily="34" charset="0"/>
              </a:rPr>
              <a:t>Tokyo</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a:solidFill>
                  <a:srgbClr val="143A54"/>
                </a:solidFill>
                <a:latin typeface="Open Sans" panose="020B0606030504020204" pitchFamily="34" charset="0"/>
                <a:ea typeface="Open Sans" panose="020B0606030504020204" pitchFamily="34" charset="0"/>
                <a:cs typeface="Open Sans" panose="020B0606030504020204" pitchFamily="34" charset="0"/>
              </a:rPr>
              <a:t>Mexico City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Manila</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a:solidFill>
                  <a:srgbClr val="143A54"/>
                </a:solidFill>
                <a:latin typeface="Open Sans" panose="020B0606030504020204" pitchFamily="34" charset="0"/>
                <a:ea typeface="Open Sans" panose="020B0606030504020204" pitchFamily="34" charset="0"/>
                <a:cs typeface="Open Sans" panose="020B0606030504020204" pitchFamily="34" charset="0"/>
              </a:rPr>
              <a:t>Toronto</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Bogota</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a:solidFill>
                  <a:srgbClr val="143A54"/>
                </a:solidFill>
                <a:latin typeface="Open Sans" panose="020B0606030504020204" pitchFamily="34" charset="0"/>
                <a:ea typeface="Open Sans" panose="020B0606030504020204" pitchFamily="34" charset="0"/>
                <a:cs typeface="Open Sans" panose="020B0606030504020204" pitchFamily="34" charset="0"/>
              </a:rPr>
              <a:t>Chicago</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Melbourne</a:t>
            </a:r>
          </a:p>
        </p:txBody>
      </p:sp>
    </p:spTree>
    <p:extLst>
      <p:ext uri="{BB962C8B-B14F-4D97-AF65-F5344CB8AC3E}">
        <p14:creationId xmlns:p14="http://schemas.microsoft.com/office/powerpoint/2010/main" val="7406896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EED4B-FBD4-9D9D-5E0D-83F2A711B42A}"/>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A31E5950-4C6D-6DE3-14F8-2A7331AC695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56CEF17C-816F-88B3-B9B4-F087EBDB5FAB}"/>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FCAC7503-953D-5F99-544E-5530562460A9}"/>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A92A43E5-7131-CC30-6574-92FFCCEA669B}"/>
              </a:ext>
            </a:extLst>
          </p:cNvPr>
          <p:cNvSpPr>
            <a:spLocks noChangeArrowheads="1"/>
          </p:cNvSpPr>
          <p:nvPr/>
        </p:nvSpPr>
        <p:spPr bwMode="auto">
          <a:xfrm>
            <a:off x="601547" y="1957109"/>
            <a:ext cx="4392484"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en-US" altLang="en-US" sz="3600" b="1" dirty="0">
                <a:solidFill>
                  <a:srgbClr val="C00000"/>
                </a:solidFill>
                <a:latin typeface="Bebas Neue" panose="020B0606020202050201" pitchFamily="34" charset="77"/>
                <a:ea typeface="Open Sans" panose="020B0606030504020204" pitchFamily="34" charset="0"/>
                <a:cs typeface="Open Sans" panose="020B0606030504020204" pitchFamily="34" charset="0"/>
              </a:rPr>
              <a:t>BRAND ACTIVATIONS</a:t>
            </a:r>
            <a:endPar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Bringing your brand to life by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bringing customers into your brand</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Immersive experiences that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surprise</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 and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delight</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 as well as inform and persuade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Scalable solutions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for any budget or location</a:t>
            </a:r>
          </a:p>
        </p:txBody>
      </p:sp>
      <p:pic>
        <p:nvPicPr>
          <p:cNvPr id="6" name="Picture 5" descr="A video of a group of people&#10;&#10;AI-generated content may be incorrect.">
            <a:hlinkClick r:id="rId5"/>
            <a:extLst>
              <a:ext uri="{FF2B5EF4-FFF2-40B4-BE49-F238E27FC236}">
                <a16:creationId xmlns:a16="http://schemas.microsoft.com/office/drawing/2014/main" id="{16C7644E-2B58-60F3-A099-8BB849643B4E}"/>
              </a:ext>
            </a:extLst>
          </p:cNvPr>
          <p:cNvPicPr>
            <a:picLocks noChangeAspect="1"/>
          </p:cNvPicPr>
          <p:nvPr/>
        </p:nvPicPr>
        <p:blipFill>
          <a:blip r:embed="rId6"/>
          <a:stretch>
            <a:fillRect/>
          </a:stretch>
        </p:blipFill>
        <p:spPr>
          <a:xfrm>
            <a:off x="5301706" y="1952626"/>
            <a:ext cx="6670660" cy="3833504"/>
          </a:xfrm>
          <a:prstGeom prst="rect">
            <a:avLst/>
          </a:prstGeom>
        </p:spPr>
      </p:pic>
      <p:sp>
        <p:nvSpPr>
          <p:cNvPr id="2" name="TextBox 1">
            <a:extLst>
              <a:ext uri="{FF2B5EF4-FFF2-40B4-BE49-F238E27FC236}">
                <a16:creationId xmlns:a16="http://schemas.microsoft.com/office/drawing/2014/main" id="{47F27CF1-C5D1-77FB-7E3E-F6F6680D562E}"/>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432321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46B6A-685B-0B18-CEB3-5C3E0CE02ED8}"/>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0F887DA4-A0F1-DDA5-A57F-AFD4382C51D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D8A39F36-8985-F581-4A37-CFD77BAFAF6C}"/>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1AE646E6-52A8-CF9F-69A4-F225A8F83C4E}"/>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FA425B6E-DC45-9CF8-1916-4DB135134225}"/>
              </a:ext>
            </a:extLst>
          </p:cNvPr>
          <p:cNvSpPr>
            <a:spLocks noChangeArrowheads="1"/>
          </p:cNvSpPr>
          <p:nvPr/>
        </p:nvSpPr>
        <p:spPr bwMode="auto">
          <a:xfrm>
            <a:off x="601546" y="1957109"/>
            <a:ext cx="4467067"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en-US" altLang="en-US" sz="3600" b="1" dirty="0">
                <a:solidFill>
                  <a:srgbClr val="C00000"/>
                </a:solidFill>
                <a:latin typeface="Bebas Neue" panose="020B0606020202050201" pitchFamily="34" charset="77"/>
                <a:ea typeface="Open Sans" panose="020B0606030504020204" pitchFamily="34" charset="0"/>
                <a:cs typeface="Open Sans" panose="020B0606030504020204" pitchFamily="34" charset="0"/>
              </a:rPr>
              <a:t>PATTERN COMPUTER</a:t>
            </a:r>
            <a:endPar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Created a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show-opening video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with a decisive,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attention-grabbing reveal</a:t>
            </a:r>
            <a:endPar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Translated brand thinking into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story, motion, &amp; sound</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A launch film that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builds anticipation</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 lands the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message</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 and sets the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tone</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2" name="TextBox 1">
            <a:extLst>
              <a:ext uri="{FF2B5EF4-FFF2-40B4-BE49-F238E27FC236}">
                <a16:creationId xmlns:a16="http://schemas.microsoft.com/office/drawing/2014/main" id="{53602FC2-279A-FEEC-F76F-0707AA175306}"/>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pic>
        <p:nvPicPr>
          <p:cNvPr id="11" name="Picture 10" descr="A computer screen with a few images of a person&#10;&#10;AI-generated content may be incorrect.">
            <a:hlinkClick r:id="rId5"/>
            <a:extLst>
              <a:ext uri="{FF2B5EF4-FFF2-40B4-BE49-F238E27FC236}">
                <a16:creationId xmlns:a16="http://schemas.microsoft.com/office/drawing/2014/main" id="{94F61ECB-CB54-CB21-ECDA-4CC584768600}"/>
              </a:ext>
            </a:extLst>
          </p:cNvPr>
          <p:cNvPicPr>
            <a:picLocks noChangeAspect="1"/>
          </p:cNvPicPr>
          <p:nvPr/>
        </p:nvPicPr>
        <p:blipFill>
          <a:blip r:embed="rId6"/>
          <a:stretch>
            <a:fillRect/>
          </a:stretch>
        </p:blipFill>
        <p:spPr>
          <a:xfrm>
            <a:off x="5167893" y="1945491"/>
            <a:ext cx="6804471" cy="3833504"/>
          </a:xfrm>
          <a:prstGeom prst="rect">
            <a:avLst/>
          </a:prstGeom>
        </p:spPr>
      </p:pic>
    </p:spTree>
    <p:extLst>
      <p:ext uri="{BB962C8B-B14F-4D97-AF65-F5344CB8AC3E}">
        <p14:creationId xmlns:p14="http://schemas.microsoft.com/office/powerpoint/2010/main" val="292323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01FE8-9840-DA53-9D04-1AB8BB116FAB}"/>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4A7F305E-6B9F-E675-52F2-2A99C9DA48F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B73A05D4-8478-DC4E-3212-93D2525B35AE}"/>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9534B893-FF97-BBC8-AB04-12204B1CD7FF}"/>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EA93A76B-730B-DE3C-0F78-B70A811EC61C}"/>
              </a:ext>
            </a:extLst>
          </p:cNvPr>
          <p:cNvSpPr>
            <a:spLocks noChangeArrowheads="1"/>
          </p:cNvSpPr>
          <p:nvPr/>
        </p:nvSpPr>
        <p:spPr bwMode="auto">
          <a:xfrm>
            <a:off x="601546" y="1957109"/>
            <a:ext cx="4702292"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rPr>
              <a:t>EXPOS &amp; TRADE SHOWS</a:t>
            </a:r>
          </a:p>
          <a:p>
            <a:pPr marL="342900" lvl="0" indent="-342900" eaLnBrk="0" fontAlgn="base" hangingPunct="0">
              <a:spcBef>
                <a:spcPct val="0"/>
              </a:spcBef>
              <a:spcAft>
                <a:spcPct val="0"/>
              </a:spcAft>
              <a:buFont typeface="Arial" panose="020B0604020202020204" pitchFamily="34" charset="0"/>
              <a:buChar char="•"/>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Designing and building engaging spaces that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captivate attendees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and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enhance brand presence</a:t>
            </a:r>
          </a:p>
          <a:p>
            <a:pPr marL="342900" lvl="0" indent="-342900" eaLnBrk="0" fontAlgn="base" hangingPunct="0">
              <a:spcBef>
                <a:spcPct val="0"/>
              </a:spcBef>
              <a:spcAft>
                <a:spcPct val="0"/>
              </a:spcAft>
              <a:buFont typeface="Arial" panose="020B0604020202020204" pitchFamily="34" charset="0"/>
              <a:buChar char="•"/>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Developing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impactful activations</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 that turn show floors into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dynamic, interactive environments</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 driving visitor engagement</a:t>
            </a:r>
            <a:endPar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descr="A video of a booth&#10;&#10;AI-generated content may be incorrect.">
            <a:hlinkClick r:id="rId5"/>
            <a:extLst>
              <a:ext uri="{FF2B5EF4-FFF2-40B4-BE49-F238E27FC236}">
                <a16:creationId xmlns:a16="http://schemas.microsoft.com/office/drawing/2014/main" id="{88C52E4A-3CA2-4CB0-9036-F48896770A77}"/>
              </a:ext>
            </a:extLst>
          </p:cNvPr>
          <p:cNvPicPr>
            <a:picLocks noChangeAspect="1"/>
          </p:cNvPicPr>
          <p:nvPr/>
        </p:nvPicPr>
        <p:blipFill>
          <a:blip r:embed="rId6"/>
          <a:stretch>
            <a:fillRect/>
          </a:stretch>
        </p:blipFill>
        <p:spPr>
          <a:xfrm>
            <a:off x="5301705" y="2031744"/>
            <a:ext cx="6670661" cy="3754385"/>
          </a:xfrm>
          <a:prstGeom prst="rect">
            <a:avLst/>
          </a:prstGeom>
        </p:spPr>
      </p:pic>
      <p:sp>
        <p:nvSpPr>
          <p:cNvPr id="11" name="TextBox 10">
            <a:extLst>
              <a:ext uri="{FF2B5EF4-FFF2-40B4-BE49-F238E27FC236}">
                <a16:creationId xmlns:a16="http://schemas.microsoft.com/office/drawing/2014/main" id="{7A3EF443-4129-F794-5E37-1F8ED376F9AD}"/>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3398765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5">
            <a:extLst>
              <a:ext uri="{FF2B5EF4-FFF2-40B4-BE49-F238E27FC236}">
                <a16:creationId xmlns:a16="http://schemas.microsoft.com/office/drawing/2014/main" id="{884042C8-79D9-713E-F43A-7B2CC80BC6D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EC182BCE-788B-B28A-D9A3-BFF5CD524374}"/>
              </a:ext>
            </a:extLst>
          </p:cNvPr>
          <p:cNvSpPr txBox="1"/>
          <p:nvPr/>
        </p:nvSpPr>
        <p:spPr>
          <a:xfrm>
            <a:off x="251790" y="1970180"/>
            <a:ext cx="11940209" cy="1246495"/>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a:ln>
                  <a:noFill/>
                </a:ln>
                <a:solidFill>
                  <a:srgbClr val="133A54"/>
                </a:solidFill>
                <a:effectLst/>
                <a:uLnTx/>
                <a:uFillTx/>
                <a:latin typeface="Bebas Neue" panose="020B0606020202050201" pitchFamily="34" charset="77"/>
              </a:rPr>
              <a:t>GIVING </a:t>
            </a:r>
            <a:r>
              <a:rPr lang="en-GB" sz="7200">
                <a:solidFill>
                  <a:srgbClr val="133A54"/>
                </a:solidFill>
                <a:latin typeface="Bebas Neue" panose="020B0606020202050201" pitchFamily="34" charset="77"/>
              </a:rPr>
              <a:t>you</a:t>
            </a:r>
            <a:r>
              <a:rPr kumimoji="0" lang="en-GB" sz="7200" b="0" i="0" u="none" strike="noStrike" kern="1200" cap="none" spc="0" normalizeH="0" baseline="0" noProof="0">
                <a:ln>
                  <a:noFill/>
                </a:ln>
                <a:solidFill>
                  <a:srgbClr val="133A54"/>
                </a:solidFill>
                <a:effectLst/>
                <a:uLnTx/>
                <a:uFillTx/>
                <a:latin typeface="Bebas Neue" panose="020B0606020202050201" pitchFamily="34" charset="77"/>
              </a:rPr>
              <a:t> CREATIVE AGENCY TO . . .</a:t>
            </a:r>
            <a:endParaRPr kumimoji="0" lang="en-US" sz="7200" b="0" i="0" u="none" strike="noStrike" kern="1200" cap="none" spc="0" normalizeH="0" baseline="0" noProof="0">
              <a:ln>
                <a:noFill/>
              </a:ln>
              <a:solidFill>
                <a:srgbClr val="133A54"/>
              </a:solidFill>
              <a:effectLst/>
              <a:uLnTx/>
              <a:uFillTx/>
              <a:latin typeface="Bebas Neue" panose="020B0606020202050201" pitchFamily="34" charset="77"/>
            </a:endParaRPr>
          </a:p>
        </p:txBody>
      </p:sp>
      <p:sp>
        <p:nvSpPr>
          <p:cNvPr id="20536" name="TextBox 18">
            <a:extLst>
              <a:ext uri="{FF2B5EF4-FFF2-40B4-BE49-F238E27FC236}">
                <a16:creationId xmlns:a16="http://schemas.microsoft.com/office/drawing/2014/main" id="{8EAE5D7E-037A-6942-2E5F-AC90C99C9475}"/>
              </a:ext>
            </a:extLst>
          </p:cNvPr>
          <p:cNvSpPr txBox="1">
            <a:spLocks noChangeArrowheads="1"/>
          </p:cNvSpPr>
          <p:nvPr/>
        </p:nvSpPr>
        <p:spPr bwMode="auto">
          <a:xfrm>
            <a:off x="766762" y="3381373"/>
            <a:ext cx="379933" cy="1905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marL="0" marR="0" lvl="0" indent="0" algn="l" defTabSz="914400" rtl="0" eaLnBrk="1" fontAlgn="base" latinLnBrk="0" hangingPunct="1">
              <a:lnSpc>
                <a:spcPts val="2500"/>
              </a:lnSpc>
              <a:spcBef>
                <a:spcPct val="0"/>
              </a:spcBef>
              <a:spcAft>
                <a:spcPct val="0"/>
              </a:spcAft>
              <a:buClrTx/>
              <a:buSzTx/>
              <a:buFontTx/>
              <a:buNone/>
              <a:tabLst/>
              <a:defRPr/>
            </a:pPr>
            <a:endParaRPr kumimoji="0" lang="en-US" altLang="en-US" sz="1600" b="1" i="0" u="none" strike="noStrike" kern="1200" cap="none" spc="0" normalizeH="0" baseline="0" noProof="0">
              <a:ln>
                <a:noFill/>
              </a:ln>
              <a:solidFill>
                <a:srgbClr val="133A54"/>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base" latinLnBrk="0" hangingPunct="1">
              <a:lnSpc>
                <a:spcPts val="2500"/>
              </a:lnSpc>
              <a:spcBef>
                <a:spcPct val="0"/>
              </a:spcBef>
              <a:spcAft>
                <a:spcPct val="0"/>
              </a:spcAft>
              <a:buClrTx/>
              <a:buSzTx/>
              <a:buFontTx/>
              <a:buNone/>
              <a:tabLst/>
              <a:defRPr/>
            </a:pPr>
            <a:endParaRPr kumimoji="0" lang="en-US" altLang="en-US" sz="1600" b="1" i="0" u="none" strike="noStrike" kern="1200" cap="none" spc="0" normalizeH="0" baseline="0" noProof="0">
              <a:ln>
                <a:noFill/>
              </a:ln>
              <a:solidFill>
                <a:srgbClr val="133A54"/>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base" latinLnBrk="0" hangingPunct="1">
              <a:lnSpc>
                <a:spcPts val="2500"/>
              </a:lnSpc>
              <a:spcBef>
                <a:spcPct val="0"/>
              </a:spcBef>
              <a:spcAft>
                <a:spcPct val="0"/>
              </a:spcAft>
              <a:buClrTx/>
              <a:buSzTx/>
              <a:buFontTx/>
              <a:buNone/>
              <a:tabLst/>
              <a:defRPr/>
            </a:pPr>
            <a:endParaRPr kumimoji="0" lang="en-US" altLang="en-US" sz="1600" b="1" i="0" u="none" strike="noStrike" kern="1200" cap="none" spc="0" normalizeH="0" baseline="0" noProof="0">
              <a:ln>
                <a:noFill/>
              </a:ln>
              <a:solidFill>
                <a:srgbClr val="133A54"/>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base" latinLnBrk="0" hangingPunct="1">
              <a:lnSpc>
                <a:spcPts val="25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133A54"/>
                </a:solidFill>
                <a:effectLst/>
                <a:uLnTx/>
                <a:uFillTx/>
                <a:latin typeface="Courier New" panose="02070309020205020404" pitchFamily="49" charset="0"/>
                <a:ea typeface="+mn-ea"/>
                <a:cs typeface="Courier New" panose="02070309020205020404" pitchFamily="49" charset="0"/>
              </a:rPr>
              <a:t> </a:t>
            </a:r>
          </a:p>
          <a:p>
            <a:pPr marL="0" marR="0" lvl="0" indent="0" algn="l" defTabSz="914400" rtl="0" eaLnBrk="1" fontAlgn="base" latinLnBrk="0" hangingPunct="1">
              <a:lnSpc>
                <a:spcPts val="2500"/>
              </a:lnSpc>
              <a:spcBef>
                <a:spcPct val="0"/>
              </a:spcBef>
              <a:spcAft>
                <a:spcPct val="0"/>
              </a:spcAft>
              <a:buClrTx/>
              <a:buSzTx/>
              <a:buFontTx/>
              <a:buNone/>
              <a:tabLst/>
              <a:defRPr/>
            </a:pPr>
            <a:endParaRPr kumimoji="0" lang="en-US" altLang="en-US" sz="1600" b="1" i="0" u="none" strike="noStrike" kern="1200" cap="none" spc="0" normalizeH="0" baseline="0" noProof="0">
              <a:ln>
                <a:noFill/>
              </a:ln>
              <a:solidFill>
                <a:srgbClr val="133A54"/>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base" latinLnBrk="0" hangingPunct="1">
              <a:lnSpc>
                <a:spcPts val="2500"/>
              </a:lnSpc>
              <a:spcBef>
                <a:spcPct val="0"/>
              </a:spcBef>
              <a:spcAft>
                <a:spcPct val="0"/>
              </a:spcAft>
              <a:buClrTx/>
              <a:buSzTx/>
              <a:buFontTx/>
              <a:buNone/>
              <a:tabLst/>
              <a:defRPr/>
            </a:pPr>
            <a:endParaRPr kumimoji="0" lang="en-US" altLang="en-US" sz="1600" b="1" i="0" u="none" strike="noStrike" kern="1200" cap="none" spc="0" normalizeH="0" baseline="0" noProof="0">
              <a:ln>
                <a:noFill/>
              </a:ln>
              <a:solidFill>
                <a:srgbClr val="133A54"/>
              </a:solidFill>
              <a:effectLst/>
              <a:uLnTx/>
              <a:uFillTx/>
              <a:latin typeface="Courier New" panose="02070309020205020404" pitchFamily="49" charset="0"/>
              <a:ea typeface="+mn-ea"/>
              <a:cs typeface="Courier New" panose="02070309020205020404" pitchFamily="49" charset="0"/>
            </a:endParaRPr>
          </a:p>
        </p:txBody>
      </p:sp>
      <p:sp>
        <p:nvSpPr>
          <p:cNvPr id="6" name="TextBox 5">
            <a:extLst>
              <a:ext uri="{FF2B5EF4-FFF2-40B4-BE49-F238E27FC236}">
                <a16:creationId xmlns:a16="http://schemas.microsoft.com/office/drawing/2014/main" id="{3C44B9AA-C4B5-F635-09DB-2DC781090A4E}"/>
              </a:ext>
            </a:extLst>
          </p:cNvPr>
          <p:cNvSpPr txBox="1"/>
          <p:nvPr/>
        </p:nvSpPr>
        <p:spPr>
          <a:xfrm>
            <a:off x="-254762" y="3230923"/>
            <a:ext cx="10736262" cy="861774"/>
          </a:xfrm>
          <a:prstGeom prst="rect">
            <a:avLst/>
          </a:prstGeom>
          <a:noFill/>
          <a:effectLst/>
        </p:spPr>
        <p:txBody>
          <a:bodyPr wrap="square">
            <a:spAutoFit/>
          </a:bodyPr>
          <a:lstStyle/>
          <a:p>
            <a:pPr marL="457200" marR="0" lvl="1" indent="0" algn="l" defTabSz="914400" rtl="0" eaLnBrk="1" fontAlgn="auto" latinLnBrk="0" hangingPunct="1">
              <a:lnSpc>
                <a:spcPts val="5000"/>
              </a:lnSpc>
              <a:spcBef>
                <a:spcPts val="0"/>
              </a:spcBef>
              <a:spcAft>
                <a:spcPts val="0"/>
              </a:spcAft>
              <a:buClrTx/>
              <a:buSzTx/>
              <a:buFontTx/>
              <a:buNone/>
              <a:tabLst/>
              <a:defRPr/>
            </a:pPr>
            <a:r>
              <a:rPr kumimoji="0" lang="en-US" sz="7200" b="0" i="0" u="none" strike="noStrike" kern="1200" cap="none" spc="0" normalizeH="0" baseline="0" noProof="0">
                <a:ln>
                  <a:noFill/>
                </a:ln>
                <a:solidFill>
                  <a:srgbClr val="C00000"/>
                </a:solidFill>
                <a:effectLst/>
                <a:uLnTx/>
                <a:uFillTx/>
                <a:latin typeface="Bebas Neue" panose="020B0606020202050201" pitchFamily="34" charset="77"/>
                <a:ea typeface="+mn-ea"/>
                <a:cs typeface="+mn-cs"/>
              </a:rPr>
              <a:t>MAKE EVERY MOMENT COUNT</a:t>
            </a:r>
          </a:p>
        </p:txBody>
      </p:sp>
      <p:pic>
        <p:nvPicPr>
          <p:cNvPr id="3" name="Picture 2" descr="A white text on a black background&#10;&#10;Description automatically generated">
            <a:extLst>
              <a:ext uri="{FF2B5EF4-FFF2-40B4-BE49-F238E27FC236}">
                <a16:creationId xmlns:a16="http://schemas.microsoft.com/office/drawing/2014/main" id="{FED43AE1-EC67-5525-5136-DD3AC2945B70}"/>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2" name="TextBox 19">
            <a:extLst>
              <a:ext uri="{FF2B5EF4-FFF2-40B4-BE49-F238E27FC236}">
                <a16:creationId xmlns:a16="http://schemas.microsoft.com/office/drawing/2014/main" id="{72860194-08F5-E303-8889-240F50458116}"/>
              </a:ext>
            </a:extLst>
          </p:cNvPr>
          <p:cNvSpPr txBox="1">
            <a:spLocks noChangeArrowheads="1"/>
          </p:cNvSpPr>
          <p:nvPr/>
        </p:nvSpPr>
        <p:spPr bwMode="auto">
          <a:xfrm>
            <a:off x="304796" y="3942247"/>
            <a:ext cx="11050859" cy="397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marL="0" marR="0" lvl="0" indent="0" algn="l" defTabSz="914400" rtl="0" eaLnBrk="0" fontAlgn="base" latinLnBrk="0" hangingPunct="0">
              <a:lnSpc>
                <a:spcPct val="115000"/>
              </a:lnSpc>
              <a:spcBef>
                <a:spcPct val="0"/>
              </a:spcBef>
              <a:spcAft>
                <a:spcPts val="800"/>
              </a:spcAft>
              <a:buClrTx/>
              <a:buSzTx/>
              <a:buFontTx/>
              <a:buNone/>
              <a:tabLst/>
              <a:defRPr/>
            </a:pPr>
            <a:r>
              <a:rPr kumimoji="0" lang="en-GB" sz="2400" b="0" i="1" u="none" strike="noStrike" kern="100" cap="none" spc="0" normalizeH="0" baseline="0" noProof="0">
                <a:ln>
                  <a:noFill/>
                </a:ln>
                <a:solidFill>
                  <a:srgbClr val="133A54"/>
                </a:solidFill>
                <a:effectLst/>
                <a:uLnTx/>
                <a:uFillTx/>
                <a:latin typeface="Open Sans" panose="020B0606030504020204" pitchFamily="34" charset="0"/>
                <a:ea typeface="Open Sans" panose="020B0606030504020204" pitchFamily="34" charset="0"/>
                <a:cs typeface="Open Sans" panose="020B0606030504020204" pitchFamily="34" charset="0"/>
              </a:rPr>
              <a:t>Empowering design, digital, and experience solutions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D51EE-A7FE-A2EE-42E6-4D8F01804FDB}"/>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3A03064C-51B8-CBB7-B332-BD7DF2A7EE7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11AF446-64DF-BEBD-01FB-56EBD6639957}"/>
              </a:ext>
            </a:extLst>
          </p:cNvPr>
          <p:cNvSpPr txBox="1"/>
          <p:nvPr/>
        </p:nvSpPr>
        <p:spPr>
          <a:xfrm>
            <a:off x="601548" y="391139"/>
            <a:ext cx="10988905" cy="1569660"/>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a:ln>
                  <a:noFill/>
                </a:ln>
                <a:solidFill>
                  <a:srgbClr val="133A54"/>
                </a:solidFill>
                <a:effectLst/>
                <a:uLnTx/>
                <a:uFillTx/>
                <a:latin typeface="Bebas Neue" panose="020B0606020202050201" pitchFamily="34" charset="77"/>
                <a:ea typeface="+mn-ea"/>
                <a:cs typeface="+mn-cs"/>
              </a:rPr>
              <a:t>SPOTLIGHT ON…</a:t>
            </a:r>
            <a:endParaRPr kumimoji="0" lang="en-US" sz="9600" b="0" i="0" u="none" strike="noStrike" kern="1200" cap="none" spc="0" normalizeH="0" baseline="0" noProof="0">
              <a:ln>
                <a:noFill/>
              </a:ln>
              <a:solidFill>
                <a:srgbClr val="133A54"/>
              </a:solidFill>
              <a:effectLst/>
              <a:uLnTx/>
              <a:uFillTx/>
              <a:latin typeface="Bebas Neue" panose="020B0606020202050201" pitchFamily="34" charset="77"/>
              <a:ea typeface="+mn-ea"/>
              <a:cs typeface="+mn-cs"/>
            </a:endParaRPr>
          </a:p>
        </p:txBody>
      </p:sp>
      <p:pic>
        <p:nvPicPr>
          <p:cNvPr id="3" name="Picture 2" descr="A white text on a black background&#10;&#10;Description automatically generated">
            <a:extLst>
              <a:ext uri="{FF2B5EF4-FFF2-40B4-BE49-F238E27FC236}">
                <a16:creationId xmlns:a16="http://schemas.microsoft.com/office/drawing/2014/main" id="{FDFD31F9-A34C-ED17-AEB6-87FCEF79D497}"/>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FD285D43-E58A-BE23-97C3-3630D06EF813}"/>
              </a:ext>
            </a:extLst>
          </p:cNvPr>
          <p:cNvSpPr>
            <a:spLocks noChangeArrowheads="1"/>
          </p:cNvSpPr>
          <p:nvPr/>
        </p:nvSpPr>
        <p:spPr bwMode="auto">
          <a:xfrm>
            <a:off x="601547" y="1957109"/>
            <a:ext cx="439248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C00000"/>
                </a:solidFill>
                <a:effectLst/>
                <a:uLnTx/>
                <a:uFillTx/>
                <a:latin typeface="Bebas Neue" panose="020B0606020202050201" pitchFamily="34" charset="77"/>
                <a:ea typeface="Open Sans" panose="020B0606030504020204" pitchFamily="34" charset="0"/>
                <a:cs typeface="Open Sans" panose="020B0606030504020204" pitchFamily="34" charset="0"/>
              </a:rPr>
              <a:t>INNOVATION &amp; CREATIVITY</a:t>
            </a:r>
          </a:p>
        </p:txBody>
      </p:sp>
      <p:sp>
        <p:nvSpPr>
          <p:cNvPr id="5" name="TextBox 4">
            <a:extLst>
              <a:ext uri="{FF2B5EF4-FFF2-40B4-BE49-F238E27FC236}">
                <a16:creationId xmlns:a16="http://schemas.microsoft.com/office/drawing/2014/main" id="{89F917C5-F0D8-E141-F5A3-93040A4698E8}"/>
              </a:ext>
            </a:extLst>
          </p:cNvPr>
          <p:cNvSpPr txBox="1"/>
          <p:nvPr/>
        </p:nvSpPr>
        <p:spPr>
          <a:xfrm>
            <a:off x="601547" y="3125963"/>
            <a:ext cx="6315738"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43A54"/>
                </a:solidFill>
                <a:effectLst/>
                <a:uLnTx/>
                <a:uFillTx/>
                <a:latin typeface="Open Sans"/>
                <a:ea typeface="+mn-ea"/>
                <a:cs typeface="+mn-cs"/>
              </a:rPr>
              <a:t>Transforming ideas into impactful, creative solutions.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43A54"/>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43A54"/>
                </a:solidFill>
                <a:effectLst/>
                <a:uLnTx/>
                <a:uFillTx/>
                <a:latin typeface="Open Sans"/>
                <a:ea typeface="+mn-ea"/>
                <a:cs typeface="+mn-cs"/>
              </a:rPr>
              <a:t>By combining cutting-edge technology and bold creativity, we deliver high-impact visual, digital, and experiential content. We help clients innovate through stunning design, immersive video, and engaging online experiences that stand out and drive measurable results.</a:t>
            </a:r>
          </a:p>
        </p:txBody>
      </p:sp>
      <p:pic>
        <p:nvPicPr>
          <p:cNvPr id="7" name="Picture 6" descr="A light bulb with a yellow spray paint on it&#10;&#10;AI-generated content may be incorrect.">
            <a:extLst>
              <a:ext uri="{FF2B5EF4-FFF2-40B4-BE49-F238E27FC236}">
                <a16:creationId xmlns:a16="http://schemas.microsoft.com/office/drawing/2014/main" id="{FBABF66F-4CCB-06F1-7B87-9F82C713FA4A}"/>
              </a:ext>
            </a:extLst>
          </p:cNvPr>
          <p:cNvPicPr>
            <a:picLocks noChangeAspect="1"/>
          </p:cNvPicPr>
          <p:nvPr/>
        </p:nvPicPr>
        <p:blipFill>
          <a:blip r:embed="rId5"/>
          <a:stretch>
            <a:fillRect/>
          </a:stretch>
        </p:blipFill>
        <p:spPr>
          <a:xfrm rot="945579">
            <a:off x="6904118" y="-464494"/>
            <a:ext cx="5846723" cy="5846723"/>
          </a:xfrm>
          <a:prstGeom prst="rect">
            <a:avLst/>
          </a:prstGeom>
        </p:spPr>
      </p:pic>
    </p:spTree>
    <p:extLst>
      <p:ext uri="{BB962C8B-B14F-4D97-AF65-F5344CB8AC3E}">
        <p14:creationId xmlns:p14="http://schemas.microsoft.com/office/powerpoint/2010/main" val="1598793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284BA-4564-7377-167A-278FF0BE8518}"/>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EE793631-07CE-A7A1-904C-9B36734A8C0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1A847535-1BB5-0334-D2D5-EB2106C8F2AB}"/>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764AC64C-1896-CEBA-E1E2-D3DF8F9D1C00}"/>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BF2D7C4A-3139-69F6-9104-0271349674BD}"/>
              </a:ext>
            </a:extLst>
          </p:cNvPr>
          <p:cNvSpPr>
            <a:spLocks noChangeArrowheads="1"/>
          </p:cNvSpPr>
          <p:nvPr/>
        </p:nvSpPr>
        <p:spPr bwMode="auto">
          <a:xfrm>
            <a:off x="601547" y="1957109"/>
            <a:ext cx="4702291" cy="544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en-US" altLang="en-US" sz="3600" b="1" dirty="0">
                <a:solidFill>
                  <a:srgbClr val="C00000"/>
                </a:solidFill>
                <a:latin typeface="Bebas Neue" panose="020B0606020202050201" pitchFamily="34" charset="77"/>
                <a:ea typeface="Open Sans" panose="020B0606030504020204" pitchFamily="34" charset="0"/>
                <a:cs typeface="Open Sans" panose="020B0606030504020204" pitchFamily="34" charset="0"/>
              </a:rPr>
              <a:t>Video Production</a:t>
            </a:r>
            <a:endPar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Compelling, high-impact video that </a:t>
            </a:r>
            <a:r>
              <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engages</a:t>
            </a:r>
            <a:r>
              <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informs</a:t>
            </a:r>
            <a:r>
              <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 and </a:t>
            </a:r>
            <a:r>
              <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inspires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Live footage, graphics and animation blended seamlessly to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tell your stories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Elevated content that showcases the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best of Oracle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and the Oracle brand</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endParaRPr>
          </a:p>
          <a:p>
            <a:pPr marR="0" lvl="0" algn="l" defTabSz="914400" rtl="0" eaLnBrk="0" fontAlgn="base" latinLnBrk="0" hangingPunct="0">
              <a:lnSpc>
                <a:spcPct val="100000"/>
              </a:lnSpc>
              <a:spcBef>
                <a:spcPct val="0"/>
              </a:spcBef>
              <a:spcAft>
                <a:spcPct val="0"/>
              </a:spcAft>
              <a:buClrTx/>
              <a:buSzTx/>
              <a:tabLst/>
            </a:pPr>
            <a:endPar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A video of a city&#10;&#10;AI-generated content may be incorrect.">
            <a:hlinkClick r:id="rId5"/>
            <a:extLst>
              <a:ext uri="{FF2B5EF4-FFF2-40B4-BE49-F238E27FC236}">
                <a16:creationId xmlns:a16="http://schemas.microsoft.com/office/drawing/2014/main" id="{94E4FCA6-4FCD-58CA-13F1-035E49B10318}"/>
              </a:ext>
            </a:extLst>
          </p:cNvPr>
          <p:cNvPicPr>
            <a:picLocks noChangeAspect="1"/>
          </p:cNvPicPr>
          <p:nvPr/>
        </p:nvPicPr>
        <p:blipFill>
          <a:blip r:embed="rId6"/>
          <a:stretch>
            <a:fillRect/>
          </a:stretch>
        </p:blipFill>
        <p:spPr>
          <a:xfrm>
            <a:off x="5303838" y="1952624"/>
            <a:ext cx="6789890" cy="3852863"/>
          </a:xfrm>
          <a:prstGeom prst="rect">
            <a:avLst/>
          </a:prstGeom>
        </p:spPr>
      </p:pic>
      <p:sp>
        <p:nvSpPr>
          <p:cNvPr id="2" name="TextBox 1">
            <a:extLst>
              <a:ext uri="{FF2B5EF4-FFF2-40B4-BE49-F238E27FC236}">
                <a16:creationId xmlns:a16="http://schemas.microsoft.com/office/drawing/2014/main" id="{FC1B292F-D8F5-D0B3-53D9-8F2EBC2C7B78}"/>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57573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3E481-065E-6C49-37CA-5C3E1652EA5F}"/>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C4D80BBD-75DF-5AF9-8F0C-4ABA0F6EF3B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5957C19F-390A-3FB4-456C-9CF4EE42CA38}"/>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BAB39391-7BE1-7E0C-174F-F5C05B33B4B7}"/>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E23541A1-EF28-3D74-4740-5E9B3A282007}"/>
              </a:ext>
            </a:extLst>
          </p:cNvPr>
          <p:cNvSpPr>
            <a:spLocks noChangeArrowheads="1"/>
          </p:cNvSpPr>
          <p:nvPr/>
        </p:nvSpPr>
        <p:spPr bwMode="auto">
          <a:xfrm>
            <a:off x="601546" y="1957109"/>
            <a:ext cx="4702292"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rPr>
              <a:t>innovation</a:t>
            </a:r>
          </a:p>
          <a:p>
            <a:pPr marL="342900" lvl="0" indent="-342900" eaLnBrk="0" fontAlgn="base" hangingPunct="0">
              <a:spcBef>
                <a:spcPct val="0"/>
              </a:spcBef>
              <a:spcAft>
                <a:spcPct val="0"/>
              </a:spcAft>
              <a:buFont typeface="Arial" panose="020B0604020202020204" pitchFamily="34" charset="0"/>
              <a:buChar char="•"/>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Supporting the Oracle Analytics Data Visualization Awards through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strategic content</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 and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creative direction</a:t>
            </a:r>
          </a:p>
          <a:p>
            <a:pPr marL="342900" lvl="0" indent="-342900" eaLnBrk="0" fontAlgn="base" hangingPunct="0">
              <a:spcBef>
                <a:spcPct val="0"/>
              </a:spcBef>
              <a:spcAft>
                <a:spcPct val="0"/>
              </a:spcAft>
              <a:buFont typeface="Arial" panose="020B0604020202020204" pitchFamily="34" charset="0"/>
              <a:buChar char="•"/>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Highlighting excellence in data visualization with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engaging narratives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and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impactful presentations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that celebrate innovation</a:t>
            </a:r>
          </a:p>
        </p:txBody>
      </p:sp>
      <p:pic>
        <p:nvPicPr>
          <p:cNvPr id="6" name="Picture 5" descr="A screen shot of a video&#10;&#10;AI-generated content may be incorrect.">
            <a:hlinkClick r:id="rId5"/>
            <a:extLst>
              <a:ext uri="{FF2B5EF4-FFF2-40B4-BE49-F238E27FC236}">
                <a16:creationId xmlns:a16="http://schemas.microsoft.com/office/drawing/2014/main" id="{498585C3-673F-2DE5-2179-50AD0BDA5A2B}"/>
              </a:ext>
            </a:extLst>
          </p:cNvPr>
          <p:cNvPicPr>
            <a:picLocks noChangeAspect="1"/>
          </p:cNvPicPr>
          <p:nvPr/>
        </p:nvPicPr>
        <p:blipFill>
          <a:blip r:embed="rId6"/>
          <a:stretch>
            <a:fillRect/>
          </a:stretch>
        </p:blipFill>
        <p:spPr>
          <a:xfrm>
            <a:off x="5303838" y="1957109"/>
            <a:ext cx="6762171" cy="3837989"/>
          </a:xfrm>
          <a:prstGeom prst="rect">
            <a:avLst/>
          </a:prstGeom>
        </p:spPr>
      </p:pic>
      <p:sp>
        <p:nvSpPr>
          <p:cNvPr id="2" name="TextBox 1">
            <a:extLst>
              <a:ext uri="{FF2B5EF4-FFF2-40B4-BE49-F238E27FC236}">
                <a16:creationId xmlns:a16="http://schemas.microsoft.com/office/drawing/2014/main" id="{B32ADE88-0753-77C7-F218-FA9DFE2A0428}"/>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9768535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D07AB-24DB-DBB4-D9F8-05C69781E314}"/>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561004B7-E3CA-B909-7397-E551B1A7DAF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35343A08-8FFF-828D-4AD7-D7AF01D631A8}"/>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5E55C03D-910A-951F-7F41-6E898C5CFF45}"/>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28C77730-C966-FE4A-9B68-69CD44F17AA1}"/>
              </a:ext>
            </a:extLst>
          </p:cNvPr>
          <p:cNvSpPr>
            <a:spLocks noChangeArrowheads="1"/>
          </p:cNvSpPr>
          <p:nvPr/>
        </p:nvSpPr>
        <p:spPr bwMode="auto">
          <a:xfrm>
            <a:off x="601546" y="1957109"/>
            <a:ext cx="4702291"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rPr>
              <a:t>INNOVATION</a:t>
            </a:r>
          </a:p>
          <a:p>
            <a:pPr marL="342900" indent="-342900" eaLnBrk="0" fontAlgn="base" hangingPunct="0">
              <a:spcBef>
                <a:spcPct val="0"/>
              </a:spcBef>
              <a:spcAft>
                <a:spcPct val="0"/>
              </a:spcAft>
              <a:buFont typeface="Arial" panose="020B0604020202020204" pitchFamily="34" charset="0"/>
              <a:buChar char="•"/>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Designed and delivered the RBS Wildfire program: a ground-breaking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enablement and employee engagement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initiative</a:t>
            </a:r>
          </a:p>
          <a:p>
            <a:pPr marL="342900" indent="-342900" eaLnBrk="0" fontAlgn="base" hangingPunct="0">
              <a:spcBef>
                <a:spcPct val="0"/>
              </a:spcBef>
              <a:spcAft>
                <a:spcPct val="0"/>
              </a:spcAft>
              <a:buFont typeface="Arial" panose="020B0604020202020204" pitchFamily="34" charset="0"/>
              <a:buChar char="•"/>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Driving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transformative solutions</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 and fostering a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culture of innovation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across the organization</a:t>
            </a:r>
          </a:p>
        </p:txBody>
      </p:sp>
      <p:sp>
        <p:nvSpPr>
          <p:cNvPr id="2" name="TextBox 1">
            <a:extLst>
              <a:ext uri="{FF2B5EF4-FFF2-40B4-BE49-F238E27FC236}">
                <a16:creationId xmlns:a16="http://schemas.microsoft.com/office/drawing/2014/main" id="{7513C170-7042-9319-648B-EB92A2CB0F87}"/>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pic>
        <p:nvPicPr>
          <p:cNvPr id="11" name="Picture 10" descr="A black background with a logo&#10;&#10;AI-generated content may be incorrect.">
            <a:hlinkClick r:id="rId5"/>
            <a:extLst>
              <a:ext uri="{FF2B5EF4-FFF2-40B4-BE49-F238E27FC236}">
                <a16:creationId xmlns:a16="http://schemas.microsoft.com/office/drawing/2014/main" id="{2CFBEDF4-3165-7971-90AC-70DC5A62E24D}"/>
              </a:ext>
            </a:extLst>
          </p:cNvPr>
          <p:cNvPicPr>
            <a:picLocks noChangeAspect="1"/>
          </p:cNvPicPr>
          <p:nvPr/>
        </p:nvPicPr>
        <p:blipFill>
          <a:blip r:embed="rId6"/>
          <a:stretch>
            <a:fillRect/>
          </a:stretch>
        </p:blipFill>
        <p:spPr>
          <a:xfrm>
            <a:off x="5303835" y="2033696"/>
            <a:ext cx="6668530" cy="3756918"/>
          </a:xfrm>
          <a:prstGeom prst="rect">
            <a:avLst/>
          </a:prstGeom>
        </p:spPr>
      </p:pic>
    </p:spTree>
    <p:extLst>
      <p:ext uri="{BB962C8B-B14F-4D97-AF65-F5344CB8AC3E}">
        <p14:creationId xmlns:p14="http://schemas.microsoft.com/office/powerpoint/2010/main" val="37963674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1CFDD-BCA1-B265-940F-A418B6C1C9F1}"/>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FEFB52F1-1AEF-6F4B-FEFA-A21A65A4DFE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5529DF94-4C50-BAC0-495A-95B791EDE853}"/>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AB837A96-026E-B05B-8AF3-AFCA812E2690}"/>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17B999E8-6DB0-CAE1-12D2-D51B0B4836C4}"/>
              </a:ext>
            </a:extLst>
          </p:cNvPr>
          <p:cNvSpPr>
            <a:spLocks noChangeArrowheads="1"/>
          </p:cNvSpPr>
          <p:nvPr/>
        </p:nvSpPr>
        <p:spPr bwMode="auto">
          <a:xfrm>
            <a:off x="601546" y="1957109"/>
            <a:ext cx="4482658"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en-US" altLang="en-US" sz="3600" b="1" dirty="0">
                <a:solidFill>
                  <a:srgbClr val="C00000"/>
                </a:solidFill>
                <a:latin typeface="Bebas Neue" panose="020B0606020202050201" pitchFamily="34" charset="77"/>
                <a:ea typeface="Open Sans" panose="020B0606030504020204" pitchFamily="34" charset="0"/>
                <a:cs typeface="Open Sans" panose="020B0606030504020204" pitchFamily="34" charset="0"/>
              </a:rPr>
              <a:t>Transcreation</a:t>
            </a:r>
            <a:endPar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Making complexity </a:t>
            </a:r>
            <a:r>
              <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simple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From Analytics to Health Sciences, Data Centers to AI World, we’re bringing your ideas to life in ways that are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clear</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clean</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 and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comprehensible</a:t>
            </a:r>
            <a:endPar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A close-up of a screen&#10;&#10;AI-generated content may be incorrect.">
            <a:hlinkClick r:id="rId5"/>
            <a:extLst>
              <a:ext uri="{FF2B5EF4-FFF2-40B4-BE49-F238E27FC236}">
                <a16:creationId xmlns:a16="http://schemas.microsoft.com/office/drawing/2014/main" id="{8A5B8835-3CBB-E8BE-BB58-B53CCCA095CD}"/>
              </a:ext>
            </a:extLst>
          </p:cNvPr>
          <p:cNvPicPr>
            <a:picLocks noChangeAspect="1"/>
          </p:cNvPicPr>
          <p:nvPr/>
        </p:nvPicPr>
        <p:blipFill>
          <a:blip r:embed="rId6"/>
          <a:stretch>
            <a:fillRect/>
          </a:stretch>
        </p:blipFill>
        <p:spPr>
          <a:xfrm>
            <a:off x="5303838" y="1957109"/>
            <a:ext cx="6668528" cy="3878989"/>
          </a:xfrm>
          <a:prstGeom prst="rect">
            <a:avLst/>
          </a:prstGeom>
        </p:spPr>
      </p:pic>
      <p:sp>
        <p:nvSpPr>
          <p:cNvPr id="2" name="TextBox 1">
            <a:extLst>
              <a:ext uri="{FF2B5EF4-FFF2-40B4-BE49-F238E27FC236}">
                <a16:creationId xmlns:a16="http://schemas.microsoft.com/office/drawing/2014/main" id="{57694893-3DEB-F631-27FA-DB03BEEACCF6}"/>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2532043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2E61B-3A11-0011-30B3-F79E2B3D943F}"/>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397E965C-D742-47E6-88C6-578EB9FB400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E0D59498-DB35-BF6D-6E76-4FF570C30120}"/>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2B88E33F-9A2A-5DED-2024-4B4586BE19DE}"/>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F4508F41-8B48-A222-355E-3E8AEDDF8BD6}"/>
              </a:ext>
            </a:extLst>
          </p:cNvPr>
          <p:cNvSpPr>
            <a:spLocks noChangeArrowheads="1"/>
          </p:cNvSpPr>
          <p:nvPr/>
        </p:nvSpPr>
        <p:spPr bwMode="auto">
          <a:xfrm>
            <a:off x="601547" y="1957109"/>
            <a:ext cx="447708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en-US" altLang="en-US" sz="3600" b="1" dirty="0">
                <a:solidFill>
                  <a:srgbClr val="C00000"/>
                </a:solidFill>
                <a:latin typeface="Bebas Neue" panose="020B0606020202050201" pitchFamily="34" charset="77"/>
                <a:ea typeface="Open Sans" panose="020B0606030504020204" pitchFamily="34" charset="0"/>
                <a:cs typeface="Open Sans" panose="020B0606030504020204" pitchFamily="34" charset="0"/>
              </a:rPr>
              <a:t>Design &amp; Animation</a:t>
            </a:r>
            <a:endPar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Highly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engaging visuals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and animations</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that delight the mind and the eye - static, animated or interactive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Storytelling</a:t>
            </a:r>
            <a:r>
              <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 with a visual flair</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Content that is </a:t>
            </a:r>
            <a:r>
              <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flexible </a:t>
            </a:r>
            <a:r>
              <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and </a:t>
            </a:r>
            <a:r>
              <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multi-purpose</a:t>
            </a:r>
            <a:r>
              <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 – suitable for all media and platforms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A group of brochures with different colors&#10;&#10;AI-generated content may be incorrect.">
            <a:hlinkClick r:id="rId5"/>
            <a:extLst>
              <a:ext uri="{FF2B5EF4-FFF2-40B4-BE49-F238E27FC236}">
                <a16:creationId xmlns:a16="http://schemas.microsoft.com/office/drawing/2014/main" id="{8470A1FC-4E3C-B102-56EC-40D7D064046C}"/>
              </a:ext>
            </a:extLst>
          </p:cNvPr>
          <p:cNvPicPr>
            <a:picLocks noChangeAspect="1"/>
          </p:cNvPicPr>
          <p:nvPr/>
        </p:nvPicPr>
        <p:blipFill>
          <a:blip r:embed="rId6"/>
          <a:stretch>
            <a:fillRect/>
          </a:stretch>
        </p:blipFill>
        <p:spPr>
          <a:xfrm>
            <a:off x="5303838" y="1952624"/>
            <a:ext cx="6668528" cy="3852864"/>
          </a:xfrm>
          <a:prstGeom prst="rect">
            <a:avLst/>
          </a:prstGeom>
        </p:spPr>
      </p:pic>
      <p:sp>
        <p:nvSpPr>
          <p:cNvPr id="2" name="TextBox 1">
            <a:extLst>
              <a:ext uri="{FF2B5EF4-FFF2-40B4-BE49-F238E27FC236}">
                <a16:creationId xmlns:a16="http://schemas.microsoft.com/office/drawing/2014/main" id="{F02F0E4F-0CCA-93DA-CA4F-5A85B956D13D}"/>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28422100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290BF-717D-25E6-57CE-20E73CFBEFAA}"/>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DDA79550-22F0-55E5-0EA9-7BC82CB182A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8C4AC87-AE9A-EF6D-8BBB-B8F05815784A}"/>
              </a:ext>
            </a:extLst>
          </p:cNvPr>
          <p:cNvSpPr txBox="1"/>
          <p:nvPr/>
        </p:nvSpPr>
        <p:spPr>
          <a:xfrm>
            <a:off x="601548" y="391139"/>
            <a:ext cx="10988905" cy="1569660"/>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a:ln>
                  <a:noFill/>
                </a:ln>
                <a:solidFill>
                  <a:srgbClr val="133A54"/>
                </a:solidFill>
                <a:effectLst/>
                <a:uLnTx/>
                <a:uFillTx/>
                <a:latin typeface="Bebas Neue" panose="020B0606020202050201" pitchFamily="34" charset="77"/>
                <a:ea typeface="+mn-ea"/>
                <a:cs typeface="+mn-cs"/>
              </a:rPr>
              <a:t>SPOTLIGHT ON…</a:t>
            </a:r>
            <a:endParaRPr kumimoji="0" lang="en-US" sz="9600" b="0" i="0" u="none" strike="noStrike" kern="1200" cap="none" spc="0" normalizeH="0" baseline="0" noProof="0">
              <a:ln>
                <a:noFill/>
              </a:ln>
              <a:solidFill>
                <a:srgbClr val="133A54"/>
              </a:solidFill>
              <a:effectLst/>
              <a:uLnTx/>
              <a:uFillTx/>
              <a:latin typeface="Bebas Neue" panose="020B0606020202050201" pitchFamily="34" charset="77"/>
              <a:ea typeface="+mn-ea"/>
              <a:cs typeface="+mn-cs"/>
            </a:endParaRPr>
          </a:p>
        </p:txBody>
      </p:sp>
      <p:pic>
        <p:nvPicPr>
          <p:cNvPr id="3" name="Picture 2" descr="A white text on a black background&#10;&#10;Description automatically generated">
            <a:extLst>
              <a:ext uri="{FF2B5EF4-FFF2-40B4-BE49-F238E27FC236}">
                <a16:creationId xmlns:a16="http://schemas.microsoft.com/office/drawing/2014/main" id="{BEDE1936-3870-7049-1DC2-012811494C7B}"/>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5750B05B-A6C8-0BF0-99E0-1D7224CAD730}"/>
              </a:ext>
            </a:extLst>
          </p:cNvPr>
          <p:cNvSpPr>
            <a:spLocks noChangeArrowheads="1"/>
          </p:cNvSpPr>
          <p:nvPr/>
        </p:nvSpPr>
        <p:spPr bwMode="auto">
          <a:xfrm>
            <a:off x="601547" y="1957109"/>
            <a:ext cx="439248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C00000"/>
                </a:solidFill>
                <a:effectLst/>
                <a:uLnTx/>
                <a:uFillTx/>
                <a:latin typeface="Bebas Neue" panose="020B0606020202050201" pitchFamily="34" charset="77"/>
                <a:ea typeface="Open Sans" panose="020B0606030504020204" pitchFamily="34" charset="0"/>
                <a:cs typeface="Open Sans" panose="020B0606030504020204" pitchFamily="34" charset="0"/>
              </a:rPr>
              <a:t>RECOGNITION &amp; MOTIVATION</a:t>
            </a:r>
          </a:p>
        </p:txBody>
      </p:sp>
      <p:sp>
        <p:nvSpPr>
          <p:cNvPr id="5" name="TextBox 4">
            <a:extLst>
              <a:ext uri="{FF2B5EF4-FFF2-40B4-BE49-F238E27FC236}">
                <a16:creationId xmlns:a16="http://schemas.microsoft.com/office/drawing/2014/main" id="{F8986180-9771-DA72-351D-982825AA0C90}"/>
              </a:ext>
            </a:extLst>
          </p:cNvPr>
          <p:cNvSpPr txBox="1"/>
          <p:nvPr/>
        </p:nvSpPr>
        <p:spPr>
          <a:xfrm>
            <a:off x="601547" y="3015248"/>
            <a:ext cx="6315738"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43A54"/>
                </a:solidFill>
                <a:effectLst/>
                <a:uLnTx/>
                <a:uFillTx/>
                <a:latin typeface="Open Sans"/>
                <a:ea typeface="+mn-ea"/>
                <a:cs typeface="+mn-cs"/>
              </a:rPr>
              <a:t>Inspiring teams and clients with unforgettable recognition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43A54"/>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43A54"/>
                </a:solidFill>
                <a:effectLst/>
                <a:uLnTx/>
                <a:uFillTx/>
                <a:latin typeface="Open Sans"/>
                <a:ea typeface="+mn-ea"/>
                <a:cs typeface="+mn-cs"/>
              </a:rPr>
              <a:t>We drive success through powerful reward and recognition programs that motivate. From global award shows to incentive campaigns, we create experiences that celebrate achievements, foster loyalty, and elevate performance at all levels.</a:t>
            </a:r>
          </a:p>
        </p:txBody>
      </p:sp>
      <p:pic>
        <p:nvPicPr>
          <p:cNvPr id="2" name="Picture 1" descr="A yellow crown with spray paint on it&#10;&#10;AI-generated content may be incorrect.">
            <a:extLst>
              <a:ext uri="{FF2B5EF4-FFF2-40B4-BE49-F238E27FC236}">
                <a16:creationId xmlns:a16="http://schemas.microsoft.com/office/drawing/2014/main" id="{82AD65B8-78D6-4725-8C0C-A8365BA24BF6}"/>
              </a:ext>
            </a:extLst>
          </p:cNvPr>
          <p:cNvPicPr>
            <a:picLocks noChangeAspect="1"/>
          </p:cNvPicPr>
          <p:nvPr/>
        </p:nvPicPr>
        <p:blipFill>
          <a:blip r:embed="rId5"/>
          <a:stretch>
            <a:fillRect/>
          </a:stretch>
        </p:blipFill>
        <p:spPr>
          <a:xfrm>
            <a:off x="6401387" y="0"/>
            <a:ext cx="5790614" cy="5790614"/>
          </a:xfrm>
          <a:prstGeom prst="rect">
            <a:avLst/>
          </a:prstGeom>
        </p:spPr>
      </p:pic>
    </p:spTree>
    <p:extLst>
      <p:ext uri="{BB962C8B-B14F-4D97-AF65-F5344CB8AC3E}">
        <p14:creationId xmlns:p14="http://schemas.microsoft.com/office/powerpoint/2010/main" val="648904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3D551-1543-433C-845A-A5AE04E3355A}"/>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DCD31714-DC08-8EF2-1E97-DCF7B7CEBF4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E72DB83F-E0BA-F67B-4849-B9421C7C22A7}"/>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A51D06C0-0836-3C99-85F6-E2CC78DC79AB}"/>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0A6A9CAB-CDB9-2919-67CD-EB449E66A400}"/>
              </a:ext>
            </a:extLst>
          </p:cNvPr>
          <p:cNvSpPr>
            <a:spLocks noChangeArrowheads="1"/>
          </p:cNvSpPr>
          <p:nvPr/>
        </p:nvSpPr>
        <p:spPr bwMode="auto">
          <a:xfrm>
            <a:off x="601547" y="1957109"/>
            <a:ext cx="4392484"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en-US" altLang="en-US" sz="3600" b="1" dirty="0">
                <a:solidFill>
                  <a:srgbClr val="C00000"/>
                </a:solidFill>
                <a:latin typeface="Bebas Neue" panose="020B0606020202050201" pitchFamily="34" charset="77"/>
                <a:ea typeface="Open Sans" panose="020B0606030504020204" pitchFamily="34" charset="0"/>
                <a:cs typeface="Open Sans" panose="020B0606030504020204" pitchFamily="34" charset="0"/>
              </a:rPr>
              <a:t>SALES KICK-OFFS</a:t>
            </a:r>
            <a:endPar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Start your fiscal year as you mean to go on – with a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clear vision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and an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engaged sales force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Content and delivery that embodies your key messages and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drive revenue growth</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A group of people sitting around a table&#10;&#10;AI-generated content may be incorrect.">
            <a:hlinkClick r:id="rId5"/>
            <a:extLst>
              <a:ext uri="{FF2B5EF4-FFF2-40B4-BE49-F238E27FC236}">
                <a16:creationId xmlns:a16="http://schemas.microsoft.com/office/drawing/2014/main" id="{BB7CF5A4-E111-4845-5C41-E79EA925D061}"/>
              </a:ext>
            </a:extLst>
          </p:cNvPr>
          <p:cNvPicPr>
            <a:picLocks noChangeAspect="1"/>
          </p:cNvPicPr>
          <p:nvPr/>
        </p:nvPicPr>
        <p:blipFill>
          <a:blip r:embed="rId6"/>
          <a:stretch>
            <a:fillRect/>
          </a:stretch>
        </p:blipFill>
        <p:spPr>
          <a:xfrm>
            <a:off x="5301706" y="1952625"/>
            <a:ext cx="6670659" cy="3834125"/>
          </a:xfrm>
          <a:prstGeom prst="rect">
            <a:avLst/>
          </a:prstGeom>
        </p:spPr>
      </p:pic>
      <p:sp>
        <p:nvSpPr>
          <p:cNvPr id="2" name="TextBox 1">
            <a:extLst>
              <a:ext uri="{FF2B5EF4-FFF2-40B4-BE49-F238E27FC236}">
                <a16:creationId xmlns:a16="http://schemas.microsoft.com/office/drawing/2014/main" id="{6C5B28F7-27CD-B7F4-3E5C-8239DD90C20A}"/>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499506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6D559-A1D7-45B3-4F0A-F3F55D270B79}"/>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A50C0DD4-A720-DE6B-D2F8-4501B05658B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4D4FE522-3AE9-E874-D857-79CB33B0E34A}"/>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FEFF1352-BBD4-358C-09A1-1C751BDBC030}"/>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74487346-0927-6744-FB77-FC1C6D476554}"/>
              </a:ext>
            </a:extLst>
          </p:cNvPr>
          <p:cNvSpPr>
            <a:spLocks noChangeArrowheads="1"/>
          </p:cNvSpPr>
          <p:nvPr/>
        </p:nvSpPr>
        <p:spPr bwMode="auto">
          <a:xfrm>
            <a:off x="601547" y="1957109"/>
            <a:ext cx="4392484"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en-US" altLang="en-US" sz="3600" b="1" dirty="0">
                <a:solidFill>
                  <a:srgbClr val="C00000"/>
                </a:solidFill>
                <a:latin typeface="Bebas Neue" panose="020B0606020202050201" pitchFamily="34" charset="77"/>
                <a:ea typeface="Open Sans" panose="020B0606030504020204" pitchFamily="34" charset="0"/>
                <a:cs typeface="Open Sans" panose="020B0606030504020204" pitchFamily="34" charset="0"/>
              </a:rPr>
              <a:t>INCENTIVE PROGRAMS</a:t>
            </a:r>
            <a:endPar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Reward and recognize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your top performers with money-can’t-buy creativity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Programs that deliver long-term benefits in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retention</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 and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employee loyalty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Access to </a:t>
            </a:r>
            <a:r>
              <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creative talent </a:t>
            </a:r>
            <a:r>
              <a:rPr kumimoji="0" lang="en-US" altLang="en-US" sz="240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like Tony and Olivier Award winners</a:t>
            </a:r>
          </a:p>
        </p:txBody>
      </p:sp>
      <p:pic>
        <p:nvPicPr>
          <p:cNvPr id="6" name="Picture 5" descr="A video of people in a tank&#10;&#10;AI-generated content may be incorrect.">
            <a:hlinkClick r:id="rId5"/>
            <a:extLst>
              <a:ext uri="{FF2B5EF4-FFF2-40B4-BE49-F238E27FC236}">
                <a16:creationId xmlns:a16="http://schemas.microsoft.com/office/drawing/2014/main" id="{13DBA306-0D8F-19CD-9A31-991F5E478908}"/>
              </a:ext>
            </a:extLst>
          </p:cNvPr>
          <p:cNvPicPr>
            <a:picLocks noChangeAspect="1"/>
          </p:cNvPicPr>
          <p:nvPr/>
        </p:nvPicPr>
        <p:blipFill>
          <a:blip r:embed="rId6"/>
          <a:stretch>
            <a:fillRect/>
          </a:stretch>
        </p:blipFill>
        <p:spPr>
          <a:xfrm>
            <a:off x="5301706" y="1960800"/>
            <a:ext cx="6670659" cy="3825330"/>
          </a:xfrm>
          <a:prstGeom prst="rect">
            <a:avLst/>
          </a:prstGeom>
        </p:spPr>
      </p:pic>
      <p:sp>
        <p:nvSpPr>
          <p:cNvPr id="2" name="TextBox 1">
            <a:extLst>
              <a:ext uri="{FF2B5EF4-FFF2-40B4-BE49-F238E27FC236}">
                <a16:creationId xmlns:a16="http://schemas.microsoft.com/office/drawing/2014/main" id="{25D9E335-92EB-C251-84E8-1B6EF814D85B}"/>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2970643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EAAF9-812B-DD33-9AF8-37E20E43EF59}"/>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4F6F4A80-AA96-0FF9-6D49-47CD016A928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8BA6CDFE-AC4E-287C-62A4-1EC0F01B81D3}"/>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AEB759FF-F9EA-9E4F-F82B-235A6C2781AA}"/>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E43F1708-ACAA-83AF-6081-874630A38530}"/>
              </a:ext>
            </a:extLst>
          </p:cNvPr>
          <p:cNvSpPr>
            <a:spLocks noChangeArrowheads="1"/>
          </p:cNvSpPr>
          <p:nvPr/>
        </p:nvSpPr>
        <p:spPr bwMode="auto">
          <a:xfrm>
            <a:off x="601547" y="1957109"/>
            <a:ext cx="4392484"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en-US" altLang="en-US" sz="3600" b="1" dirty="0">
                <a:solidFill>
                  <a:srgbClr val="C00000"/>
                </a:solidFill>
                <a:latin typeface="Bebas Neue" panose="020B0606020202050201" pitchFamily="34" charset="77"/>
                <a:ea typeface="Open Sans" panose="020B0606030504020204" pitchFamily="34" charset="0"/>
                <a:cs typeface="Open Sans" panose="020B0606030504020204" pitchFamily="34" charset="0"/>
              </a:rPr>
              <a:t>AWARDS PROGRAMS</a:t>
            </a:r>
            <a:endPar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We know how to put on a show</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Broadway-level talent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both on- and backstage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On- and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off-line programs that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drive revenue growth and brand equity</a:t>
            </a:r>
            <a:endPar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A group of people on a stage&#10;&#10;AI-generated content may be incorrect.">
            <a:hlinkClick r:id="rId5"/>
            <a:extLst>
              <a:ext uri="{FF2B5EF4-FFF2-40B4-BE49-F238E27FC236}">
                <a16:creationId xmlns:a16="http://schemas.microsoft.com/office/drawing/2014/main" id="{6F465BD8-3582-761B-2CBE-4FA9164F89F0}"/>
              </a:ext>
            </a:extLst>
          </p:cNvPr>
          <p:cNvPicPr>
            <a:picLocks noChangeAspect="1"/>
          </p:cNvPicPr>
          <p:nvPr/>
        </p:nvPicPr>
        <p:blipFill>
          <a:blip r:embed="rId6"/>
          <a:stretch>
            <a:fillRect/>
          </a:stretch>
        </p:blipFill>
        <p:spPr>
          <a:xfrm>
            <a:off x="5303838" y="1960799"/>
            <a:ext cx="6668528" cy="3825331"/>
          </a:xfrm>
          <a:prstGeom prst="rect">
            <a:avLst/>
          </a:prstGeom>
        </p:spPr>
      </p:pic>
      <p:sp>
        <p:nvSpPr>
          <p:cNvPr id="2" name="TextBox 1">
            <a:extLst>
              <a:ext uri="{FF2B5EF4-FFF2-40B4-BE49-F238E27FC236}">
                <a16:creationId xmlns:a16="http://schemas.microsoft.com/office/drawing/2014/main" id="{1AB4379E-BA46-A7C2-FC19-82660C1A8FE2}"/>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1493067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38179-21EC-5A78-A218-F128560E93EE}"/>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5F99DA23-BA28-6217-6F99-36B0C192860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5C7627A-2B7F-5D65-C586-513C919F7368}"/>
              </a:ext>
            </a:extLst>
          </p:cNvPr>
          <p:cNvSpPr txBox="1"/>
          <p:nvPr/>
        </p:nvSpPr>
        <p:spPr>
          <a:xfrm>
            <a:off x="601548" y="391139"/>
            <a:ext cx="9956635" cy="1569660"/>
          </a:xfrm>
          <a:prstGeom prst="rect">
            <a:avLst/>
          </a:prstGeom>
          <a:noFill/>
          <a:effectLst/>
        </p:spPr>
        <p:txBody>
          <a:bodyPr wrap="square">
            <a:spAutoFit/>
          </a:bodyPr>
          <a:lstStyle/>
          <a:p>
            <a:pPr eaLnBrk="1" fontAlgn="auto" hangingPunct="1">
              <a:spcBef>
                <a:spcPts val="0"/>
              </a:spcBef>
              <a:spcAft>
                <a:spcPts val="0"/>
              </a:spcAft>
              <a:defRPr/>
            </a:pPr>
            <a:r>
              <a:rPr lang="en-GB" sz="9600">
                <a:solidFill>
                  <a:srgbClr val="133A54"/>
                </a:solidFill>
                <a:latin typeface="Bebas Neue" panose="020B0606020202050201" pitchFamily="34" charset="77"/>
              </a:rPr>
              <a:t>CREATIVE AGENCY</a:t>
            </a:r>
            <a:endParaRPr lang="en-US" sz="9600">
              <a:solidFill>
                <a:srgbClr val="133A54"/>
              </a:solidFill>
              <a:latin typeface="Bebas Neue" panose="020B0606020202050201" pitchFamily="34" charset="77"/>
            </a:endParaRPr>
          </a:p>
        </p:txBody>
      </p:sp>
      <p:grpSp>
        <p:nvGrpSpPr>
          <p:cNvPr id="20484" name="Group 23">
            <a:extLst>
              <a:ext uri="{FF2B5EF4-FFF2-40B4-BE49-F238E27FC236}">
                <a16:creationId xmlns:a16="http://schemas.microsoft.com/office/drawing/2014/main" id="{C192AAD8-2E21-FA06-7669-2ECAE1310185}"/>
              </a:ext>
            </a:extLst>
          </p:cNvPr>
          <p:cNvGrpSpPr>
            <a:grpSpLocks/>
          </p:cNvGrpSpPr>
          <p:nvPr/>
        </p:nvGrpSpPr>
        <p:grpSpPr bwMode="auto">
          <a:xfrm>
            <a:off x="740262" y="1815377"/>
            <a:ext cx="10374204" cy="3471001"/>
            <a:chOff x="1023913" y="2125047"/>
            <a:chExt cx="5582699" cy="3469423"/>
          </a:xfrm>
        </p:grpSpPr>
        <p:sp>
          <p:nvSpPr>
            <p:cNvPr id="20536" name="TextBox 18">
              <a:extLst>
                <a:ext uri="{FF2B5EF4-FFF2-40B4-BE49-F238E27FC236}">
                  <a16:creationId xmlns:a16="http://schemas.microsoft.com/office/drawing/2014/main" id="{F4C2C0E6-7D73-5E58-211E-10E984084F71}"/>
                </a:ext>
              </a:extLst>
            </p:cNvPr>
            <p:cNvSpPr txBox="1">
              <a:spLocks noChangeArrowheads="1"/>
            </p:cNvSpPr>
            <p:nvPr/>
          </p:nvSpPr>
          <p:spPr bwMode="auto">
            <a:xfrm>
              <a:off x="1038175" y="3690329"/>
              <a:ext cx="275298" cy="1904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r>
                <a:rPr lang="en-US" altLang="en-US" sz="1600" b="1">
                  <a:solidFill>
                    <a:srgbClr val="133A54"/>
                  </a:solidFill>
                  <a:latin typeface="Courier New" panose="02070309020205020404" pitchFamily="49" charset="0"/>
                  <a:cs typeface="Courier New" panose="02070309020205020404" pitchFamily="49" charset="0"/>
                </a:rPr>
                <a:t> </a:t>
              </a: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p:txBody>
        </p:sp>
        <p:sp>
          <p:nvSpPr>
            <p:cNvPr id="20537" name="TextBox 19">
              <a:extLst>
                <a:ext uri="{FF2B5EF4-FFF2-40B4-BE49-F238E27FC236}">
                  <a16:creationId xmlns:a16="http://schemas.microsoft.com/office/drawing/2014/main" id="{EAA95B80-6D64-5002-0DF8-29AE824D0BB3}"/>
                </a:ext>
              </a:extLst>
            </p:cNvPr>
            <p:cNvSpPr txBox="1">
              <a:spLocks noChangeArrowheads="1"/>
            </p:cNvSpPr>
            <p:nvPr/>
          </p:nvSpPr>
          <p:spPr bwMode="auto">
            <a:xfrm>
              <a:off x="1023913" y="2125047"/>
              <a:ext cx="5582699" cy="110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l"/>
              <a:r>
                <a:rPr lang="en-GB">
                  <a:solidFill>
                    <a:srgbClr val="133A54"/>
                  </a:solidFill>
                  <a:latin typeface="Open Sans" panose="020B0606030504020204" pitchFamily="34" charset="0"/>
                  <a:ea typeface="Open Sans" panose="020B0606030504020204" pitchFamily="34" charset="0"/>
                  <a:cs typeface="Open Sans" panose="020B0606030504020204" pitchFamily="34" charset="0"/>
                </a:rPr>
                <a:t>At Whitewall, we believe that every moment holds the potential to create impact. We empower our clients with </a:t>
              </a:r>
              <a:r>
                <a:rPr lang="en-GB" b="1">
                  <a:solidFill>
                    <a:srgbClr val="C00000"/>
                  </a:solidFill>
                  <a:latin typeface="Open Sans" panose="020B0606030504020204" pitchFamily="34" charset="0"/>
                  <a:ea typeface="Open Sans" panose="020B0606030504020204" pitchFamily="34" charset="0"/>
                  <a:cs typeface="Open Sans" panose="020B0606030504020204" pitchFamily="34" charset="0"/>
                </a:rPr>
                <a:t>creative agency</a:t>
              </a:r>
              <a:r>
                <a:rPr lang="en-GB">
                  <a:solidFill>
                    <a:srgbClr val="133A54"/>
                  </a:solidFill>
                  <a:latin typeface="Open Sans" panose="020B0606030504020204" pitchFamily="34" charset="0"/>
                  <a:ea typeface="Open Sans" panose="020B0606030504020204" pitchFamily="34" charset="0"/>
                  <a:cs typeface="Open Sans" panose="020B0606030504020204" pitchFamily="34" charset="0"/>
                </a:rPr>
                <a:t>—offering the tools, talent, and vision to turn ideas into results that matter.</a:t>
              </a:r>
            </a:p>
            <a:p>
              <a:pPr algn="l"/>
              <a:endParaRPr lang="en-GB">
                <a:solidFill>
                  <a:srgbClr val="133A54"/>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3" name="Picture 2" descr="A white text on a black background&#10;&#10;Description automatically generated">
            <a:extLst>
              <a:ext uri="{FF2B5EF4-FFF2-40B4-BE49-F238E27FC236}">
                <a16:creationId xmlns:a16="http://schemas.microsoft.com/office/drawing/2014/main" id="{FFE8E787-2C10-A413-B786-E3D6105B4D60}"/>
              </a:ext>
            </a:extLst>
          </p:cNvPr>
          <p:cNvPicPr>
            <a:picLocks noChangeAspect="1"/>
          </p:cNvPicPr>
          <p:nvPr/>
        </p:nvPicPr>
        <p:blipFill>
          <a:blip r:embed="rId4"/>
          <a:stretch>
            <a:fillRect/>
          </a:stretch>
        </p:blipFill>
        <p:spPr>
          <a:xfrm>
            <a:off x="9144000" y="6045454"/>
            <a:ext cx="2828366" cy="557706"/>
          </a:xfrm>
          <a:prstGeom prst="rect">
            <a:avLst/>
          </a:prstGeom>
        </p:spPr>
      </p:pic>
      <p:pic>
        <p:nvPicPr>
          <p:cNvPr id="2" name="Picture 1">
            <a:extLst>
              <a:ext uri="{FF2B5EF4-FFF2-40B4-BE49-F238E27FC236}">
                <a16:creationId xmlns:a16="http://schemas.microsoft.com/office/drawing/2014/main" id="{B03F3142-71AB-59F5-1639-9C8B888CC114}"/>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2291928" y="2899616"/>
            <a:ext cx="1168129" cy="1168129"/>
          </a:xfrm>
          <a:prstGeom prst="rect">
            <a:avLst/>
          </a:prstGeom>
        </p:spPr>
      </p:pic>
      <p:sp>
        <p:nvSpPr>
          <p:cNvPr id="4" name="TextBox 3">
            <a:extLst>
              <a:ext uri="{FF2B5EF4-FFF2-40B4-BE49-F238E27FC236}">
                <a16:creationId xmlns:a16="http://schemas.microsoft.com/office/drawing/2014/main" id="{714C21EC-6B38-1AE5-7AD9-55EA814D47CE}"/>
              </a:ext>
            </a:extLst>
          </p:cNvPr>
          <p:cNvSpPr txBox="1"/>
          <p:nvPr/>
        </p:nvSpPr>
        <p:spPr>
          <a:xfrm>
            <a:off x="2162503" y="4089245"/>
            <a:ext cx="1595225" cy="646331"/>
          </a:xfrm>
          <a:prstGeom prst="rect">
            <a:avLst/>
          </a:prstGeom>
          <a:noFill/>
        </p:spPr>
        <p:txBody>
          <a:bodyPr wrap="square" rtlCol="0">
            <a:spAutoFit/>
          </a:bodyPr>
          <a:lstStyle/>
          <a:p>
            <a:pPr algn="ctr"/>
            <a:r>
              <a:rPr lang="en-US" sz="3600">
                <a:solidFill>
                  <a:srgbClr val="133A54"/>
                </a:solidFill>
                <a:latin typeface="Bebas Neue" panose="020B0606020202050201" pitchFamily="34" charset="0"/>
              </a:rPr>
              <a:t>Design</a:t>
            </a:r>
            <a:endParaRPr lang="en-GB" sz="3600">
              <a:solidFill>
                <a:srgbClr val="133A54"/>
              </a:solidFill>
              <a:latin typeface="Bebas Neue" panose="020B0606020202050201" pitchFamily="34" charset="0"/>
            </a:endParaRPr>
          </a:p>
        </p:txBody>
      </p:sp>
      <p:sp>
        <p:nvSpPr>
          <p:cNvPr id="5" name="TextBox 4">
            <a:extLst>
              <a:ext uri="{FF2B5EF4-FFF2-40B4-BE49-F238E27FC236}">
                <a16:creationId xmlns:a16="http://schemas.microsoft.com/office/drawing/2014/main" id="{55160E2F-5A48-0AE9-7E8C-6AD61AFB44AF}"/>
              </a:ext>
            </a:extLst>
          </p:cNvPr>
          <p:cNvSpPr txBox="1"/>
          <p:nvPr/>
        </p:nvSpPr>
        <p:spPr>
          <a:xfrm>
            <a:off x="1417059" y="4753532"/>
            <a:ext cx="3024120" cy="646331"/>
          </a:xfrm>
          <a:prstGeom prst="rect">
            <a:avLst/>
          </a:prstGeom>
          <a:noFill/>
        </p:spPr>
        <p:txBody>
          <a:bodyPr wrap="square" rtlCol="0">
            <a:spAutoFit/>
          </a:bodyPr>
          <a:lstStyle/>
          <a:p>
            <a:pPr algn="ctr"/>
            <a:r>
              <a:rPr lang="en-GB">
                <a:solidFill>
                  <a:srgbClr val="133A54"/>
                </a:solidFill>
                <a:latin typeface="Open Sans" panose="020B0606030504020204" pitchFamily="34" charset="0"/>
                <a:ea typeface="Open Sans" panose="020B0606030504020204" pitchFamily="34" charset="0"/>
                <a:cs typeface="Open Sans" panose="020B0606030504020204" pitchFamily="34" charset="0"/>
              </a:rPr>
              <a:t>Transforming visuals into captivating stories.</a:t>
            </a:r>
          </a:p>
        </p:txBody>
      </p:sp>
      <p:sp>
        <p:nvSpPr>
          <p:cNvPr id="6" name="TextBox 5">
            <a:extLst>
              <a:ext uri="{FF2B5EF4-FFF2-40B4-BE49-F238E27FC236}">
                <a16:creationId xmlns:a16="http://schemas.microsoft.com/office/drawing/2014/main" id="{D08BAF2F-E0F6-4D03-9C72-F3157DBB43ED}"/>
              </a:ext>
            </a:extLst>
          </p:cNvPr>
          <p:cNvSpPr txBox="1"/>
          <p:nvPr/>
        </p:nvSpPr>
        <p:spPr>
          <a:xfrm>
            <a:off x="5126717" y="4089245"/>
            <a:ext cx="1595225" cy="646331"/>
          </a:xfrm>
          <a:prstGeom prst="rect">
            <a:avLst/>
          </a:prstGeom>
          <a:noFill/>
        </p:spPr>
        <p:txBody>
          <a:bodyPr wrap="square" rtlCol="0">
            <a:spAutoFit/>
          </a:bodyPr>
          <a:lstStyle/>
          <a:p>
            <a:pPr algn="ctr"/>
            <a:r>
              <a:rPr lang="en-US" sz="3600">
                <a:solidFill>
                  <a:srgbClr val="133A54"/>
                </a:solidFill>
                <a:latin typeface="Bebas Neue" panose="020B0606020202050201" pitchFamily="34" charset="0"/>
              </a:rPr>
              <a:t>Digital</a:t>
            </a:r>
            <a:endParaRPr lang="en-GB" sz="3600">
              <a:solidFill>
                <a:srgbClr val="133A54"/>
              </a:solidFill>
              <a:latin typeface="Bebas Neue" panose="020B0606020202050201" pitchFamily="34" charset="0"/>
            </a:endParaRPr>
          </a:p>
        </p:txBody>
      </p:sp>
      <p:sp>
        <p:nvSpPr>
          <p:cNvPr id="7" name="TextBox 6">
            <a:extLst>
              <a:ext uri="{FF2B5EF4-FFF2-40B4-BE49-F238E27FC236}">
                <a16:creationId xmlns:a16="http://schemas.microsoft.com/office/drawing/2014/main" id="{5A2932C7-6EAB-5BC6-AA35-310E71D3031F}"/>
              </a:ext>
            </a:extLst>
          </p:cNvPr>
          <p:cNvSpPr txBox="1"/>
          <p:nvPr/>
        </p:nvSpPr>
        <p:spPr>
          <a:xfrm>
            <a:off x="4472762" y="4771165"/>
            <a:ext cx="2808096" cy="923330"/>
          </a:xfrm>
          <a:prstGeom prst="rect">
            <a:avLst/>
          </a:prstGeom>
          <a:noFill/>
        </p:spPr>
        <p:txBody>
          <a:bodyPr wrap="square" rtlCol="0">
            <a:spAutoFit/>
          </a:bodyPr>
          <a:lstStyle/>
          <a:p>
            <a:pPr algn="ctr"/>
            <a:r>
              <a:rPr lang="en-GB">
                <a:solidFill>
                  <a:srgbClr val="133A54"/>
                </a:solidFill>
                <a:latin typeface="Open Sans" panose="020B0606030504020204" pitchFamily="34" charset="0"/>
                <a:ea typeface="Open Sans" panose="020B0606030504020204" pitchFamily="34" charset="0"/>
                <a:cs typeface="Open Sans" panose="020B0606030504020204" pitchFamily="34" charset="0"/>
              </a:rPr>
              <a:t>Crafting seamless, effective digital solutions.</a:t>
            </a:r>
          </a:p>
        </p:txBody>
      </p:sp>
      <p:pic>
        <p:nvPicPr>
          <p:cNvPr id="8" name="Picture 7">
            <a:extLst>
              <a:ext uri="{FF2B5EF4-FFF2-40B4-BE49-F238E27FC236}">
                <a16:creationId xmlns:a16="http://schemas.microsoft.com/office/drawing/2014/main" id="{30CC6F17-EDCB-47D8-D6EB-496BBFA0B7CD}"/>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5209358" y="2816513"/>
            <a:ext cx="1455795" cy="1455795"/>
          </a:xfrm>
          <a:prstGeom prst="rect">
            <a:avLst/>
          </a:prstGeom>
        </p:spPr>
      </p:pic>
      <p:sp>
        <p:nvSpPr>
          <p:cNvPr id="10" name="TextBox 9">
            <a:extLst>
              <a:ext uri="{FF2B5EF4-FFF2-40B4-BE49-F238E27FC236}">
                <a16:creationId xmlns:a16="http://schemas.microsoft.com/office/drawing/2014/main" id="{B8781E86-2293-FD93-76BF-9900323C8766}"/>
              </a:ext>
            </a:extLst>
          </p:cNvPr>
          <p:cNvSpPr txBox="1"/>
          <p:nvPr/>
        </p:nvSpPr>
        <p:spPr>
          <a:xfrm>
            <a:off x="7895427" y="4092577"/>
            <a:ext cx="2044888" cy="646331"/>
          </a:xfrm>
          <a:prstGeom prst="rect">
            <a:avLst/>
          </a:prstGeom>
          <a:noFill/>
        </p:spPr>
        <p:txBody>
          <a:bodyPr wrap="square" rtlCol="0">
            <a:spAutoFit/>
          </a:bodyPr>
          <a:lstStyle/>
          <a:p>
            <a:pPr algn="ctr"/>
            <a:r>
              <a:rPr lang="en-US" sz="3600">
                <a:solidFill>
                  <a:srgbClr val="133A54"/>
                </a:solidFill>
                <a:latin typeface="Bebas Neue" panose="020B0606020202050201" pitchFamily="34" charset="0"/>
              </a:rPr>
              <a:t>Experience</a:t>
            </a:r>
            <a:endParaRPr lang="en-GB" sz="3600">
              <a:solidFill>
                <a:srgbClr val="133A54"/>
              </a:solidFill>
              <a:latin typeface="Bebas Neue" panose="020B0606020202050201" pitchFamily="34" charset="0"/>
            </a:endParaRPr>
          </a:p>
        </p:txBody>
      </p:sp>
      <p:sp>
        <p:nvSpPr>
          <p:cNvPr id="11" name="TextBox 10">
            <a:extLst>
              <a:ext uri="{FF2B5EF4-FFF2-40B4-BE49-F238E27FC236}">
                <a16:creationId xmlns:a16="http://schemas.microsoft.com/office/drawing/2014/main" id="{4306F252-D500-DF97-5755-6197AD03476B}"/>
              </a:ext>
            </a:extLst>
          </p:cNvPr>
          <p:cNvSpPr txBox="1"/>
          <p:nvPr/>
        </p:nvSpPr>
        <p:spPr>
          <a:xfrm>
            <a:off x="7405811" y="4754855"/>
            <a:ext cx="3024120" cy="923330"/>
          </a:xfrm>
          <a:prstGeom prst="rect">
            <a:avLst/>
          </a:prstGeom>
          <a:noFill/>
        </p:spPr>
        <p:txBody>
          <a:bodyPr wrap="square" rtlCol="0">
            <a:spAutoFit/>
          </a:bodyPr>
          <a:lstStyle/>
          <a:p>
            <a:pPr algn="ctr"/>
            <a:r>
              <a:rPr lang="en-GB">
                <a:solidFill>
                  <a:srgbClr val="133A54"/>
                </a:solidFill>
                <a:latin typeface="Open Sans" panose="020B0606030504020204" pitchFamily="34" charset="0"/>
                <a:ea typeface="Open Sans" panose="020B0606030504020204" pitchFamily="34" charset="0"/>
                <a:cs typeface="Open Sans" panose="020B0606030504020204" pitchFamily="34" charset="0"/>
              </a:rPr>
              <a:t>Creating memorable moments that resonate and engage.</a:t>
            </a:r>
            <a:endParaRPr lang="en-GB">
              <a:solidFill>
                <a:srgbClr val="133A54"/>
              </a:solidFill>
              <a:latin typeface="Open Sans" panose="02000506000000020004" pitchFamily="2" charset="0"/>
            </a:endParaRPr>
          </a:p>
        </p:txBody>
      </p:sp>
      <p:pic>
        <p:nvPicPr>
          <p:cNvPr id="12" name="Picture 11">
            <a:extLst>
              <a:ext uri="{FF2B5EF4-FFF2-40B4-BE49-F238E27FC236}">
                <a16:creationId xmlns:a16="http://schemas.microsoft.com/office/drawing/2014/main" id="{BFC1DB0D-EF11-6AF4-F9AF-3C233D69AFE0}"/>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8172593" y="2731370"/>
            <a:ext cx="1227334" cy="1227334"/>
          </a:xfrm>
          <a:prstGeom prst="rect">
            <a:avLst/>
          </a:prstGeom>
        </p:spPr>
      </p:pic>
    </p:spTree>
    <p:extLst>
      <p:ext uri="{BB962C8B-B14F-4D97-AF65-F5344CB8AC3E}">
        <p14:creationId xmlns:p14="http://schemas.microsoft.com/office/powerpoint/2010/main" val="38724606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52640-E867-04D6-B8B8-B263AE3FF5E6}"/>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0DB6BB29-B29B-4A96-E61C-6F5C9A81665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EA2F4895-CBC1-2133-4E29-E189D2D91841}"/>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1164ABCE-366C-CA1E-1665-7D3A9763F56A}"/>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CB5AF2CA-93B7-910B-2C84-B05E6DA0536A}"/>
              </a:ext>
            </a:extLst>
          </p:cNvPr>
          <p:cNvSpPr>
            <a:spLocks noChangeArrowheads="1"/>
          </p:cNvSpPr>
          <p:nvPr/>
        </p:nvSpPr>
        <p:spPr bwMode="auto">
          <a:xfrm>
            <a:off x="601546" y="1957109"/>
            <a:ext cx="4702292"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en-US" altLang="en-US" sz="3600" b="1" dirty="0">
                <a:solidFill>
                  <a:srgbClr val="C00000"/>
                </a:solidFill>
                <a:latin typeface="Bebas Neue" panose="020B0606020202050201" pitchFamily="34" charset="77"/>
                <a:ea typeface="Open Sans" panose="020B0606030504020204" pitchFamily="34" charset="0"/>
                <a:cs typeface="Open Sans" panose="020B0606030504020204" pitchFamily="34" charset="0"/>
              </a:rPr>
              <a:t>Reward &amp; Recognition</a:t>
            </a:r>
            <a:endPar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Awards programs, campaigns and events to </a:t>
            </a:r>
            <a:r>
              <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celebrate</a:t>
            </a:r>
            <a:r>
              <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 and </a:t>
            </a:r>
            <a:r>
              <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inspire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Customers, partners and employees – we find the right way to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drive continued success</a:t>
            </a:r>
            <a:r>
              <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On- and off-line solutions at a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global scale</a:t>
            </a:r>
            <a:endPar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descr="A group of people on a stage&#10;&#10;AI-generated content may be incorrect.">
            <a:hlinkClick r:id="rId5"/>
            <a:extLst>
              <a:ext uri="{FF2B5EF4-FFF2-40B4-BE49-F238E27FC236}">
                <a16:creationId xmlns:a16="http://schemas.microsoft.com/office/drawing/2014/main" id="{55B479F9-08A2-4EAE-1D2B-31DB0AFC2805}"/>
              </a:ext>
            </a:extLst>
          </p:cNvPr>
          <p:cNvPicPr>
            <a:picLocks noChangeAspect="1"/>
          </p:cNvPicPr>
          <p:nvPr/>
        </p:nvPicPr>
        <p:blipFill>
          <a:blip r:embed="rId6"/>
          <a:stretch>
            <a:fillRect/>
          </a:stretch>
        </p:blipFill>
        <p:spPr>
          <a:xfrm>
            <a:off x="5303838" y="1960799"/>
            <a:ext cx="6668528" cy="3825331"/>
          </a:xfrm>
          <a:prstGeom prst="rect">
            <a:avLst/>
          </a:prstGeom>
        </p:spPr>
      </p:pic>
      <p:sp>
        <p:nvSpPr>
          <p:cNvPr id="5" name="TextBox 4">
            <a:extLst>
              <a:ext uri="{FF2B5EF4-FFF2-40B4-BE49-F238E27FC236}">
                <a16:creationId xmlns:a16="http://schemas.microsoft.com/office/drawing/2014/main" id="{95810FD3-EE20-2392-B7D6-F15BB37DC76E}"/>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6349932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E0E85-3D0F-C272-D8DA-F0EC44E5C074}"/>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BD794119-1137-819A-49AC-43466901A0C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AB8BF6ED-73F5-39D2-4C52-3037AB2DF286}"/>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3C985698-FF3D-9C8E-918B-F3FA860375B8}"/>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918D099F-83D0-B388-FA3C-40ACE9D8F670}"/>
              </a:ext>
            </a:extLst>
          </p:cNvPr>
          <p:cNvSpPr>
            <a:spLocks noChangeArrowheads="1"/>
          </p:cNvSpPr>
          <p:nvPr/>
        </p:nvSpPr>
        <p:spPr bwMode="auto">
          <a:xfrm>
            <a:off x="601546" y="1957109"/>
            <a:ext cx="4464723"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3600" b="1" i="0" u="none" strike="noStrike" cap="none" normalizeH="0" baseline="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rPr>
              <a:t>REWARD &amp; RECOGNITION</a:t>
            </a:r>
          </a:p>
          <a:p>
            <a:pPr marL="342900" indent="-342900" eaLnBrk="0" fontAlgn="base" hangingPunct="0">
              <a:spcBef>
                <a:spcPct val="0"/>
              </a:spcBef>
              <a:spcAft>
                <a:spcPct val="0"/>
              </a:spcAft>
              <a:buFont typeface="Arial" panose="020B0604020202020204" pitchFamily="34" charset="0"/>
              <a:buChar char="•"/>
            </a:pPr>
            <a:r>
              <a:rPr lang="en-US" altLang="en-US" sz="2400">
                <a:solidFill>
                  <a:srgbClr val="143A54"/>
                </a:solidFill>
                <a:latin typeface="Open Sans" panose="020B0606030504020204" pitchFamily="34" charset="0"/>
                <a:ea typeface="Open Sans" panose="020B0606030504020204" pitchFamily="34" charset="0"/>
                <a:cs typeface="Open Sans" panose="020B0606030504020204" pitchFamily="34" charset="0"/>
              </a:rPr>
              <a:t>Creating </a:t>
            </a:r>
            <a:r>
              <a:rPr lang="en-US" altLang="en-US" sz="2400" b="1">
                <a:solidFill>
                  <a:srgbClr val="143A54"/>
                </a:solidFill>
                <a:latin typeface="Open Sans" panose="020B0606030504020204" pitchFamily="34" charset="0"/>
                <a:ea typeface="Open Sans" panose="020B0606030504020204" pitchFamily="34" charset="0"/>
                <a:cs typeface="Open Sans" panose="020B0606030504020204" pitchFamily="34" charset="0"/>
              </a:rPr>
              <a:t>show content </a:t>
            </a:r>
            <a:r>
              <a:rPr lang="en-US" altLang="en-US" sz="2400">
                <a:solidFill>
                  <a:srgbClr val="143A54"/>
                </a:solidFill>
                <a:latin typeface="Open Sans" panose="020B0606030504020204" pitchFamily="34" charset="0"/>
                <a:ea typeface="Open Sans" panose="020B0606030504020204" pitchFamily="34" charset="0"/>
                <a:cs typeface="Open Sans" panose="020B0606030504020204" pitchFamily="34" charset="0"/>
              </a:rPr>
              <a:t>and creative for the BAFTA Student Film Awards in LA</a:t>
            </a:r>
          </a:p>
          <a:p>
            <a:pPr marL="342900" indent="-342900" eaLnBrk="0" fontAlgn="base" hangingPunct="0">
              <a:spcBef>
                <a:spcPct val="0"/>
              </a:spcBef>
              <a:spcAft>
                <a:spcPct val="0"/>
              </a:spcAft>
              <a:buFont typeface="Arial" panose="020B0604020202020204" pitchFamily="34" charset="0"/>
              <a:buChar char="•"/>
            </a:pPr>
            <a:r>
              <a:rPr lang="en-US" altLang="en-US" sz="2400">
                <a:solidFill>
                  <a:srgbClr val="143A54"/>
                </a:solidFill>
                <a:latin typeface="Open Sans" panose="020B0606030504020204" pitchFamily="34" charset="0"/>
                <a:ea typeface="Open Sans" panose="020B0606030504020204" pitchFamily="34" charset="0"/>
                <a:cs typeface="Open Sans" panose="020B0606030504020204" pitchFamily="34" charset="0"/>
              </a:rPr>
              <a:t>Delivering </a:t>
            </a:r>
            <a:r>
              <a:rPr lang="en-US" altLang="en-US" sz="2400" b="1">
                <a:solidFill>
                  <a:srgbClr val="143A54"/>
                </a:solidFill>
                <a:latin typeface="Open Sans" panose="020B0606030504020204" pitchFamily="34" charset="0"/>
                <a:ea typeface="Open Sans" panose="020B0606030504020204" pitchFamily="34" charset="0"/>
                <a:cs typeface="Open Sans" panose="020B0606030504020204" pitchFamily="34" charset="0"/>
              </a:rPr>
              <a:t>compelling narratives</a:t>
            </a:r>
            <a:r>
              <a:rPr lang="en-US" altLang="en-US" sz="2400">
                <a:solidFill>
                  <a:srgbClr val="143A54"/>
                </a:solidFill>
                <a:latin typeface="Open Sans" panose="020B0606030504020204" pitchFamily="34" charset="0"/>
                <a:ea typeface="Open Sans" panose="020B0606030504020204" pitchFamily="34" charset="0"/>
                <a:cs typeface="Open Sans" panose="020B0606030504020204" pitchFamily="34" charset="0"/>
              </a:rPr>
              <a:t> and </a:t>
            </a:r>
            <a:r>
              <a:rPr lang="en-US" altLang="en-US" sz="2400" b="1">
                <a:solidFill>
                  <a:srgbClr val="143A54"/>
                </a:solidFill>
                <a:latin typeface="Open Sans" panose="020B0606030504020204" pitchFamily="34" charset="0"/>
                <a:ea typeface="Open Sans" panose="020B0606030504020204" pitchFamily="34" charset="0"/>
                <a:cs typeface="Open Sans" panose="020B0606030504020204" pitchFamily="34" charset="0"/>
              </a:rPr>
              <a:t>innovative design</a:t>
            </a:r>
            <a:r>
              <a:rPr lang="en-US" altLang="en-US" sz="2400">
                <a:solidFill>
                  <a:srgbClr val="143A54"/>
                </a:solidFill>
                <a:latin typeface="Open Sans" panose="020B0606030504020204" pitchFamily="34" charset="0"/>
                <a:ea typeface="Open Sans" panose="020B0606030504020204" pitchFamily="34" charset="0"/>
                <a:cs typeface="Open Sans" panose="020B0606030504020204" pitchFamily="34" charset="0"/>
              </a:rPr>
              <a:t> to showcase emerging talent and celebrate excellence in film</a:t>
            </a:r>
          </a:p>
        </p:txBody>
      </p:sp>
      <p:sp>
        <p:nvSpPr>
          <p:cNvPr id="5" name="TextBox 4">
            <a:extLst>
              <a:ext uri="{FF2B5EF4-FFF2-40B4-BE49-F238E27FC236}">
                <a16:creationId xmlns:a16="http://schemas.microsoft.com/office/drawing/2014/main" id="{619E7191-A08E-8424-A210-7C507FFA8E86}"/>
              </a:ext>
            </a:extLst>
          </p:cNvPr>
          <p:cNvSpPr txBox="1"/>
          <p:nvPr/>
        </p:nvSpPr>
        <p:spPr>
          <a:xfrm>
            <a:off x="7611763" y="3390115"/>
            <a:ext cx="2792627" cy="646331"/>
          </a:xfrm>
          <a:prstGeom prst="rect">
            <a:avLst/>
          </a:prstGeom>
          <a:solidFill>
            <a:srgbClr val="FFFF00"/>
          </a:solidFill>
        </p:spPr>
        <p:txBody>
          <a:bodyPr wrap="square" rtlCol="0">
            <a:spAutoFit/>
          </a:bodyPr>
          <a:lstStyle/>
          <a:p>
            <a:pPr algn="ctr"/>
            <a:r>
              <a:rPr lang="en-US" dirty="0"/>
              <a:t>Needs Weblink – BAFTA Highlights VT</a:t>
            </a:r>
          </a:p>
        </p:txBody>
      </p:sp>
      <p:pic>
        <p:nvPicPr>
          <p:cNvPr id="10" name="Picture 9" descr="A screen shot of a video&#10;&#10;AI-generated content may be incorrect.">
            <a:hlinkClick r:id="rId5"/>
            <a:extLst>
              <a:ext uri="{FF2B5EF4-FFF2-40B4-BE49-F238E27FC236}">
                <a16:creationId xmlns:a16="http://schemas.microsoft.com/office/drawing/2014/main" id="{A0423761-F26E-C91A-C20A-D0931AC81DCF}"/>
              </a:ext>
            </a:extLst>
          </p:cNvPr>
          <p:cNvPicPr>
            <a:picLocks noChangeAspect="1"/>
          </p:cNvPicPr>
          <p:nvPr/>
        </p:nvPicPr>
        <p:blipFill>
          <a:blip r:embed="rId6"/>
          <a:stretch>
            <a:fillRect/>
          </a:stretch>
        </p:blipFill>
        <p:spPr>
          <a:xfrm>
            <a:off x="5303836" y="2045578"/>
            <a:ext cx="6668529" cy="3745690"/>
          </a:xfrm>
          <a:prstGeom prst="rect">
            <a:avLst/>
          </a:prstGeom>
        </p:spPr>
      </p:pic>
      <p:sp>
        <p:nvSpPr>
          <p:cNvPr id="11" name="TextBox 10">
            <a:extLst>
              <a:ext uri="{FF2B5EF4-FFF2-40B4-BE49-F238E27FC236}">
                <a16:creationId xmlns:a16="http://schemas.microsoft.com/office/drawing/2014/main" id="{E2BCBFCA-801F-FA42-53ED-D53BB1FBA1CF}"/>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27196869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2087B-AB6B-2923-2DF2-9AFE31BF9D6F}"/>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A9347FAA-FC74-A7C7-5C85-5375EA48DB1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1D54D8A3-F7E2-3503-FA0C-246DB2216249}"/>
              </a:ext>
            </a:extLst>
          </p:cNvPr>
          <p:cNvSpPr txBox="1"/>
          <p:nvPr/>
        </p:nvSpPr>
        <p:spPr>
          <a:xfrm>
            <a:off x="601548" y="391139"/>
            <a:ext cx="10988905" cy="1569660"/>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a:ln>
                  <a:noFill/>
                </a:ln>
                <a:solidFill>
                  <a:srgbClr val="133A54"/>
                </a:solidFill>
                <a:effectLst/>
                <a:uLnTx/>
                <a:uFillTx/>
                <a:latin typeface="Bebas Neue" panose="020B0606020202050201" pitchFamily="34" charset="77"/>
                <a:ea typeface="+mn-ea"/>
                <a:cs typeface="+mn-cs"/>
              </a:rPr>
              <a:t>SPOTLIGHT ON…</a:t>
            </a:r>
            <a:endParaRPr kumimoji="0" lang="en-US" sz="9600" b="0" i="0" u="none" strike="noStrike" kern="1200" cap="none" spc="0" normalizeH="0" baseline="0" noProof="0">
              <a:ln>
                <a:noFill/>
              </a:ln>
              <a:solidFill>
                <a:srgbClr val="133A54"/>
              </a:solidFill>
              <a:effectLst/>
              <a:uLnTx/>
              <a:uFillTx/>
              <a:latin typeface="Bebas Neue" panose="020B0606020202050201" pitchFamily="34" charset="77"/>
              <a:ea typeface="+mn-ea"/>
              <a:cs typeface="+mn-cs"/>
            </a:endParaRPr>
          </a:p>
        </p:txBody>
      </p:sp>
      <p:pic>
        <p:nvPicPr>
          <p:cNvPr id="3" name="Picture 2" descr="A white text on a black background&#10;&#10;Description automatically generated">
            <a:extLst>
              <a:ext uri="{FF2B5EF4-FFF2-40B4-BE49-F238E27FC236}">
                <a16:creationId xmlns:a16="http://schemas.microsoft.com/office/drawing/2014/main" id="{EE2ADE8B-0015-92B1-E771-084019C41923}"/>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9E89E8A6-CFEA-1425-E70A-86E37CB00D73}"/>
              </a:ext>
            </a:extLst>
          </p:cNvPr>
          <p:cNvSpPr>
            <a:spLocks noChangeArrowheads="1"/>
          </p:cNvSpPr>
          <p:nvPr/>
        </p:nvSpPr>
        <p:spPr bwMode="auto">
          <a:xfrm>
            <a:off x="601547" y="1957109"/>
            <a:ext cx="439248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C00000"/>
                </a:solidFill>
                <a:effectLst/>
                <a:uLnTx/>
                <a:uFillTx/>
                <a:latin typeface="Bebas Neue" panose="020B0606020202050201" pitchFamily="34" charset="77"/>
                <a:ea typeface="Open Sans" panose="020B0606030504020204" pitchFamily="34" charset="0"/>
                <a:cs typeface="Open Sans" panose="020B0606030504020204" pitchFamily="34" charset="0"/>
              </a:rPr>
              <a:t>SPECIAL PROJECTS</a:t>
            </a:r>
          </a:p>
        </p:txBody>
      </p:sp>
      <p:sp>
        <p:nvSpPr>
          <p:cNvPr id="5" name="TextBox 4">
            <a:extLst>
              <a:ext uri="{FF2B5EF4-FFF2-40B4-BE49-F238E27FC236}">
                <a16:creationId xmlns:a16="http://schemas.microsoft.com/office/drawing/2014/main" id="{E05F9867-0AF3-32DC-234A-CB0F47AB8757}"/>
              </a:ext>
            </a:extLst>
          </p:cNvPr>
          <p:cNvSpPr txBox="1"/>
          <p:nvPr/>
        </p:nvSpPr>
        <p:spPr>
          <a:xfrm>
            <a:off x="601547" y="3015248"/>
            <a:ext cx="6315738"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43A54"/>
                </a:solidFill>
                <a:effectLst/>
                <a:uLnTx/>
                <a:uFillTx/>
                <a:latin typeface="Open Sans"/>
                <a:ea typeface="+mn-ea"/>
                <a:cs typeface="+mn-cs"/>
              </a:rPr>
              <a:t>Tailored solutions for unique challenges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43A54"/>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43A54"/>
                </a:solidFill>
                <a:effectLst/>
                <a:uLnTx/>
                <a:uFillTx/>
                <a:latin typeface="Open Sans"/>
                <a:ea typeface="+mn-ea"/>
                <a:cs typeface="+mn-cs"/>
              </a:rPr>
              <a:t>From major global sports events like the World Cup to specialized campaigns, we take on complex projects that require precision and impact. We support clients in seizing unique opportunities with creative, on-brand solutions that resonate worldwide.</a:t>
            </a:r>
          </a:p>
        </p:txBody>
      </p:sp>
      <p:pic>
        <p:nvPicPr>
          <p:cNvPr id="2" name="Picture 1" descr="A yellow heart with a drop of paint on it&#10;&#10;AI-generated content may be incorrect.">
            <a:extLst>
              <a:ext uri="{FF2B5EF4-FFF2-40B4-BE49-F238E27FC236}">
                <a16:creationId xmlns:a16="http://schemas.microsoft.com/office/drawing/2014/main" id="{FB9AAE81-3908-EEE3-D379-EFCC4EA1A50E}"/>
              </a:ext>
            </a:extLst>
          </p:cNvPr>
          <p:cNvPicPr>
            <a:picLocks noChangeAspect="1"/>
          </p:cNvPicPr>
          <p:nvPr/>
        </p:nvPicPr>
        <p:blipFill>
          <a:blip r:embed="rId5"/>
          <a:stretch>
            <a:fillRect/>
          </a:stretch>
        </p:blipFill>
        <p:spPr>
          <a:xfrm rot="1104092">
            <a:off x="6435996" y="-204302"/>
            <a:ext cx="6237288" cy="6237288"/>
          </a:xfrm>
          <a:prstGeom prst="rect">
            <a:avLst/>
          </a:prstGeom>
        </p:spPr>
      </p:pic>
    </p:spTree>
    <p:extLst>
      <p:ext uri="{BB962C8B-B14F-4D97-AF65-F5344CB8AC3E}">
        <p14:creationId xmlns:p14="http://schemas.microsoft.com/office/powerpoint/2010/main" val="3627778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D7783-DC9F-6D55-D9AE-F86BE10F4A1B}"/>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CC854F70-B9BD-5803-552B-F82C7AC4083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BB6DE713-06FC-24F2-E31D-C7873A86CF5B}"/>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03A486C4-D8E1-81BD-8EFD-90C41D073598}"/>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DCA6FC17-DF44-70FD-64CF-8569973EE5CB}"/>
              </a:ext>
            </a:extLst>
          </p:cNvPr>
          <p:cNvSpPr>
            <a:spLocks noChangeArrowheads="1"/>
          </p:cNvSpPr>
          <p:nvPr/>
        </p:nvSpPr>
        <p:spPr bwMode="auto">
          <a:xfrm>
            <a:off x="601547" y="1957109"/>
            <a:ext cx="4333868"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rPr>
              <a:t>CULTURE &amp; INCLUSION</a:t>
            </a:r>
          </a:p>
          <a:p>
            <a:pPr marL="342900" indent="-342900" eaLnBrk="0" fontAlgn="base" hangingPunct="0">
              <a:spcBef>
                <a:spcPct val="0"/>
              </a:spcBef>
              <a:spcAft>
                <a:spcPct val="0"/>
              </a:spcAft>
              <a:buFont typeface="Arial" panose="020B0604020202020204" pitchFamily="34" charset="0"/>
              <a:buChar char="•"/>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Engaging in live and on-line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engagement</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 with Oracle Women’s Leadership</a:t>
            </a:r>
          </a:p>
          <a:p>
            <a:pPr marL="342900" indent="-342900" eaLnBrk="0" fontAlgn="base" hangingPunct="0">
              <a:spcBef>
                <a:spcPct val="0"/>
              </a:spcBef>
              <a:spcAft>
                <a:spcPct val="0"/>
              </a:spcAft>
              <a:buFont typeface="Arial" panose="020B0604020202020204" pitchFamily="34" charset="0"/>
              <a:buChar char="•"/>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Supporting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diversity, equity, and belonging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through Oracle Culture &amp; Inclusion</a:t>
            </a:r>
          </a:p>
        </p:txBody>
      </p:sp>
      <p:pic>
        <p:nvPicPr>
          <p:cNvPr id="7" name="Picture 6" descr="A group of people on a mountain&#10;&#10;AI-generated content may be incorrect.">
            <a:hlinkClick r:id="rId5"/>
            <a:extLst>
              <a:ext uri="{FF2B5EF4-FFF2-40B4-BE49-F238E27FC236}">
                <a16:creationId xmlns:a16="http://schemas.microsoft.com/office/drawing/2014/main" id="{C32BE9C8-913B-D8E5-EC83-A2407E06360D}"/>
              </a:ext>
            </a:extLst>
          </p:cNvPr>
          <p:cNvPicPr>
            <a:picLocks noChangeAspect="1"/>
          </p:cNvPicPr>
          <p:nvPr/>
        </p:nvPicPr>
        <p:blipFill>
          <a:blip r:embed="rId6"/>
          <a:stretch>
            <a:fillRect/>
          </a:stretch>
        </p:blipFill>
        <p:spPr>
          <a:xfrm>
            <a:off x="5303837" y="1957109"/>
            <a:ext cx="6587389" cy="3738788"/>
          </a:xfrm>
          <a:prstGeom prst="rect">
            <a:avLst/>
          </a:prstGeom>
        </p:spPr>
      </p:pic>
      <p:sp>
        <p:nvSpPr>
          <p:cNvPr id="2" name="TextBox 1">
            <a:extLst>
              <a:ext uri="{FF2B5EF4-FFF2-40B4-BE49-F238E27FC236}">
                <a16:creationId xmlns:a16="http://schemas.microsoft.com/office/drawing/2014/main" id="{323BF8B6-A511-4D45-8880-5AE1666C632B}"/>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15221014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38DBE-427A-A154-E221-F36241706503}"/>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23F447FA-B33F-E2E1-2F03-A1A9219254A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AAB3F66-5C94-97FB-115F-DCD3B0D516D7}"/>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FB7A5FA7-BF35-73E2-5590-E5753ABFA24C}"/>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28A152BD-5254-FC88-AD72-81FA07EB0388}"/>
              </a:ext>
            </a:extLst>
          </p:cNvPr>
          <p:cNvSpPr>
            <a:spLocks noChangeArrowheads="1"/>
          </p:cNvSpPr>
          <p:nvPr/>
        </p:nvSpPr>
        <p:spPr bwMode="auto">
          <a:xfrm>
            <a:off x="601547" y="1957109"/>
            <a:ext cx="4597774"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en-US" altLang="en-US" sz="3600" b="1" dirty="0">
                <a:solidFill>
                  <a:srgbClr val="C00000"/>
                </a:solidFill>
                <a:latin typeface="Bebas Neue" panose="020B0606020202050201" pitchFamily="34" charset="77"/>
                <a:ea typeface="Open Sans" panose="020B0606030504020204" pitchFamily="34" charset="0"/>
                <a:cs typeface="Open Sans" panose="020B0606030504020204" pitchFamily="34" charset="0"/>
              </a:rPr>
              <a:t>WORLD CUP 26</a:t>
            </a:r>
            <a:endPar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Maximizing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business opportunities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around the 2026 FIFA World Cup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From activations to events, campaigns to fan zones, we’re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setting clients up for success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for the world’s most popular sporting event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descr="A person with mouth open and text on a white background&#10;&#10;AI-generated content may be incorrect.">
            <a:hlinkClick r:id="rId5"/>
            <a:extLst>
              <a:ext uri="{FF2B5EF4-FFF2-40B4-BE49-F238E27FC236}">
                <a16:creationId xmlns:a16="http://schemas.microsoft.com/office/drawing/2014/main" id="{AD04CA04-16A4-B550-550B-436741C36F13}"/>
              </a:ext>
            </a:extLst>
          </p:cNvPr>
          <p:cNvPicPr>
            <a:picLocks noChangeAspect="1"/>
          </p:cNvPicPr>
          <p:nvPr/>
        </p:nvPicPr>
        <p:blipFill>
          <a:blip r:embed="rId6"/>
          <a:stretch>
            <a:fillRect/>
          </a:stretch>
        </p:blipFill>
        <p:spPr>
          <a:xfrm>
            <a:off x="5337323" y="1952624"/>
            <a:ext cx="6635043" cy="3731483"/>
          </a:xfrm>
          <a:prstGeom prst="rect">
            <a:avLst/>
          </a:prstGeom>
          <a:ln>
            <a:solidFill>
              <a:srgbClr val="143A54"/>
            </a:solidFill>
          </a:ln>
        </p:spPr>
      </p:pic>
      <p:sp>
        <p:nvSpPr>
          <p:cNvPr id="2" name="TextBox 1">
            <a:extLst>
              <a:ext uri="{FF2B5EF4-FFF2-40B4-BE49-F238E27FC236}">
                <a16:creationId xmlns:a16="http://schemas.microsoft.com/office/drawing/2014/main" id="{90AB246C-4583-792A-7142-E39349FF366C}"/>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22724670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2AE5E-1676-EB0F-1A80-59BC6AE4E23A}"/>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D22E5403-7661-FD6D-7B8B-5F45CB161CE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B61D2FD8-BD87-0E54-4E10-8DF863312FE2}"/>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A0B7CF0D-1127-C8D7-EBBB-CDCFF022D95D}"/>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AAF8B47D-F0C3-5F47-653C-A1B95CB61CBA}"/>
              </a:ext>
            </a:extLst>
          </p:cNvPr>
          <p:cNvSpPr>
            <a:spLocks noChangeArrowheads="1"/>
          </p:cNvSpPr>
          <p:nvPr/>
        </p:nvSpPr>
        <p:spPr bwMode="auto">
          <a:xfrm>
            <a:off x="601546" y="1957109"/>
            <a:ext cx="4702291"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rPr>
              <a:t>INTERNATIONAL TRADE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Bringing together business and government to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drive mutual investment</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 and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generate growth</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Experts in helping brands tell their stories in overseas markets – with special emphasis on US/UK</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A video of a sports jersey on a table&#10;&#10;AI-generated content may be incorrect.">
            <a:hlinkClick r:id="rId5"/>
            <a:extLst>
              <a:ext uri="{FF2B5EF4-FFF2-40B4-BE49-F238E27FC236}">
                <a16:creationId xmlns:a16="http://schemas.microsoft.com/office/drawing/2014/main" id="{93E22656-851C-0AFE-8FC2-B3456166346B}"/>
              </a:ext>
            </a:extLst>
          </p:cNvPr>
          <p:cNvPicPr>
            <a:picLocks noChangeAspect="1"/>
          </p:cNvPicPr>
          <p:nvPr/>
        </p:nvPicPr>
        <p:blipFill>
          <a:blip r:embed="rId6"/>
          <a:stretch>
            <a:fillRect/>
          </a:stretch>
        </p:blipFill>
        <p:spPr>
          <a:xfrm>
            <a:off x="5301706" y="1960799"/>
            <a:ext cx="6670659" cy="3825331"/>
          </a:xfrm>
          <a:prstGeom prst="rect">
            <a:avLst/>
          </a:prstGeom>
        </p:spPr>
      </p:pic>
      <p:sp>
        <p:nvSpPr>
          <p:cNvPr id="2" name="TextBox 1">
            <a:extLst>
              <a:ext uri="{FF2B5EF4-FFF2-40B4-BE49-F238E27FC236}">
                <a16:creationId xmlns:a16="http://schemas.microsoft.com/office/drawing/2014/main" id="{BF5836D3-E40F-E7A2-0737-A3531F726C9F}"/>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2670771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ulti-colored wall art">
            <a:extLst>
              <a:ext uri="{FF2B5EF4-FFF2-40B4-BE49-F238E27FC236}">
                <a16:creationId xmlns:a16="http://schemas.microsoft.com/office/drawing/2014/main" id="{130B8EAD-00FA-1BF5-B354-6605F471B913}"/>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a:extLst>
              <a:ext uri="{FF2B5EF4-FFF2-40B4-BE49-F238E27FC236}">
                <a16:creationId xmlns:a16="http://schemas.microsoft.com/office/drawing/2014/main" id="{EC23D352-3433-7C74-161A-0E156A9D8F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3964" y="1814514"/>
            <a:ext cx="9744075" cy="3228975"/>
          </a:xfrm>
          <a:prstGeom prst="rect">
            <a:avLst/>
          </a:prstGeom>
        </p:spPr>
      </p:pic>
    </p:spTree>
    <p:extLst>
      <p:ext uri="{BB962C8B-B14F-4D97-AF65-F5344CB8AC3E}">
        <p14:creationId xmlns:p14="http://schemas.microsoft.com/office/powerpoint/2010/main" val="3770110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8F579-344C-1F41-BB5E-D0C60C06F028}"/>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DD70E960-AC3A-60C4-2ED4-2543A9DD070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blue text on a black background&#10;&#10;AI-generated content may be incorrect.">
            <a:extLst>
              <a:ext uri="{FF2B5EF4-FFF2-40B4-BE49-F238E27FC236}">
                <a16:creationId xmlns:a16="http://schemas.microsoft.com/office/drawing/2014/main" id="{AD5AB9DA-7E37-6B9D-B0DA-9F66F20C144F}"/>
              </a:ext>
            </a:extLst>
          </p:cNvPr>
          <p:cNvPicPr>
            <a:picLocks noChangeAspect="1"/>
          </p:cNvPicPr>
          <p:nvPr/>
        </p:nvPicPr>
        <p:blipFill>
          <a:blip r:embed="rId4"/>
          <a:stretch>
            <a:fillRect/>
          </a:stretch>
        </p:blipFill>
        <p:spPr>
          <a:xfrm>
            <a:off x="6513724" y="1995242"/>
            <a:ext cx="1695302" cy="616473"/>
          </a:xfrm>
          <a:prstGeom prst="rect">
            <a:avLst/>
          </a:prstGeom>
        </p:spPr>
      </p:pic>
      <p:sp>
        <p:nvSpPr>
          <p:cNvPr id="9" name="TextBox 8">
            <a:extLst>
              <a:ext uri="{FF2B5EF4-FFF2-40B4-BE49-F238E27FC236}">
                <a16:creationId xmlns:a16="http://schemas.microsoft.com/office/drawing/2014/main" id="{B682B50D-9C3C-4522-1543-82BEE314C359}"/>
              </a:ext>
            </a:extLst>
          </p:cNvPr>
          <p:cNvSpPr txBox="1"/>
          <p:nvPr/>
        </p:nvSpPr>
        <p:spPr>
          <a:xfrm>
            <a:off x="521145" y="338074"/>
            <a:ext cx="9956635" cy="1569660"/>
          </a:xfrm>
          <a:prstGeom prst="rect">
            <a:avLst/>
          </a:prstGeom>
          <a:noFill/>
          <a:effectLst/>
        </p:spPr>
        <p:txBody>
          <a:bodyPr wrap="square">
            <a:spAutoFit/>
          </a:bodyPr>
          <a:lstStyle/>
          <a:p>
            <a:pPr eaLnBrk="1" fontAlgn="auto" hangingPunct="1">
              <a:spcBef>
                <a:spcPts val="0"/>
              </a:spcBef>
              <a:spcAft>
                <a:spcPts val="0"/>
              </a:spcAft>
              <a:defRPr/>
            </a:pPr>
            <a:r>
              <a:rPr lang="en-GB" sz="9600">
                <a:solidFill>
                  <a:srgbClr val="133A54"/>
                </a:solidFill>
                <a:latin typeface="Bebas Neue" panose="020B0606020202050201" pitchFamily="34" charset="77"/>
              </a:rPr>
              <a:t>WHO WE WORK WITH</a:t>
            </a:r>
            <a:endParaRPr lang="en-US" sz="9600">
              <a:solidFill>
                <a:srgbClr val="133A54"/>
              </a:solidFill>
              <a:latin typeface="Bebas Neue" panose="020B0606020202050201" pitchFamily="34" charset="77"/>
            </a:endParaRPr>
          </a:p>
        </p:txBody>
      </p:sp>
      <p:sp>
        <p:nvSpPr>
          <p:cNvPr id="20536" name="TextBox 18">
            <a:extLst>
              <a:ext uri="{FF2B5EF4-FFF2-40B4-BE49-F238E27FC236}">
                <a16:creationId xmlns:a16="http://schemas.microsoft.com/office/drawing/2014/main" id="{8935764B-66B5-6D73-60C9-EB92A91E3336}"/>
              </a:ext>
            </a:extLst>
          </p:cNvPr>
          <p:cNvSpPr txBox="1">
            <a:spLocks noChangeArrowheads="1"/>
          </p:cNvSpPr>
          <p:nvPr/>
        </p:nvSpPr>
        <p:spPr bwMode="auto">
          <a:xfrm>
            <a:off x="686361" y="2785949"/>
            <a:ext cx="511580" cy="1905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r>
              <a:rPr lang="en-US" altLang="en-US" sz="1600" b="1">
                <a:solidFill>
                  <a:srgbClr val="133A54"/>
                </a:solidFill>
                <a:latin typeface="Courier New" panose="02070309020205020404" pitchFamily="49" charset="0"/>
                <a:cs typeface="Courier New" panose="02070309020205020404" pitchFamily="49" charset="0"/>
              </a:rPr>
              <a:t> </a:t>
            </a: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p:txBody>
      </p:sp>
      <p:pic>
        <p:nvPicPr>
          <p:cNvPr id="8" name="Picture 7" descr="Icon&#10;&#10;Description automatically generated">
            <a:extLst>
              <a:ext uri="{FF2B5EF4-FFF2-40B4-BE49-F238E27FC236}">
                <a16:creationId xmlns:a16="http://schemas.microsoft.com/office/drawing/2014/main" id="{E6BE4025-ED26-C84F-42A7-BF2D040C80C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13595" y="3170259"/>
            <a:ext cx="2230632" cy="387936"/>
          </a:xfrm>
          <a:prstGeom prst="rect">
            <a:avLst/>
          </a:prstGeom>
        </p:spPr>
      </p:pic>
      <p:pic>
        <p:nvPicPr>
          <p:cNvPr id="10" name="Graphic 9">
            <a:extLst>
              <a:ext uri="{FF2B5EF4-FFF2-40B4-BE49-F238E27FC236}">
                <a16:creationId xmlns:a16="http://schemas.microsoft.com/office/drawing/2014/main" id="{4AFBD84E-DE20-E6B9-EA57-0F1A365C3319}"/>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201709" y="4314714"/>
            <a:ext cx="1796965" cy="233372"/>
          </a:xfrm>
          <a:prstGeom prst="rect">
            <a:avLst/>
          </a:prstGeom>
        </p:spPr>
      </p:pic>
      <p:pic>
        <p:nvPicPr>
          <p:cNvPr id="11" name="Picture 10" descr="A black and white sign&#10;&#10;Description automatically generated with medium confidence">
            <a:extLst>
              <a:ext uri="{FF2B5EF4-FFF2-40B4-BE49-F238E27FC236}">
                <a16:creationId xmlns:a16="http://schemas.microsoft.com/office/drawing/2014/main" id="{F93825FE-B6C9-E137-B263-B3CB579855F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965740" y="4181922"/>
            <a:ext cx="1584176" cy="525312"/>
          </a:xfrm>
          <a:prstGeom prst="rect">
            <a:avLst/>
          </a:prstGeom>
        </p:spPr>
      </p:pic>
      <p:pic>
        <p:nvPicPr>
          <p:cNvPr id="14" name="Picture 13">
            <a:extLst>
              <a:ext uri="{FF2B5EF4-FFF2-40B4-BE49-F238E27FC236}">
                <a16:creationId xmlns:a16="http://schemas.microsoft.com/office/drawing/2014/main" id="{161A1BC2-6395-B765-02C2-8FFB37B2742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979365" y="5226827"/>
            <a:ext cx="1472210" cy="604220"/>
          </a:xfrm>
          <a:prstGeom prst="rect">
            <a:avLst/>
          </a:prstGeom>
        </p:spPr>
      </p:pic>
      <p:pic>
        <p:nvPicPr>
          <p:cNvPr id="15" name="Picture 14">
            <a:extLst>
              <a:ext uri="{FF2B5EF4-FFF2-40B4-BE49-F238E27FC236}">
                <a16:creationId xmlns:a16="http://schemas.microsoft.com/office/drawing/2014/main" id="{3AD18D30-6835-68A3-45FB-1AD383950DE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066811" y="2035650"/>
            <a:ext cx="1961808" cy="576065"/>
          </a:xfrm>
          <a:prstGeom prst="rect">
            <a:avLst/>
          </a:prstGeom>
        </p:spPr>
      </p:pic>
      <p:pic>
        <p:nvPicPr>
          <p:cNvPr id="16" name="Picture 15">
            <a:extLst>
              <a:ext uri="{FF2B5EF4-FFF2-40B4-BE49-F238E27FC236}">
                <a16:creationId xmlns:a16="http://schemas.microsoft.com/office/drawing/2014/main" id="{9E450925-B472-73BE-B84F-CEDB259FC97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181555" y="4081848"/>
            <a:ext cx="2060415" cy="557706"/>
          </a:xfrm>
          <a:prstGeom prst="rect">
            <a:avLst/>
          </a:prstGeom>
        </p:spPr>
      </p:pic>
      <p:pic>
        <p:nvPicPr>
          <p:cNvPr id="17" name="Picture 16" descr="A logo of a company&#10;&#10;AI-generated content may be incorrect.">
            <a:extLst>
              <a:ext uri="{FF2B5EF4-FFF2-40B4-BE49-F238E27FC236}">
                <a16:creationId xmlns:a16="http://schemas.microsoft.com/office/drawing/2014/main" id="{F7BBCAEC-18F7-96D4-1155-7AC7FEC26F68}"/>
              </a:ext>
            </a:extLst>
          </p:cNvPr>
          <p:cNvPicPr>
            <a:picLocks noChangeAspect="1"/>
          </p:cNvPicPr>
          <p:nvPr/>
        </p:nvPicPr>
        <p:blipFill>
          <a:blip r:embed="rId12"/>
          <a:stretch>
            <a:fillRect/>
          </a:stretch>
        </p:blipFill>
        <p:spPr>
          <a:xfrm>
            <a:off x="1459744" y="1948800"/>
            <a:ext cx="1280894" cy="767470"/>
          </a:xfrm>
          <a:prstGeom prst="rect">
            <a:avLst/>
          </a:prstGeom>
        </p:spPr>
      </p:pic>
      <p:pic>
        <p:nvPicPr>
          <p:cNvPr id="23" name="Picture 22" descr="A black background with text and a black and red logo&#10;&#10;AI-generated content may be incorrect.">
            <a:extLst>
              <a:ext uri="{FF2B5EF4-FFF2-40B4-BE49-F238E27FC236}">
                <a16:creationId xmlns:a16="http://schemas.microsoft.com/office/drawing/2014/main" id="{DA46C595-B11F-E167-3A86-E05BFF8D1255}"/>
              </a:ext>
            </a:extLst>
          </p:cNvPr>
          <p:cNvPicPr>
            <a:picLocks noChangeAspect="1"/>
          </p:cNvPicPr>
          <p:nvPr/>
        </p:nvPicPr>
        <p:blipFill>
          <a:blip r:embed="rId13"/>
          <a:stretch>
            <a:fillRect/>
          </a:stretch>
        </p:blipFill>
        <p:spPr>
          <a:xfrm>
            <a:off x="1055688" y="2391776"/>
            <a:ext cx="2089009" cy="2089009"/>
          </a:xfrm>
          <a:prstGeom prst="rect">
            <a:avLst/>
          </a:prstGeom>
        </p:spPr>
      </p:pic>
      <p:pic>
        <p:nvPicPr>
          <p:cNvPr id="25" name="Picture 24" descr="A black and grey logo&#10;&#10;AI-generated content may be incorrect.">
            <a:extLst>
              <a:ext uri="{FF2B5EF4-FFF2-40B4-BE49-F238E27FC236}">
                <a16:creationId xmlns:a16="http://schemas.microsoft.com/office/drawing/2014/main" id="{022ABBF8-D171-04A3-77AD-B173BA950360}"/>
              </a:ext>
            </a:extLst>
          </p:cNvPr>
          <p:cNvPicPr>
            <a:picLocks noChangeAspect="1"/>
          </p:cNvPicPr>
          <p:nvPr/>
        </p:nvPicPr>
        <p:blipFill>
          <a:blip r:embed="rId14"/>
          <a:stretch>
            <a:fillRect/>
          </a:stretch>
        </p:blipFill>
        <p:spPr>
          <a:xfrm>
            <a:off x="3759960" y="3152982"/>
            <a:ext cx="1911020" cy="387937"/>
          </a:xfrm>
          <a:prstGeom prst="rect">
            <a:avLst/>
          </a:prstGeom>
        </p:spPr>
      </p:pic>
      <p:pic>
        <p:nvPicPr>
          <p:cNvPr id="27" name="Picture 26" descr="A black background with a black square&#10;&#10;AI-generated content may be incorrect.">
            <a:extLst>
              <a:ext uri="{FF2B5EF4-FFF2-40B4-BE49-F238E27FC236}">
                <a16:creationId xmlns:a16="http://schemas.microsoft.com/office/drawing/2014/main" id="{45659221-430A-D609-86A7-0A9D473E4FC8}"/>
              </a:ext>
            </a:extLst>
          </p:cNvPr>
          <p:cNvPicPr>
            <a:picLocks noChangeAspect="1"/>
          </p:cNvPicPr>
          <p:nvPr/>
        </p:nvPicPr>
        <p:blipFill>
          <a:blip r:embed="rId15"/>
          <a:stretch>
            <a:fillRect/>
          </a:stretch>
        </p:blipFill>
        <p:spPr>
          <a:xfrm>
            <a:off x="6298648" y="3197660"/>
            <a:ext cx="2143941" cy="345797"/>
          </a:xfrm>
          <a:prstGeom prst="rect">
            <a:avLst/>
          </a:prstGeom>
        </p:spPr>
      </p:pic>
      <p:pic>
        <p:nvPicPr>
          <p:cNvPr id="29" name="Picture 28" descr="A black and grey logo&#10;&#10;AI-generated content may be incorrect.">
            <a:extLst>
              <a:ext uri="{FF2B5EF4-FFF2-40B4-BE49-F238E27FC236}">
                <a16:creationId xmlns:a16="http://schemas.microsoft.com/office/drawing/2014/main" id="{C6022AFD-A081-6544-ADDF-9CD16F9110CB}"/>
              </a:ext>
            </a:extLst>
          </p:cNvPr>
          <p:cNvPicPr>
            <a:picLocks noChangeAspect="1"/>
          </p:cNvPicPr>
          <p:nvPr/>
        </p:nvPicPr>
        <p:blipFill>
          <a:blip r:embed="rId16"/>
          <a:stretch>
            <a:fillRect/>
          </a:stretch>
        </p:blipFill>
        <p:spPr>
          <a:xfrm>
            <a:off x="6776336" y="4081848"/>
            <a:ext cx="1666253" cy="660084"/>
          </a:xfrm>
          <a:prstGeom prst="rect">
            <a:avLst/>
          </a:prstGeom>
        </p:spPr>
      </p:pic>
      <p:pic>
        <p:nvPicPr>
          <p:cNvPr id="31" name="Picture 30" descr="A white spiral in a black square&#10;&#10;AI-generated content may be incorrect.">
            <a:extLst>
              <a:ext uri="{FF2B5EF4-FFF2-40B4-BE49-F238E27FC236}">
                <a16:creationId xmlns:a16="http://schemas.microsoft.com/office/drawing/2014/main" id="{0AF1586B-9820-1A17-301A-4CB1F6205282}"/>
              </a:ext>
            </a:extLst>
          </p:cNvPr>
          <p:cNvPicPr>
            <a:picLocks noChangeAspect="1"/>
          </p:cNvPicPr>
          <p:nvPr/>
        </p:nvPicPr>
        <p:blipFill>
          <a:blip r:embed="rId17"/>
          <a:stretch>
            <a:fillRect/>
          </a:stretch>
        </p:blipFill>
        <p:spPr>
          <a:xfrm>
            <a:off x="1463492" y="4933645"/>
            <a:ext cx="1097768" cy="1312073"/>
          </a:xfrm>
          <a:prstGeom prst="rect">
            <a:avLst/>
          </a:prstGeom>
        </p:spPr>
      </p:pic>
      <p:pic>
        <p:nvPicPr>
          <p:cNvPr id="33" name="Picture 32" descr="A logo of a tree&#10;&#10;AI-generated content may be incorrect.">
            <a:extLst>
              <a:ext uri="{FF2B5EF4-FFF2-40B4-BE49-F238E27FC236}">
                <a16:creationId xmlns:a16="http://schemas.microsoft.com/office/drawing/2014/main" id="{B8159C88-7B47-C7DE-A125-2C5606B3F8E2}"/>
              </a:ext>
            </a:extLst>
          </p:cNvPr>
          <p:cNvPicPr>
            <a:picLocks noChangeAspect="1"/>
          </p:cNvPicPr>
          <p:nvPr/>
        </p:nvPicPr>
        <p:blipFill>
          <a:blip r:embed="rId18"/>
          <a:stretch>
            <a:fillRect/>
          </a:stretch>
        </p:blipFill>
        <p:spPr>
          <a:xfrm>
            <a:off x="6824702" y="4913785"/>
            <a:ext cx="1091832" cy="1351792"/>
          </a:xfrm>
          <a:prstGeom prst="rect">
            <a:avLst/>
          </a:prstGeom>
        </p:spPr>
      </p:pic>
      <p:pic>
        <p:nvPicPr>
          <p:cNvPr id="35" name="Picture 34" descr="A black background with a black square&#10;&#10;AI-generated content may be incorrect.">
            <a:extLst>
              <a:ext uri="{FF2B5EF4-FFF2-40B4-BE49-F238E27FC236}">
                <a16:creationId xmlns:a16="http://schemas.microsoft.com/office/drawing/2014/main" id="{D1976138-0B81-67BD-CC02-FA0E372CE929}"/>
              </a:ext>
            </a:extLst>
          </p:cNvPr>
          <p:cNvPicPr>
            <a:picLocks noChangeAspect="1"/>
          </p:cNvPicPr>
          <p:nvPr/>
        </p:nvPicPr>
        <p:blipFill>
          <a:blip r:embed="rId19"/>
          <a:stretch>
            <a:fillRect/>
          </a:stretch>
        </p:blipFill>
        <p:spPr>
          <a:xfrm>
            <a:off x="9013595" y="5226827"/>
            <a:ext cx="2477386" cy="408381"/>
          </a:xfrm>
          <a:prstGeom prst="rect">
            <a:avLst/>
          </a:prstGeom>
        </p:spPr>
      </p:pic>
      <p:pic>
        <p:nvPicPr>
          <p:cNvPr id="3" name="Picture 2" descr="A black background with a black square&#10;&#10;AI-generated content may be incorrect.">
            <a:extLst>
              <a:ext uri="{FF2B5EF4-FFF2-40B4-BE49-F238E27FC236}">
                <a16:creationId xmlns:a16="http://schemas.microsoft.com/office/drawing/2014/main" id="{B69649C0-6153-597D-C0F4-5DBD551F7A6A}"/>
              </a:ext>
            </a:extLst>
          </p:cNvPr>
          <p:cNvPicPr>
            <a:picLocks noChangeAspect="1"/>
          </p:cNvPicPr>
          <p:nvPr/>
        </p:nvPicPr>
        <p:blipFill>
          <a:blip r:embed="rId20"/>
          <a:stretch>
            <a:fillRect/>
          </a:stretch>
        </p:blipFill>
        <p:spPr>
          <a:xfrm>
            <a:off x="3586224" y="1896936"/>
            <a:ext cx="2069715" cy="846702"/>
          </a:xfrm>
          <a:prstGeom prst="rect">
            <a:avLst/>
          </a:prstGeom>
        </p:spPr>
      </p:pic>
    </p:spTree>
    <p:extLst>
      <p:ext uri="{BB962C8B-B14F-4D97-AF65-F5344CB8AC3E}">
        <p14:creationId xmlns:p14="http://schemas.microsoft.com/office/powerpoint/2010/main" val="959949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90018-17FD-D32D-22C1-7254072C3DE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AF5D2F1-6FEE-C65D-BC03-189EF39D5135}"/>
              </a:ext>
            </a:extLst>
          </p:cNvPr>
          <p:cNvPicPr>
            <a:picLocks noChangeAspect="1"/>
          </p:cNvPicPr>
          <p:nvPr/>
        </p:nvPicPr>
        <p:blipFill>
          <a:blip r:embed="rId3" cstate="email">
            <a:extLst>
              <a:ext uri="{28A0092B-C50C-407E-A947-70E740481C1C}">
                <a14:useLocalDpi xmlns:a14="http://schemas.microsoft.com/office/drawing/2010/main"/>
              </a:ext>
            </a:extLst>
          </a:blip>
          <a:srcRect l="14709" t="10605" r="14933" b="5398"/>
          <a:stretch/>
        </p:blipFill>
        <p:spPr>
          <a:xfrm>
            <a:off x="1807535" y="1797953"/>
            <a:ext cx="8449397" cy="4668907"/>
          </a:xfrm>
          <a:prstGeom prst="rect">
            <a:avLst/>
          </a:prstGeom>
          <a:ln>
            <a:noFill/>
          </a:ln>
          <a:effectLst>
            <a:softEdge rad="112500"/>
          </a:effectLst>
        </p:spPr>
      </p:pic>
      <p:sp>
        <p:nvSpPr>
          <p:cNvPr id="9" name="TextBox 8">
            <a:extLst>
              <a:ext uri="{FF2B5EF4-FFF2-40B4-BE49-F238E27FC236}">
                <a16:creationId xmlns:a16="http://schemas.microsoft.com/office/drawing/2014/main" id="{FD97CA9F-6FB5-6A7D-13AA-6A03ED44C9D8}"/>
              </a:ext>
            </a:extLst>
          </p:cNvPr>
          <p:cNvSpPr txBox="1"/>
          <p:nvPr/>
        </p:nvSpPr>
        <p:spPr>
          <a:xfrm>
            <a:off x="601548" y="391139"/>
            <a:ext cx="9956635" cy="1569660"/>
          </a:xfrm>
          <a:prstGeom prst="rect">
            <a:avLst/>
          </a:prstGeom>
          <a:noFill/>
          <a:effectLst/>
        </p:spPr>
        <p:txBody>
          <a:bodyPr wrap="square">
            <a:spAutoFit/>
          </a:bodyPr>
          <a:lstStyle/>
          <a:p>
            <a:pPr eaLnBrk="1" fontAlgn="auto" hangingPunct="1">
              <a:spcBef>
                <a:spcPts val="0"/>
              </a:spcBef>
              <a:spcAft>
                <a:spcPts val="0"/>
              </a:spcAft>
              <a:defRPr/>
            </a:pPr>
            <a:r>
              <a:rPr lang="en-GB" sz="9600">
                <a:solidFill>
                  <a:srgbClr val="133A54"/>
                </a:solidFill>
                <a:latin typeface="Bebas Neue" panose="020B0606020202050201" pitchFamily="34" charset="77"/>
              </a:rPr>
              <a:t>OUR GLOBAL REACH</a:t>
            </a:r>
            <a:endParaRPr lang="en-US" sz="9600">
              <a:solidFill>
                <a:srgbClr val="133A54"/>
              </a:solidFill>
              <a:latin typeface="Bebas Neue" panose="020B0606020202050201" pitchFamily="34" charset="77"/>
            </a:endParaRPr>
          </a:p>
        </p:txBody>
      </p:sp>
      <p:sp>
        <p:nvSpPr>
          <p:cNvPr id="20536" name="TextBox 18">
            <a:extLst>
              <a:ext uri="{FF2B5EF4-FFF2-40B4-BE49-F238E27FC236}">
                <a16:creationId xmlns:a16="http://schemas.microsoft.com/office/drawing/2014/main" id="{CAE5BBF3-F8D9-A6E2-3A48-5653C319A1DE}"/>
              </a:ext>
            </a:extLst>
          </p:cNvPr>
          <p:cNvSpPr txBox="1">
            <a:spLocks noChangeArrowheads="1"/>
          </p:cNvSpPr>
          <p:nvPr/>
        </p:nvSpPr>
        <p:spPr bwMode="auto">
          <a:xfrm>
            <a:off x="766764" y="3381372"/>
            <a:ext cx="511580" cy="1905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r>
              <a:rPr lang="en-US" altLang="en-US" sz="1600" b="1">
                <a:solidFill>
                  <a:srgbClr val="133A54"/>
                </a:solidFill>
                <a:latin typeface="Courier New" panose="02070309020205020404" pitchFamily="49" charset="0"/>
                <a:cs typeface="Courier New" panose="02070309020205020404" pitchFamily="49" charset="0"/>
              </a:rPr>
              <a:t> </a:t>
            </a: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p:txBody>
      </p:sp>
      <p:grpSp>
        <p:nvGrpSpPr>
          <p:cNvPr id="7" name="Group 6">
            <a:extLst>
              <a:ext uri="{FF2B5EF4-FFF2-40B4-BE49-F238E27FC236}">
                <a16:creationId xmlns:a16="http://schemas.microsoft.com/office/drawing/2014/main" id="{8DA1C21C-4283-9C78-9823-C182A55B6408}"/>
              </a:ext>
            </a:extLst>
          </p:cNvPr>
          <p:cNvGrpSpPr/>
          <p:nvPr/>
        </p:nvGrpSpPr>
        <p:grpSpPr>
          <a:xfrm>
            <a:off x="5442634" y="2714528"/>
            <a:ext cx="922419" cy="751514"/>
            <a:chOff x="5636550" y="2071175"/>
            <a:chExt cx="849552" cy="692148"/>
          </a:xfrm>
        </p:grpSpPr>
        <p:pic>
          <p:nvPicPr>
            <p:cNvPr id="8" name="Graphic 7">
              <a:extLst>
                <a:ext uri="{FF2B5EF4-FFF2-40B4-BE49-F238E27FC236}">
                  <a16:creationId xmlns:a16="http://schemas.microsoft.com/office/drawing/2014/main" id="{23EE510D-08C0-B884-C75D-592197DD56C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36550" y="2071175"/>
              <a:ext cx="704132" cy="656207"/>
            </a:xfrm>
            <a:prstGeom prst="rect">
              <a:avLst/>
            </a:prstGeom>
          </p:spPr>
        </p:pic>
        <p:pic>
          <p:nvPicPr>
            <p:cNvPr id="10" name="Graphic 9">
              <a:extLst>
                <a:ext uri="{FF2B5EF4-FFF2-40B4-BE49-F238E27FC236}">
                  <a16:creationId xmlns:a16="http://schemas.microsoft.com/office/drawing/2014/main" id="{6D469396-5075-16F9-34A9-9CC7796D8529}"/>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636550" y="2691438"/>
              <a:ext cx="849552" cy="71885"/>
            </a:xfrm>
            <a:prstGeom prst="rect">
              <a:avLst/>
            </a:prstGeom>
          </p:spPr>
        </p:pic>
      </p:grpSp>
      <p:grpSp>
        <p:nvGrpSpPr>
          <p:cNvPr id="11" name="Group 10">
            <a:extLst>
              <a:ext uri="{FF2B5EF4-FFF2-40B4-BE49-F238E27FC236}">
                <a16:creationId xmlns:a16="http://schemas.microsoft.com/office/drawing/2014/main" id="{D3D5D849-2B39-98BA-E79D-D7E14BB033AF}"/>
              </a:ext>
            </a:extLst>
          </p:cNvPr>
          <p:cNvGrpSpPr/>
          <p:nvPr/>
        </p:nvGrpSpPr>
        <p:grpSpPr>
          <a:xfrm>
            <a:off x="3933332" y="3008459"/>
            <a:ext cx="939448" cy="738505"/>
            <a:chOff x="3632043" y="2399278"/>
            <a:chExt cx="865237" cy="680167"/>
          </a:xfrm>
        </p:grpSpPr>
        <p:pic>
          <p:nvPicPr>
            <p:cNvPr id="12" name="Graphic 11">
              <a:extLst>
                <a:ext uri="{FF2B5EF4-FFF2-40B4-BE49-F238E27FC236}">
                  <a16:creationId xmlns:a16="http://schemas.microsoft.com/office/drawing/2014/main" id="{E6C5C5C5-3282-A7BF-318B-BC17FD27531B}"/>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632043" y="2399278"/>
              <a:ext cx="704132" cy="656207"/>
            </a:xfrm>
            <a:prstGeom prst="rect">
              <a:avLst/>
            </a:prstGeom>
          </p:spPr>
        </p:pic>
        <p:pic>
          <p:nvPicPr>
            <p:cNvPr id="13" name="Graphic 12">
              <a:extLst>
                <a:ext uri="{FF2B5EF4-FFF2-40B4-BE49-F238E27FC236}">
                  <a16:creationId xmlns:a16="http://schemas.microsoft.com/office/drawing/2014/main" id="{0CA73BC0-7B8D-0B9A-00E6-84AE943A2A06}"/>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647728" y="3007560"/>
              <a:ext cx="849552" cy="71885"/>
            </a:xfrm>
            <a:prstGeom prst="rect">
              <a:avLst/>
            </a:prstGeom>
          </p:spPr>
        </p:pic>
      </p:grpSp>
      <p:grpSp>
        <p:nvGrpSpPr>
          <p:cNvPr id="14" name="Group 13">
            <a:extLst>
              <a:ext uri="{FF2B5EF4-FFF2-40B4-BE49-F238E27FC236}">
                <a16:creationId xmlns:a16="http://schemas.microsoft.com/office/drawing/2014/main" id="{C0BD1952-7963-34CE-47EE-F27211EC9253}"/>
              </a:ext>
            </a:extLst>
          </p:cNvPr>
          <p:cNvGrpSpPr/>
          <p:nvPr/>
        </p:nvGrpSpPr>
        <p:grpSpPr>
          <a:xfrm>
            <a:off x="2763347" y="3090285"/>
            <a:ext cx="922419" cy="751515"/>
            <a:chOff x="2639616" y="2879781"/>
            <a:chExt cx="849552" cy="692149"/>
          </a:xfrm>
        </p:grpSpPr>
        <p:pic>
          <p:nvPicPr>
            <p:cNvPr id="15" name="Graphic 14">
              <a:extLst>
                <a:ext uri="{FF2B5EF4-FFF2-40B4-BE49-F238E27FC236}">
                  <a16:creationId xmlns:a16="http://schemas.microsoft.com/office/drawing/2014/main" id="{FA24C676-3692-D86E-24D8-9EFD7158138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639616" y="2879781"/>
              <a:ext cx="704132" cy="656207"/>
            </a:xfrm>
            <a:prstGeom prst="rect">
              <a:avLst/>
            </a:prstGeom>
          </p:spPr>
        </p:pic>
        <p:pic>
          <p:nvPicPr>
            <p:cNvPr id="16" name="Graphic 15">
              <a:extLst>
                <a:ext uri="{FF2B5EF4-FFF2-40B4-BE49-F238E27FC236}">
                  <a16:creationId xmlns:a16="http://schemas.microsoft.com/office/drawing/2014/main" id="{DA6C8D09-75C5-8D07-7F1C-23A415DB6FDE}"/>
                </a:ext>
              </a:extLst>
            </p:cNvPr>
            <p:cNvPicPr>
              <a:picLocks noChangeAspect="1"/>
            </p:cNvPicPr>
            <p:nvPr userDrawn="1"/>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2639616" y="3500045"/>
              <a:ext cx="849552" cy="71885"/>
            </a:xfrm>
            <a:prstGeom prst="rect">
              <a:avLst/>
            </a:prstGeom>
          </p:spPr>
        </p:pic>
      </p:grpSp>
      <p:pic>
        <p:nvPicPr>
          <p:cNvPr id="23" name="Picture 22" descr="A blue and black sign&#10;&#10;Description automatically generated">
            <a:extLst>
              <a:ext uri="{FF2B5EF4-FFF2-40B4-BE49-F238E27FC236}">
                <a16:creationId xmlns:a16="http://schemas.microsoft.com/office/drawing/2014/main" id="{5CA86521-4809-DF7D-2E50-6789A1F45B94}"/>
              </a:ext>
            </a:extLst>
          </p:cNvPr>
          <p:cNvPicPr>
            <a:picLocks noChangeAspect="1"/>
          </p:cNvPicPr>
          <p:nvPr/>
        </p:nvPicPr>
        <p:blipFill>
          <a:blip r:embed="rId16"/>
          <a:stretch>
            <a:fillRect/>
          </a:stretch>
        </p:blipFill>
        <p:spPr>
          <a:xfrm>
            <a:off x="9144000" y="5828403"/>
            <a:ext cx="2828366" cy="557706"/>
          </a:xfrm>
          <a:prstGeom prst="rect">
            <a:avLst/>
          </a:prstGeom>
        </p:spPr>
      </p:pic>
    </p:spTree>
    <p:extLst>
      <p:ext uri="{BB962C8B-B14F-4D97-AF65-F5344CB8AC3E}">
        <p14:creationId xmlns:p14="http://schemas.microsoft.com/office/powerpoint/2010/main" val="380404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FB2C8-3B41-2C49-F190-DC25C1CA9473}"/>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5F5840BF-1E49-1A47-124E-DEE11215DC2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605A17F0-DDE9-D77A-21F6-B9BE2C1F728C}"/>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Our team Is your team</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6DC3B55A-E33B-9DE4-CBF1-3058D915D688}"/>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2" name="Rectangle 1">
            <a:extLst>
              <a:ext uri="{FF2B5EF4-FFF2-40B4-BE49-F238E27FC236}">
                <a16:creationId xmlns:a16="http://schemas.microsoft.com/office/drawing/2014/main" id="{A4B24DEE-0B64-F468-7BAE-81099C2A87A5}"/>
              </a:ext>
            </a:extLst>
          </p:cNvPr>
          <p:cNvSpPr>
            <a:spLocks noChangeArrowheads="1"/>
          </p:cNvSpPr>
          <p:nvPr/>
        </p:nvSpPr>
        <p:spPr bwMode="auto">
          <a:xfrm>
            <a:off x="601547" y="1920501"/>
            <a:ext cx="8580362"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Full spectrum of creative, design &amp; production experts:</a:t>
            </a:r>
          </a:p>
          <a:p>
            <a:pPr marR="0" lvl="0" algn="l" defTabSz="914400" rtl="0" eaLnBrk="0" fontAlgn="base" latinLnBrk="0" hangingPunct="0">
              <a:lnSpc>
                <a:spcPct val="100000"/>
              </a:lnSpc>
              <a:spcBef>
                <a:spcPct val="0"/>
              </a:spcBef>
              <a:spcAft>
                <a:spcPct val="0"/>
              </a:spcAft>
              <a:buClrTx/>
              <a:buSzTx/>
              <a:tabLst/>
            </a:pPr>
            <a:endParaRPr kumimoji="0" lang="en-US" altLang="en-US" sz="2400" b="1" i="0" u="none" strike="noStrike" cap="none" normalizeH="0" baseline="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Creative directors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Designers &amp; animators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Video creators &amp; editors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Copywriters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a:solidFill>
                  <a:srgbClr val="143A54"/>
                </a:solidFill>
                <a:latin typeface="Open Sans" panose="020B0606030504020204" pitchFamily="34" charset="0"/>
                <a:ea typeface="Open Sans" panose="020B0606030504020204" pitchFamily="34" charset="0"/>
                <a:cs typeface="Open Sans" panose="020B0606030504020204" pitchFamily="34" charset="0"/>
              </a:rPr>
              <a:t>Social media specialists</a:t>
            </a:r>
            <a:endParaRPr kumimoji="0" lang="en-US" altLang="en-US" sz="2400" b="0" i="0" u="none" strike="noStrike" cap="none" normalizeH="0" baseline="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Event producers &amp; technical directors</a:t>
            </a:r>
          </a:p>
        </p:txBody>
      </p:sp>
    </p:spTree>
    <p:extLst>
      <p:ext uri="{BB962C8B-B14F-4D97-AF65-F5344CB8AC3E}">
        <p14:creationId xmlns:p14="http://schemas.microsoft.com/office/powerpoint/2010/main" val="3047002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DD3A5-5695-4BBA-3F83-875B7657FEAC}"/>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EB774D61-B35E-279A-D5F4-5B43F847547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34BFB1B-76EA-398E-06FC-011DA110815D}"/>
              </a:ext>
            </a:extLst>
          </p:cNvPr>
          <p:cNvSpPr txBox="1"/>
          <p:nvPr/>
        </p:nvSpPr>
        <p:spPr>
          <a:xfrm>
            <a:off x="601548" y="391139"/>
            <a:ext cx="10988905" cy="1569660"/>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a:ln>
                  <a:noFill/>
                </a:ln>
                <a:solidFill>
                  <a:srgbClr val="133A54"/>
                </a:solidFill>
                <a:effectLst/>
                <a:uLnTx/>
                <a:uFillTx/>
                <a:latin typeface="Bebas Neue" panose="020B0606020202050201" pitchFamily="34" charset="77"/>
                <a:ea typeface="+mn-ea"/>
                <a:cs typeface="+mn-cs"/>
              </a:rPr>
              <a:t>SPOTLIGHT ON…</a:t>
            </a:r>
            <a:endParaRPr kumimoji="0" lang="en-US" sz="9600" b="0" i="0" u="none" strike="noStrike" kern="1200" cap="none" spc="0" normalizeH="0" baseline="0" noProof="0">
              <a:ln>
                <a:noFill/>
              </a:ln>
              <a:solidFill>
                <a:srgbClr val="133A54"/>
              </a:solidFill>
              <a:effectLst/>
              <a:uLnTx/>
              <a:uFillTx/>
              <a:latin typeface="Bebas Neue" panose="020B0606020202050201" pitchFamily="34" charset="77"/>
              <a:ea typeface="+mn-ea"/>
              <a:cs typeface="+mn-cs"/>
            </a:endParaRPr>
          </a:p>
        </p:txBody>
      </p:sp>
      <p:pic>
        <p:nvPicPr>
          <p:cNvPr id="3" name="Picture 2" descr="A white text on a black background&#10;&#10;Description automatically generated">
            <a:extLst>
              <a:ext uri="{FF2B5EF4-FFF2-40B4-BE49-F238E27FC236}">
                <a16:creationId xmlns:a16="http://schemas.microsoft.com/office/drawing/2014/main" id="{2BB07F28-AD2D-36B8-A14D-6E2903987E66}"/>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4326969C-BEDA-1B5E-EC7D-CEB8E5C9FB39}"/>
              </a:ext>
            </a:extLst>
          </p:cNvPr>
          <p:cNvSpPr>
            <a:spLocks noChangeArrowheads="1"/>
          </p:cNvSpPr>
          <p:nvPr/>
        </p:nvSpPr>
        <p:spPr bwMode="auto">
          <a:xfrm>
            <a:off x="601547" y="1957109"/>
            <a:ext cx="439248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C00000"/>
                </a:solidFill>
                <a:effectLst/>
                <a:uLnTx/>
                <a:uFillTx/>
                <a:latin typeface="Bebas Neue" panose="020B0606020202050201" pitchFamily="34" charset="77"/>
                <a:ea typeface="Open Sans" panose="020B0606030504020204" pitchFamily="34" charset="0"/>
                <a:cs typeface="Open Sans" panose="020B0606030504020204" pitchFamily="34" charset="0"/>
              </a:rPr>
              <a:t>ENGAGEMENT &amp; EXPERIENCE</a:t>
            </a:r>
          </a:p>
        </p:txBody>
      </p:sp>
      <p:sp>
        <p:nvSpPr>
          <p:cNvPr id="6" name="TextBox 5">
            <a:extLst>
              <a:ext uri="{FF2B5EF4-FFF2-40B4-BE49-F238E27FC236}">
                <a16:creationId xmlns:a16="http://schemas.microsoft.com/office/drawing/2014/main" id="{FE370053-2F32-58B4-A8C5-71E40E957602}"/>
              </a:ext>
            </a:extLst>
          </p:cNvPr>
          <p:cNvSpPr txBox="1"/>
          <p:nvPr/>
        </p:nvSpPr>
        <p:spPr>
          <a:xfrm>
            <a:off x="601547" y="2987464"/>
            <a:ext cx="6395484"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43A54"/>
                </a:solidFill>
                <a:effectLst/>
                <a:uLnTx/>
                <a:uFillTx/>
                <a:latin typeface="Open Sans"/>
                <a:ea typeface="+mn-ea"/>
                <a:cs typeface="+mn-cs"/>
              </a:rPr>
              <a:t>Maximizing client interaction through innovative, international experiences.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43A54"/>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43A54"/>
                </a:solidFill>
                <a:effectLst/>
                <a:uLnTx/>
                <a:uFillTx/>
                <a:latin typeface="Open Sans"/>
                <a:ea typeface="+mn-ea"/>
                <a:cs typeface="+mn-cs"/>
              </a:rPr>
              <a:t>We design and deliver moments that engage, excite, and elevate. From high-stakes global events to intimate partner and customer engagements, we help clients strengthen relationships, build loyalty, and create lasting impressions.</a:t>
            </a:r>
          </a:p>
        </p:txBody>
      </p:sp>
      <p:pic>
        <p:nvPicPr>
          <p:cNvPr id="8" name="Picture 7" descr="A yellow and black logo&#10;&#10;AI-generated content may be incorrect.">
            <a:extLst>
              <a:ext uri="{FF2B5EF4-FFF2-40B4-BE49-F238E27FC236}">
                <a16:creationId xmlns:a16="http://schemas.microsoft.com/office/drawing/2014/main" id="{1EDCF237-9D39-8EB3-33CD-D0598AA92451}"/>
              </a:ext>
            </a:extLst>
          </p:cNvPr>
          <p:cNvPicPr>
            <a:picLocks noChangeAspect="1"/>
          </p:cNvPicPr>
          <p:nvPr/>
        </p:nvPicPr>
        <p:blipFill>
          <a:blip r:embed="rId5"/>
          <a:stretch>
            <a:fillRect/>
          </a:stretch>
        </p:blipFill>
        <p:spPr>
          <a:xfrm>
            <a:off x="6365359" y="0"/>
            <a:ext cx="5826642" cy="5826642"/>
          </a:xfrm>
          <a:prstGeom prst="rect">
            <a:avLst/>
          </a:prstGeom>
        </p:spPr>
      </p:pic>
    </p:spTree>
    <p:extLst>
      <p:ext uri="{BB962C8B-B14F-4D97-AF65-F5344CB8AC3E}">
        <p14:creationId xmlns:p14="http://schemas.microsoft.com/office/powerpoint/2010/main" val="1684028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2736C-E85D-FA77-C232-F733FDE98607}"/>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2A582A12-E9D8-26BD-2505-9364FF61C1E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506797CE-45BE-70CF-ABF7-E10C458A866A}"/>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0BFDA1C5-EC4C-10F7-CF68-8D2CE5C95031}"/>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FAB0357F-D583-BFDE-DEBE-4B726CDB47FF}"/>
              </a:ext>
            </a:extLst>
          </p:cNvPr>
          <p:cNvSpPr>
            <a:spLocks noChangeArrowheads="1"/>
          </p:cNvSpPr>
          <p:nvPr/>
        </p:nvSpPr>
        <p:spPr bwMode="auto">
          <a:xfrm>
            <a:off x="601546" y="1957109"/>
            <a:ext cx="4619039"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rPr>
              <a:t>Customer Engagement 1</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From intimate, high-level dinners to the Vegas stage, we’ve designed and delivered dozens of </a:t>
            </a:r>
            <a:r>
              <a:rPr kumimoji="0" lang="en-US" altLang="en-US" sz="240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customer-facing</a:t>
            </a:r>
            <a:r>
              <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events</a:t>
            </a:r>
            <a:r>
              <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campaigns</a:t>
            </a:r>
            <a:r>
              <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 and </a:t>
            </a:r>
            <a:r>
              <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activations</a:t>
            </a:r>
          </a:p>
          <a:p>
            <a:pPr marL="342900" lvl="0" indent="-342900" eaLnBrk="0" fontAlgn="base" hangingPunct="0">
              <a:spcBef>
                <a:spcPct val="0"/>
              </a:spcBef>
              <a:spcAft>
                <a:spcPct val="0"/>
              </a:spcAft>
              <a:buFont typeface="Arial" panose="020B0604020202020204" pitchFamily="34" charset="0"/>
              <a:buChar char="•"/>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From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world-class content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to the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best in production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 wherever and whenever you need it</a:t>
            </a:r>
          </a:p>
        </p:txBody>
      </p:sp>
      <p:pic>
        <p:nvPicPr>
          <p:cNvPr id="2" name="Picture 1" descr="A sign with a coin on it&#10;&#10;AI-generated content may be incorrect.">
            <a:hlinkClick r:id="rId5"/>
            <a:extLst>
              <a:ext uri="{FF2B5EF4-FFF2-40B4-BE49-F238E27FC236}">
                <a16:creationId xmlns:a16="http://schemas.microsoft.com/office/drawing/2014/main" id="{8DD30CE9-56DD-43CB-2789-649E589B6F1E}"/>
              </a:ext>
            </a:extLst>
          </p:cNvPr>
          <p:cNvPicPr>
            <a:picLocks noChangeAspect="1"/>
          </p:cNvPicPr>
          <p:nvPr/>
        </p:nvPicPr>
        <p:blipFill>
          <a:blip r:embed="rId6"/>
          <a:stretch>
            <a:fillRect/>
          </a:stretch>
        </p:blipFill>
        <p:spPr>
          <a:xfrm>
            <a:off x="5303838" y="1960799"/>
            <a:ext cx="6668527" cy="3825331"/>
          </a:xfrm>
          <a:prstGeom prst="rect">
            <a:avLst/>
          </a:prstGeom>
        </p:spPr>
      </p:pic>
      <p:sp>
        <p:nvSpPr>
          <p:cNvPr id="6" name="TextBox 5">
            <a:extLst>
              <a:ext uri="{FF2B5EF4-FFF2-40B4-BE49-F238E27FC236}">
                <a16:creationId xmlns:a16="http://schemas.microsoft.com/office/drawing/2014/main" id="{BBFEFD29-CC0C-9E6C-C83E-83959129C21C}"/>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4023273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3121D-C946-DF5E-8874-FA4211CCC972}"/>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ACBC2FA6-26ED-1C55-EFF6-7A0DABDA855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3183961C-DE76-E3F6-59A1-E848D667B2C5}"/>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AF868E03-A3B3-BF80-D377-4FEF6B575A20}"/>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68A86471-EE02-578D-6A16-0F34BB178435}"/>
              </a:ext>
            </a:extLst>
          </p:cNvPr>
          <p:cNvSpPr>
            <a:spLocks noChangeArrowheads="1"/>
          </p:cNvSpPr>
          <p:nvPr/>
        </p:nvSpPr>
        <p:spPr bwMode="auto">
          <a:xfrm>
            <a:off x="601547" y="1957109"/>
            <a:ext cx="4392484"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en-US" altLang="en-US" sz="3600" b="1">
                <a:solidFill>
                  <a:srgbClr val="C00000"/>
                </a:solidFill>
                <a:latin typeface="Bebas Neue" panose="020B0606020202050201" pitchFamily="34" charset="77"/>
                <a:ea typeface="Open Sans" panose="020B0606030504020204" pitchFamily="34" charset="0"/>
                <a:cs typeface="Open Sans" panose="020B0606030504020204" pitchFamily="34" charset="0"/>
              </a:rPr>
              <a:t>CUSTOMER ENGAGEMENT 2</a:t>
            </a:r>
            <a:endParaRPr kumimoji="0" lang="en-US" altLang="en-US" sz="3600" b="1" i="0" u="none" strike="noStrike" cap="none" normalizeH="0" baseline="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i="0" u="none" strike="noStrike" cap="none" normalizeH="0" baseline="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Global design and delivery of </a:t>
            </a:r>
            <a:r>
              <a:rPr kumimoji="0" lang="en-US" altLang="en-US" sz="2400" b="1" i="0" u="none" strike="noStrike" cap="none" normalizeH="0" baseline="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engaging, inspiring and informative </a:t>
            </a:r>
            <a:r>
              <a:rPr lang="en-US" altLang="en-US" sz="2400" b="1">
                <a:solidFill>
                  <a:srgbClr val="143A54"/>
                </a:solidFill>
                <a:latin typeface="Open Sans" panose="020B0606030504020204" pitchFamily="34" charset="0"/>
                <a:ea typeface="Open Sans" panose="020B0606030504020204" pitchFamily="34" charset="0"/>
                <a:cs typeface="Open Sans" panose="020B0606030504020204" pitchFamily="34" charset="0"/>
              </a:rPr>
              <a:t>on-line and digital</a:t>
            </a:r>
            <a:r>
              <a:rPr kumimoji="0" lang="en-US" altLang="en-US" sz="2400" b="1" i="0" u="none" strike="noStrike" cap="none" normalizeH="0" baseline="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2400" i="0" u="none" strike="noStrike" cap="none" normalizeH="0" baseline="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that get results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a:solidFill>
                  <a:srgbClr val="143A54"/>
                </a:solidFill>
                <a:latin typeface="Open Sans" panose="020B0606030504020204" pitchFamily="34" charset="0"/>
                <a:ea typeface="Open Sans" panose="020B0606030504020204" pitchFamily="34" charset="0"/>
                <a:cs typeface="Open Sans" panose="020B0606030504020204" pitchFamily="34" charset="0"/>
              </a:rPr>
              <a:t>Leveraging the power of curated content to deliver greater ROI on your thought-leadership</a:t>
            </a:r>
            <a:endParaRPr kumimoji="0" lang="en-US" altLang="en-US" sz="2400" i="0" u="none" strike="noStrike" cap="none" normalizeH="0" baseline="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400" i="0" u="none" strike="noStrike" cap="none" normalizeH="0" baseline="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A screen shot of a computer&#10;&#10;AI-generated content may be incorrect.">
            <a:hlinkClick r:id="rId5"/>
            <a:extLst>
              <a:ext uri="{FF2B5EF4-FFF2-40B4-BE49-F238E27FC236}">
                <a16:creationId xmlns:a16="http://schemas.microsoft.com/office/drawing/2014/main" id="{C89DF0B3-3AE2-36DF-E951-957CF488F4D7}"/>
              </a:ext>
            </a:extLst>
          </p:cNvPr>
          <p:cNvPicPr>
            <a:picLocks noChangeAspect="1"/>
          </p:cNvPicPr>
          <p:nvPr/>
        </p:nvPicPr>
        <p:blipFill>
          <a:blip r:embed="rId6"/>
          <a:stretch>
            <a:fillRect/>
          </a:stretch>
        </p:blipFill>
        <p:spPr>
          <a:xfrm>
            <a:off x="5303838" y="1952624"/>
            <a:ext cx="6668528" cy="3742541"/>
          </a:xfrm>
          <a:prstGeom prst="rect">
            <a:avLst/>
          </a:prstGeom>
        </p:spPr>
      </p:pic>
      <p:sp>
        <p:nvSpPr>
          <p:cNvPr id="2" name="TextBox 1">
            <a:extLst>
              <a:ext uri="{FF2B5EF4-FFF2-40B4-BE49-F238E27FC236}">
                <a16:creationId xmlns:a16="http://schemas.microsoft.com/office/drawing/2014/main" id="{666B8155-2895-2149-6893-B1DBA91DC8D5}"/>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1775845332"/>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D50FE3CF5C6914E8E6067F006322BEE" ma:contentTypeVersion="16" ma:contentTypeDescription="Create a new document." ma:contentTypeScope="" ma:versionID="96cc95261c77d6899663e91c38c4e5d7">
  <xsd:schema xmlns:xsd="http://www.w3.org/2001/XMLSchema" xmlns:xs="http://www.w3.org/2001/XMLSchema" xmlns:p="http://schemas.microsoft.com/office/2006/metadata/properties" xmlns:ns2="37024962-1aa8-4a0e-bcc4-2052b0132858" xmlns:ns3="bbe29a26-4ba2-44fb-9ebd-4f0032c7f13a" targetNamespace="http://schemas.microsoft.com/office/2006/metadata/properties" ma:root="true" ma:fieldsID="9333e60ee678463497d6f50dce0663de" ns2:_="" ns3:_="">
    <xsd:import namespace="37024962-1aa8-4a0e-bcc4-2052b0132858"/>
    <xsd:import namespace="bbe29a26-4ba2-44fb-9ebd-4f0032c7f1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024962-1aa8-4a0e-bcc4-2052b01328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25e52a8-c8f1-46e2-8f82-f219af9959a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be29a26-4ba2-44fb-9ebd-4f0032c7f13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34508f9-cc6b-4a84-84e4-467216a896b2}" ma:internalName="TaxCatchAll" ma:showField="CatchAllData" ma:web="bbe29a26-4ba2-44fb-9ebd-4f0032c7f13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7024962-1aa8-4a0e-bcc4-2052b0132858">
      <Terms xmlns="http://schemas.microsoft.com/office/infopath/2007/PartnerControls"/>
    </lcf76f155ced4ddcb4097134ff3c332f>
    <TaxCatchAll xmlns="bbe29a26-4ba2-44fb-9ebd-4f0032c7f13a" xsi:nil="true"/>
  </documentManagement>
</p:properties>
</file>

<file path=customXml/itemProps1.xml><?xml version="1.0" encoding="utf-8"?>
<ds:datastoreItem xmlns:ds="http://schemas.openxmlformats.org/officeDocument/2006/customXml" ds:itemID="{345BE55E-76FC-48AD-9045-32B5C05C09CE}">
  <ds:schemaRefs>
    <ds:schemaRef ds:uri="http://schemas.microsoft.com/sharepoint/v3/contenttype/forms"/>
  </ds:schemaRefs>
</ds:datastoreItem>
</file>

<file path=customXml/itemProps2.xml><?xml version="1.0" encoding="utf-8"?>
<ds:datastoreItem xmlns:ds="http://schemas.openxmlformats.org/officeDocument/2006/customXml" ds:itemID="{C870B588-28A3-40CF-B460-AB34718FADF6}">
  <ds:schemaRefs>
    <ds:schemaRef ds:uri="37024962-1aa8-4a0e-bcc4-2052b0132858"/>
    <ds:schemaRef ds:uri="bbe29a26-4ba2-44fb-9ebd-4f0032c7f13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6B30993-CD21-46F3-B30B-25B16DBDC06E}">
  <ds:schemaRefs>
    <ds:schemaRef ds:uri="http://www.w3.org/XML/1998/namespace"/>
    <ds:schemaRef ds:uri="http://purl.org/dc/terms/"/>
    <ds:schemaRef ds:uri="http://schemas.microsoft.com/office/2006/metadata/properties"/>
    <ds:schemaRef ds:uri="http://schemas.microsoft.com/office/2006/documentManagement/types"/>
    <ds:schemaRef ds:uri="http://purl.org/dc/elements/1.1/"/>
    <ds:schemaRef ds:uri="http://purl.org/dc/dcmitype/"/>
    <ds:schemaRef ds:uri="37024962-1aa8-4a0e-bcc4-2052b0132858"/>
    <ds:schemaRef ds:uri="bbe29a26-4ba2-44fb-9ebd-4f0032c7f13a"/>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512</TotalTime>
  <Words>1350</Words>
  <Application>Microsoft Macintosh PowerPoint</Application>
  <PresentationFormat>Widescreen</PresentationFormat>
  <Paragraphs>239</Paragraphs>
  <Slides>36</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Aptos</vt:lpstr>
      <vt:lpstr>Aptos Display</vt:lpstr>
      <vt:lpstr>Arial</vt:lpstr>
      <vt:lpstr>Bebas Neue</vt:lpstr>
      <vt:lpstr>Courier New</vt:lpstr>
      <vt:lpstr>Open Sans</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Matthew Wall</dc:creator>
  <cp:lastModifiedBy>Leonard Smit</cp:lastModifiedBy>
  <cp:revision>9</cp:revision>
  <dcterms:created xsi:type="dcterms:W3CDTF">2025-09-23T14:26:05Z</dcterms:created>
  <dcterms:modified xsi:type="dcterms:W3CDTF">2026-03-04T10:05:36Z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0x010100FD50FE3CF5C6914E8E6067F006322BEE</vt:lpwstr>
  </property>
  <property fmtid="{D5CDD505-2E9C-101B-9397-08002B2CF9AE}" pid="3" name="MediaServiceImageTags">
    <vt:lpwstr/>
  </property>
</Properties>
</file>