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3744" r:id="rId5"/>
    <p:sldId id="4662" r:id="rId6"/>
    <p:sldId id="4669" r:id="rId7"/>
    <p:sldId id="4663" r:id="rId8"/>
    <p:sldId id="4672" r:id="rId9"/>
    <p:sldId id="4664" r:id="rId10"/>
    <p:sldId id="4668" r:id="rId11"/>
    <p:sldId id="4665" r:id="rId12"/>
    <p:sldId id="4666" r:id="rId13"/>
    <p:sldId id="4667" r:id="rId14"/>
    <p:sldId id="4670" r:id="rId15"/>
    <p:sldId id="465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636" userDrawn="1">
          <p15:clr>
            <a:srgbClr val="A4A3A4"/>
          </p15:clr>
        </p15:guide>
        <p15:guide id="3" pos="3500" userDrawn="1">
          <p15:clr>
            <a:srgbClr val="A4A3A4"/>
          </p15:clr>
        </p15:guide>
        <p15:guide id="4" pos="75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A54"/>
    <a:srgbClr val="163C55"/>
    <a:srgbClr val="143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/>
    <p:restoredTop sz="94648"/>
  </p:normalViewPr>
  <p:slideViewPr>
    <p:cSldViewPr snapToGrid="0">
      <p:cViewPr varScale="1">
        <p:scale>
          <a:sx n="179" d="100"/>
          <a:sy n="179" d="100"/>
        </p:scale>
        <p:origin x="1080" y="192"/>
      </p:cViewPr>
      <p:guideLst>
        <p:guide orient="horz" pos="822"/>
        <p:guide pos="3636"/>
        <p:guide pos="3500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5" d="100"/>
        <a:sy n="1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8536A-521D-A447-A1C1-89D68E129A95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E87CD-6D87-BE42-BA26-A1D56CC44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49209-03EE-9F7F-89C9-A8C7B705F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6AB126-BD02-7011-37EF-9862F6CCB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D5A618-3D5F-DEFC-B24A-2E6DA6FB6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4553F-AE62-D200-51AC-9360E1919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62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6E274-98BF-A692-0EA5-BA7BCF180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DCFB2F-219B-7B17-2B64-3DA536627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214B26-9502-B7B2-B9FE-5301947A5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60817-8350-4A36-B15D-52E1AE826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76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7CD-6D87-BE42-BA26-A1D56CC444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8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A5BB4-8798-6918-089A-A62064F84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8684F2-C052-A7BD-97DA-6598485C1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16BBC-E4BA-BBFE-E516-C237626EF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70D45-3A0F-C03E-8442-05F6ABF78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862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8125F-46AA-CF3B-0F7B-BE0C8E4A2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D510C-9403-0B67-6EFA-B590CB0E0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831C9C-E086-13C2-9C2E-A15FF05DD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D03F0-47FF-E99B-D38F-77CCF67A2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17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6E918-9340-A262-A9A3-BAACC8DB9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5DE48-BD75-8667-5EC1-AAB55A2D9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AF587A-0208-C7E3-108F-6B883E527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238C9-873C-6E92-C516-EC6020ECB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22277-0F4D-CCCA-3939-0C1AC878F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07C47-378B-B12F-A6CE-1004D36CF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105E7-AF48-A12F-CE78-8C1C65F98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4C9E2-1110-C395-22BD-4AA639D2F3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18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0E64D-5D59-EF0F-BC8B-751F0CA9F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A2460-B914-1C2A-249F-33EA69F27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332A72-B379-1598-AB99-915FD7D63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DBB99-12F4-DD1A-6DAC-EF513FC84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6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21855-3E6A-2A12-291A-8DE5C3763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4807D1-68AA-903F-FDAA-34C463353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4E192C-95D2-2069-7A62-30C1020B2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EE134-89EF-5130-58FE-8DE1B606D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321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66930-6EA4-544C-4184-7540223DB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CBC587-06E0-4401-A5B8-863985BC9D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CDB832-6383-7F34-ED36-9CE762806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6774B-028F-EEEB-907E-5BE760705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39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CA355-CEBA-6E14-4707-18D428B1C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82B175-7635-08A6-C056-444D2DD59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9CD95-FAA6-BCEB-F700-A0A8BDCAD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F0F43-23E1-FEE4-9AF4-DE19E6B6D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72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BCCC219-DC26-80C7-C5ED-9668E8CCD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2420938"/>
            <a:ext cx="10225088" cy="864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chemeClr val="accent1"/>
                </a:solidFill>
                <a:latin typeface="Bebas Neue" panose="020B0606020202050201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284984"/>
            <a:ext cx="10225088" cy="864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+mn-lt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Body</a:t>
            </a:r>
          </a:p>
        </p:txBody>
      </p:sp>
      <p:sp>
        <p:nvSpPr>
          <p:cNvPr id="45" name="Title 12"/>
          <p:cNvSpPr>
            <a:spLocks noGrp="1"/>
          </p:cNvSpPr>
          <p:nvPr>
            <p:ph type="title" hasCustomPrompt="1"/>
          </p:nvPr>
        </p:nvSpPr>
        <p:spPr>
          <a:xfrm>
            <a:off x="575512" y="937587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7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063383D-7DB3-7177-8DEB-B335C5D841B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5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88A7C-D0EB-524A-95E0-57232F35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1152-1BD3-4E08-AF14-28EB1F606D7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A2BBF-9F1D-D543-B7D8-1F0CFCA6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C24B8-7BAC-6C43-A125-005FE3D5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E2A6-806C-4C35-860A-418CEDB9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4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F1A753E-7DC5-D3A7-F336-5B235EAD8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368E5EF-AC1D-7E89-3CCC-C9B693A8F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87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711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venir Next" panose="020B0503020202020204" pitchFamily="34" charset="0"/>
        <a:buChar char="•"/>
        <a:defRPr sz="2800" kern="1200">
          <a:solidFill>
            <a:schemeClr val="tx1"/>
          </a:solidFill>
          <a:latin typeface="Bebas Neue" panose="020B0606020202050201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venir Next" panose="020B0503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venir Next" panose="020B0503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venir Next" panose="020B0503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venir Next" panose="020B0503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venir Next" panose="020B0503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venir Next" panose="020B0503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venir Next" panose="020B0503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venir Next" panose="020B0503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rod@whitewallcreative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lti-colored wall art">
            <a:extLst>
              <a:ext uri="{FF2B5EF4-FFF2-40B4-BE49-F238E27FC236}">
                <a16:creationId xmlns:a16="http://schemas.microsoft.com/office/drawing/2014/main" id="{130B8EAD-00FA-1BF5-B354-6605F471B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C23D352-3433-7C74-161A-0E156A9D8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964" y="1814514"/>
            <a:ext cx="97440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7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922D3-DBE6-CC46-4402-F770C7CF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and holding a phone with a crowd of people in the background&#10;&#10;AI-generated content may be incorrect.">
            <a:extLst>
              <a:ext uri="{FF2B5EF4-FFF2-40B4-BE49-F238E27FC236}">
                <a16:creationId xmlns:a16="http://schemas.microsoft.com/office/drawing/2014/main" id="{81585F55-B6C5-8351-B7B7-E5C70CD8FF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" r="-1"/>
          <a:stretch>
            <a:fillRect/>
          </a:stretch>
        </p:blipFill>
        <p:spPr>
          <a:xfrm>
            <a:off x="6354305" y="1018594"/>
            <a:ext cx="5837695" cy="5839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DF2038-7D3A-360B-3563-58D7478FD70C}"/>
              </a:ext>
            </a:extLst>
          </p:cNvPr>
          <p:cNvSpPr txBox="1"/>
          <p:nvPr/>
        </p:nvSpPr>
        <p:spPr>
          <a:xfrm>
            <a:off x="343339" y="304841"/>
            <a:ext cx="1065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C00000"/>
                </a:solidFill>
                <a:latin typeface="Bebas Neue" panose="020B0606020202050201" pitchFamily="34" charset="77"/>
              </a:rPr>
              <a:t>NEXT STEPS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02394-E069-6D12-1D2E-65DB1D896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8" y="1293344"/>
            <a:ext cx="533347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 (30 mins):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guest upload + organizer dashboard</a:t>
            </a:r>
          </a:p>
          <a:p>
            <a:pPr marL="342900" lvl="0" indent="-342900">
              <a:buFont typeface="+mj-lt"/>
              <a:buAutoNum type="arabicPeriod"/>
            </a:pP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Proposal: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model attendees, pricing, projected ROI</a:t>
            </a:r>
          </a:p>
          <a:p>
            <a:pPr marL="342900" lvl="0" indent="-342900">
              <a:buFont typeface="+mj-lt"/>
              <a:buAutoNum type="arabicPeriod"/>
            </a:pP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live: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faces found, moments delivered, data owned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DF227D0-7690-1001-E714-71CEBCE4A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3B4C1E34-8188-6F01-CDA3-D2B2B02DE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559" y="224721"/>
            <a:ext cx="2328971" cy="459234"/>
          </a:xfrm>
          <a:prstGeom prst="rect">
            <a:avLst/>
          </a:prstGeom>
        </p:spPr>
      </p:pic>
      <p:pic>
        <p:nvPicPr>
          <p:cNvPr id="10" name="Picture 9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8FBD80D1-2C09-0A49-7C0F-EABA7D03ED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670" y="5109648"/>
            <a:ext cx="90680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EA5AB-15C5-9B0B-6D41-DD39736FE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a street&#10;&#10;AI-generated content may be incorrect.">
            <a:extLst>
              <a:ext uri="{FF2B5EF4-FFF2-40B4-BE49-F238E27FC236}">
                <a16:creationId xmlns:a16="http://schemas.microsoft.com/office/drawing/2014/main" id="{55FC13D8-63E6-2D06-FE8B-BD8B22C0C4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7"/>
          <a:stretch>
            <a:fillRect/>
          </a:stretch>
        </p:blipFill>
        <p:spPr>
          <a:xfrm>
            <a:off x="6354305" y="1018594"/>
            <a:ext cx="5837695" cy="5839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B5847-59A3-351A-BA5D-95E2F576953F}"/>
              </a:ext>
            </a:extLst>
          </p:cNvPr>
          <p:cNvSpPr txBox="1"/>
          <p:nvPr/>
        </p:nvSpPr>
        <p:spPr>
          <a:xfrm>
            <a:off x="343339" y="310708"/>
            <a:ext cx="1065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C00000"/>
                </a:solidFill>
                <a:latin typeface="Bebas Neue" panose="020B0606020202050201" pitchFamily="34" charset="77"/>
              </a:rPr>
              <a:t>CONTACT 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C0837E-F9FF-4AA8-05AA-A3C1DB4F1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9" y="1304925"/>
            <a:ext cx="542881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 Lee</a:t>
            </a:r>
          </a:p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SVP Customer Success</a:t>
            </a:r>
          </a:p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Whitewall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E: 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rod@whitewallcreative.com</a:t>
            </a: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C: 1 814 692 7945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3E88D0E-1636-A6A2-43B4-F91BD3291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81C12ECF-3403-2FA6-DFC5-2297A0368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559" y="224721"/>
            <a:ext cx="2328971" cy="459234"/>
          </a:xfrm>
          <a:prstGeom prst="rect">
            <a:avLst/>
          </a:prstGeom>
        </p:spPr>
      </p:pic>
      <p:pic>
        <p:nvPicPr>
          <p:cNvPr id="12" name="Picture 11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B40CADA2-3DDC-8C28-67B5-87159DA0EB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704" y="1290455"/>
            <a:ext cx="1524895" cy="2538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14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lti-colored wall art">
            <a:extLst>
              <a:ext uri="{FF2B5EF4-FFF2-40B4-BE49-F238E27FC236}">
                <a16:creationId xmlns:a16="http://schemas.microsoft.com/office/drawing/2014/main" id="{130B8EAD-00FA-1BF5-B354-6605F471B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C23D352-3433-7C74-161A-0E156A9D8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3964" y="1814514"/>
            <a:ext cx="97440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1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D170D-647A-6163-B859-83DC91E0A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a street&#10;&#10;AI-generated content may be incorrect.">
            <a:extLst>
              <a:ext uri="{FF2B5EF4-FFF2-40B4-BE49-F238E27FC236}">
                <a16:creationId xmlns:a16="http://schemas.microsoft.com/office/drawing/2014/main" id="{F0E7801C-2FB0-588A-BB04-A5BED70FF0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7"/>
          <a:stretch>
            <a:fillRect/>
          </a:stretch>
        </p:blipFill>
        <p:spPr>
          <a:xfrm>
            <a:off x="6354305" y="1018594"/>
            <a:ext cx="5837695" cy="5839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54FDC1-5C59-873F-4CBE-AFB9970E0946}"/>
              </a:ext>
            </a:extLst>
          </p:cNvPr>
          <p:cNvSpPr txBox="1"/>
          <p:nvPr/>
        </p:nvSpPr>
        <p:spPr>
          <a:xfrm>
            <a:off x="343339" y="310708"/>
            <a:ext cx="1065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C00000"/>
                </a:solidFill>
                <a:latin typeface="Bebas Neue" panose="020B0606020202050201" pitchFamily="34" charset="77"/>
              </a:rPr>
              <a:t>WELCOME TO THE WORLD’S BIGGEST PHOTO OP!  </a:t>
            </a:r>
            <a:endParaRPr lang="en-GB" sz="4000" dirty="0">
              <a:solidFill>
                <a:srgbClr val="C00000"/>
              </a:solidFill>
              <a:latin typeface="Bebas Neue" panose="020B0606020202050201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BA2BDF-53B2-BE35-BD93-8F0F775CA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9" y="1304925"/>
            <a:ext cx="5752661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one summer,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Miami becomes the backdrop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for hundreds of thousands of once-in-a-lifetime moments — and the world shares them. 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job isn’t just to host matches. It’s to make sure every visitor leaves with a story that says: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“Miami was the highlight.”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</a:t>
            </a:r>
            <a:r>
              <a:rPr lang="en-US" altLang="en-US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Spott.Me</a:t>
            </a:r>
            <a:r>
              <a:rPr lang="en-US" alt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you turn every visitor into a billboard for Miami, all over the world.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prize: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 citywide surge of pride, tourism, and global attention — powered by real people, not ads.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b="1" u="sng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Miami is being offered this first — before any other host city. </a:t>
            </a:r>
          </a:p>
          <a:p>
            <a:endParaRPr lang="en-US" altLang="en-US" b="1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 on to find out more…</a:t>
            </a: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FF32F863-6D45-0F4E-F48F-E737D72E7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559" y="224721"/>
            <a:ext cx="2328971" cy="459234"/>
          </a:xfrm>
          <a:prstGeom prst="rect">
            <a:avLst/>
          </a:prstGeom>
        </p:spPr>
      </p:pic>
      <p:pic>
        <p:nvPicPr>
          <p:cNvPr id="10" name="Picture 9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3AE767CF-BB64-DE6E-5CDB-5BC7C762ED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590" y="1257124"/>
            <a:ext cx="90680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8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EFA72-48EA-A700-9525-D99E4CE9C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289B15-F251-86F5-0951-846D2B527E59}"/>
              </a:ext>
            </a:extLst>
          </p:cNvPr>
          <p:cNvSpPr txBox="1"/>
          <p:nvPr/>
        </p:nvSpPr>
        <p:spPr>
          <a:xfrm>
            <a:off x="343339" y="310708"/>
            <a:ext cx="1065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C00000"/>
                </a:solidFill>
                <a:latin typeface="Bebas Neue" panose="020B0606020202050201" pitchFamily="34" charset="77"/>
              </a:rPr>
              <a:t>AI-Powered Photo Discovery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03FBF2-6D12-473A-2584-F14D24F0B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40" y="1318032"/>
            <a:ext cx="567579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Spott.Me</a:t>
            </a:r>
            <a:r>
              <a:rPr lang="en-GB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uses facial recognition AI to help event</a:t>
            </a:r>
            <a:b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attendees instantly find professional photos of</a:t>
            </a:r>
            <a:b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themselves.</a:t>
            </a:r>
          </a:p>
          <a:p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Result:</a:t>
            </a:r>
            <a:b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attendee becomes a </a:t>
            </a:r>
            <a:r>
              <a:rPr lang="en-GB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micro-influencer</a:t>
            </a: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distributing professional, branded content to their networks.</a:t>
            </a:r>
          </a:p>
          <a:p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It Works: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 photographers capture the event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 uploaded to our platform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Attendees upload a selfie via their phone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matches their face instantly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Fans share branded content across social media</a:t>
            </a:r>
          </a:p>
        </p:txBody>
      </p:sp>
      <p:pic>
        <p:nvPicPr>
          <p:cNvPr id="5" name="Picture 4" descr="A collage of people taking a selfie&#10;&#10;AI-generated content may be incorrect.">
            <a:extLst>
              <a:ext uri="{FF2B5EF4-FFF2-40B4-BE49-F238E27FC236}">
                <a16:creationId xmlns:a16="http://schemas.microsoft.com/office/drawing/2014/main" id="{68237990-C994-8CFD-9819-5B426AFEC9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" r="-1"/>
          <a:stretch>
            <a:fillRect/>
          </a:stretch>
        </p:blipFill>
        <p:spPr>
          <a:xfrm>
            <a:off x="6354305" y="1018594"/>
            <a:ext cx="5837695" cy="5839406"/>
          </a:xfrm>
          <a:prstGeom prst="rect">
            <a:avLst/>
          </a:prstGeom>
        </p:spPr>
      </p:pic>
      <p:pic>
        <p:nvPicPr>
          <p:cNvPr id="3" name="Picture 2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DE16F37C-ADA1-4775-EC68-8E850C5DFF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590" y="1257124"/>
            <a:ext cx="906800" cy="1509822"/>
          </a:xfrm>
          <a:prstGeom prst="rect">
            <a:avLst/>
          </a:prstGeom>
        </p:spPr>
      </p:pic>
      <p:pic>
        <p:nvPicPr>
          <p:cNvPr id="7" name="Picture 6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5446371F-F106-3C35-B4EB-F810BCFF7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559" y="224721"/>
            <a:ext cx="2328971" cy="4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B2AF9-A71F-E745-9B6F-99EF32F0A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at a desk looking at a computer&#10;&#10;AI-generated content may be incorrect.">
            <a:extLst>
              <a:ext uri="{FF2B5EF4-FFF2-40B4-BE49-F238E27FC236}">
                <a16:creationId xmlns:a16="http://schemas.microsoft.com/office/drawing/2014/main" id="{5A3C2631-7A61-C16A-065F-9FD114377E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" r="1"/>
          <a:stretch>
            <a:fillRect/>
          </a:stretch>
        </p:blipFill>
        <p:spPr>
          <a:xfrm>
            <a:off x="6354305" y="1018594"/>
            <a:ext cx="5837696" cy="5839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F15053-D13C-772E-1E88-29DAE11B3196}"/>
              </a:ext>
            </a:extLst>
          </p:cNvPr>
          <p:cNvSpPr txBox="1"/>
          <p:nvPr/>
        </p:nvSpPr>
        <p:spPr>
          <a:xfrm>
            <a:off x="343339" y="310708"/>
            <a:ext cx="1065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C00000"/>
                </a:solidFill>
                <a:latin typeface="Bebas Neue" panose="020B0606020202050201" pitchFamily="34" charset="77"/>
              </a:rPr>
              <a:t>Make Sponsorship Measurable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8ABE91-47E0-8C63-6410-9FD78A240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9" y="1304923"/>
            <a:ext cx="591134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Problem: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Brands spend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$70–$750K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on activations but can’t prove ROI—reports are manual, incomplete, and estimate-based.</a:t>
            </a:r>
          </a:p>
          <a:p>
            <a:pPr lvl="0"/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“For the first time, sponsors don’t have to take your word for it.”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Difference:</a:t>
            </a: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Searchable Brand Database: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find every photo with logos/products/signage; filter by placement + confidence.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Verified Impressions: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exact view counts, cross-platform share tracking, real-time engagement.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 Reporting: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post-event PDF/CSV analytics, top content surfaced, exportable library.</a:t>
            </a:r>
          </a:p>
          <a:p>
            <a:pPr lvl="0">
              <a:buFontTx/>
              <a:buChar char="•"/>
            </a:pP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“We think it worked” → “Here’s exactly how it worked.”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F20E7B-0C5B-B955-37C5-0D2D9027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0D7DD160-B0CE-B805-657F-D85C44D56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559" y="224721"/>
            <a:ext cx="2328971" cy="459234"/>
          </a:xfrm>
          <a:prstGeom prst="rect">
            <a:avLst/>
          </a:prstGeom>
        </p:spPr>
      </p:pic>
      <p:pic>
        <p:nvPicPr>
          <p:cNvPr id="11" name="Picture 10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D8F0F2D3-84B5-32E5-254C-2B5F1AED5B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590" y="5109648"/>
            <a:ext cx="90680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0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FE916-F4B8-B155-E85C-A5DADAE47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at a desk with a computer and a phone&#10;&#10;AI-generated content may be incorrect.">
            <a:extLst>
              <a:ext uri="{FF2B5EF4-FFF2-40B4-BE49-F238E27FC236}">
                <a16:creationId xmlns:a16="http://schemas.microsoft.com/office/drawing/2014/main" id="{C04280DB-A486-5091-7813-9BF6E5640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591" y="1018591"/>
            <a:ext cx="5839407" cy="5839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B0C96-7FD8-EE01-4C20-B465A0B8360E}"/>
              </a:ext>
            </a:extLst>
          </p:cNvPr>
          <p:cNvSpPr txBox="1"/>
          <p:nvPr/>
        </p:nvSpPr>
        <p:spPr>
          <a:xfrm>
            <a:off x="343339" y="310708"/>
            <a:ext cx="1065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C00000"/>
                </a:solidFill>
                <a:latin typeface="Bebas Neue" panose="020B0606020202050201" pitchFamily="34" charset="77"/>
              </a:rPr>
              <a:t>What Sponsors See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ECB8DD-157A-7E14-1C7C-3C39A2B1A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9" y="1166424"/>
            <a:ext cx="5667601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Sponsor Dashboard: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visual, post-event view of how branded moments performed in the real world.</a:t>
            </a:r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Dashboard view includes: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Verified impressions and views by channel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Shares, clicks, and top-performing moments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 appearances across photos (logo / product / signage)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Branded content, defined:</a:t>
            </a:r>
          </a:p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 delivered with a subtle frame or watermark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CTA or QR (template-controlled to meet brand guidelines)</a:t>
            </a:r>
          </a:p>
          <a:p>
            <a:pPr lvl="0"/>
            <a:endParaRPr lang="en-US" altLang="en-US" b="1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it matters:</a:t>
            </a:r>
          </a:p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Sponsors can instantly see where their brand appeared, how it travelled, and which moments drove the most attention.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B6CD21A-EA60-9A2C-B36C-1B811DBB6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D9295DEA-5385-BBBD-0895-B6387080A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559" y="224721"/>
            <a:ext cx="2328971" cy="459234"/>
          </a:xfrm>
          <a:prstGeom prst="rect">
            <a:avLst/>
          </a:prstGeom>
        </p:spPr>
      </p:pic>
      <p:pic>
        <p:nvPicPr>
          <p:cNvPr id="13" name="Picture 12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023857A3-28D7-1188-7FC2-20416097C5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730" y="1257124"/>
            <a:ext cx="90680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0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C4E48-1570-93BE-197C-305577BFF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icture&#10;&#10;AI-generated content may be incorrect.">
            <a:extLst>
              <a:ext uri="{FF2B5EF4-FFF2-40B4-BE49-F238E27FC236}">
                <a16:creationId xmlns:a16="http://schemas.microsoft.com/office/drawing/2014/main" id="{C1A330AA-9DA3-8736-1445-1AC2035B63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" r="1"/>
          <a:stretch>
            <a:fillRect/>
          </a:stretch>
        </p:blipFill>
        <p:spPr>
          <a:xfrm>
            <a:off x="6354305" y="1018595"/>
            <a:ext cx="5837695" cy="5839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67E4A7-214C-D2CB-D443-063990D0DBBE}"/>
              </a:ext>
            </a:extLst>
          </p:cNvPr>
          <p:cNvSpPr txBox="1"/>
          <p:nvPr/>
        </p:nvSpPr>
        <p:spPr>
          <a:xfrm>
            <a:off x="343339" y="310709"/>
            <a:ext cx="1065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C00000"/>
                </a:solidFill>
                <a:latin typeface="Bebas Neue" panose="020B0606020202050201" pitchFamily="34" charset="77"/>
              </a:rPr>
              <a:t>Every Fan is a Billboard!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B0B5DD-8E66-FE7E-8D0A-6645F1FA2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9" y="1166426"/>
            <a:ext cx="5752661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SPONSOR ACTIVATIONS </a:t>
            </a:r>
          </a:p>
          <a:p>
            <a:pPr lvl="0"/>
            <a:endParaRPr lang="en-US" altLang="en-US" b="1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Math: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10,000 attendees × 70% share = 7,000 posts × 300 impressions =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2.1M impressions</a:t>
            </a:r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Verified distribution &amp; earned media value:</a:t>
            </a:r>
          </a:p>
          <a:p>
            <a:r>
              <a:rPr lang="en-GB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Equivalent (USD CPM):</a:t>
            </a: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$0.004–$0.017</a:t>
            </a: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vs </a:t>
            </a:r>
            <a:r>
              <a:rPr lang="en-GB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ads $0.07–$0.21</a:t>
            </a: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i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(10–50× cheaper)</a:t>
            </a:r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Ideal for WC26: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trophy tours, mascot moments, “lift the trophy” installs, sponsor zones, challenges</a:t>
            </a:r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Sponsors get: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pro branded photos,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70–90% share rate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searchable brand appearances, automated ROI report</a:t>
            </a:r>
          </a:p>
          <a:p>
            <a:pPr lvl="0"/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Coca-Cola Victory Pose—photos delivered in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60s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15,000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participants →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4.5M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impressions.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3F7A74F-5767-676E-8310-23B27D7D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B73E05E1-CD19-8F89-080E-04782C984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559" y="224721"/>
            <a:ext cx="2328971" cy="459234"/>
          </a:xfrm>
          <a:prstGeom prst="rect">
            <a:avLst/>
          </a:prstGeom>
        </p:spPr>
      </p:pic>
      <p:pic>
        <p:nvPicPr>
          <p:cNvPr id="10" name="Picture 9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689132C3-F664-02AE-3B3C-044B09733F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670" y="5109648"/>
            <a:ext cx="90680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3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4A359-EFE1-C8D4-FDD9-B327C291B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phone with a picture of people walking on the beach&#10;&#10;AI-generated content may be incorrect.">
            <a:extLst>
              <a:ext uri="{FF2B5EF4-FFF2-40B4-BE49-F238E27FC236}">
                <a16:creationId xmlns:a16="http://schemas.microsoft.com/office/drawing/2014/main" id="{30F1A8DD-E15A-CC6F-A639-D2AC65BF31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" r="-1"/>
          <a:stretch>
            <a:fillRect/>
          </a:stretch>
        </p:blipFill>
        <p:spPr>
          <a:xfrm>
            <a:off x="6354305" y="1018594"/>
            <a:ext cx="5837695" cy="5839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1B3CD-F4C7-9E3D-E04D-722E206C165C}"/>
              </a:ext>
            </a:extLst>
          </p:cNvPr>
          <p:cNvSpPr txBox="1"/>
          <p:nvPr/>
        </p:nvSpPr>
        <p:spPr>
          <a:xfrm>
            <a:off x="343339" y="310708"/>
            <a:ext cx="1065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C00000"/>
                </a:solidFill>
                <a:latin typeface="Bebas Neue" panose="020B0606020202050201" pitchFamily="34" charset="77"/>
              </a:rPr>
              <a:t>Miami as the Hero City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8C1876-AF0D-6C89-8D50-211C0A9E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7" y="1345757"/>
            <a:ext cx="575266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Miami impact: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6 matches =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300K visitors</a:t>
            </a:r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 hit landmarks =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90K photos</a:t>
            </a:r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60% share =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54K posts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→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13.5M impressions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Perfect for: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Greater Miami tourism, hotels, transport partners</a:t>
            </a:r>
          </a:p>
          <a:p>
            <a:pPr lvl="0"/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Tourism gets: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scalable landmark photography, verified visitor metrics, proof of engagement, exportable content library for future campaigns</a:t>
            </a:r>
          </a:p>
          <a:p>
            <a:pPr lvl="0"/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Legacy value: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economic impact data + “We Hosted the World” assets for future bids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Miami waterfront campaign — photographers at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 Beach, Wynwood Walls, Bayfront Park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30,000 visitors matched to branded photos →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9M destination impressions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C34B262-8484-6297-C12C-255628C22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FB0C73CA-D2B6-2B14-7658-A941DBA78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559" y="224721"/>
            <a:ext cx="2328971" cy="459234"/>
          </a:xfrm>
          <a:prstGeom prst="rect">
            <a:avLst/>
          </a:prstGeom>
        </p:spPr>
      </p:pic>
      <p:pic>
        <p:nvPicPr>
          <p:cNvPr id="14" name="Picture 13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CB09772B-BEE2-F696-10C0-8A4A219B8C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590" y="5109648"/>
            <a:ext cx="90680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9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25333-0433-2094-031A-72095ADC7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hand holding a phone in front of a crowd of people&#10;&#10;AI-generated content may be incorrect.">
            <a:extLst>
              <a:ext uri="{FF2B5EF4-FFF2-40B4-BE49-F238E27FC236}">
                <a16:creationId xmlns:a16="http://schemas.microsoft.com/office/drawing/2014/main" id="{2613F4E7-FAB3-143E-CFEE-3B39380526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" r="-1"/>
          <a:stretch>
            <a:fillRect/>
          </a:stretch>
        </p:blipFill>
        <p:spPr>
          <a:xfrm>
            <a:off x="6354305" y="1018595"/>
            <a:ext cx="5837695" cy="5839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12CBE-147D-9650-11F8-B78A7BE23F2D}"/>
              </a:ext>
            </a:extLst>
          </p:cNvPr>
          <p:cNvSpPr txBox="1"/>
          <p:nvPr/>
        </p:nvSpPr>
        <p:spPr>
          <a:xfrm>
            <a:off x="343339" y="310709"/>
            <a:ext cx="1065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C00000"/>
                </a:solidFill>
                <a:latin typeface="Bebas Neue" panose="020B0606020202050201" pitchFamily="34" charset="77"/>
              </a:rPr>
              <a:t>Fan Zones That Scale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E19C6D-C796-F3DA-EF84-9FC126572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9" y="1304925"/>
            <a:ext cx="583769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festival: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100K attendees →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50K galleries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→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32.5K posts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→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9.75M impressions</a:t>
            </a:r>
          </a:p>
          <a:p>
            <a:pPr lvl="0"/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50M+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Fan Festival impressions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Perfect for: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FIFA</a:t>
            </a:r>
            <a:r>
              <a:rPr lang="en-US" altLang="en-US" baseline="300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partners, host city tourism, broadcasters, entertainment sponsors</a:t>
            </a:r>
          </a:p>
          <a:p>
            <a:pPr lvl="0"/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Sponsors get: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multi-day repeat exposure, cross-city analytics (one dashboard), authentic moments, long-tail discovery, performance insights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Fan Festivals 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a 39-day content campaign with built-in distribution.</a:t>
            </a:r>
          </a:p>
          <a:p>
            <a:pPr lvl="0"/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Miami Fan Festival — daily coverage;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50K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galleries → </a:t>
            </a: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9.75M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impressions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275227-FCB1-A673-FC11-97E52EE6B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4A7CB54A-6EF6-6395-A2BA-083B11FE7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559" y="224721"/>
            <a:ext cx="2328971" cy="459234"/>
          </a:xfrm>
          <a:prstGeom prst="rect">
            <a:avLst/>
          </a:prstGeom>
        </p:spPr>
      </p:pic>
      <p:pic>
        <p:nvPicPr>
          <p:cNvPr id="9" name="Picture 8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D257753D-BF82-1BA5-00FB-83885E5955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670" y="5109648"/>
            <a:ext cx="90680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7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B7220-2FC8-F4F4-AE36-158055AFA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and holding a phone with people around it&#10;&#10;AI-generated content may be incorrect.">
            <a:extLst>
              <a:ext uri="{FF2B5EF4-FFF2-40B4-BE49-F238E27FC236}">
                <a16:creationId xmlns:a16="http://schemas.microsoft.com/office/drawing/2014/main" id="{2310C602-740B-CD19-B55D-5EA1439275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" r="-1"/>
          <a:stretch>
            <a:fillRect/>
          </a:stretch>
        </p:blipFill>
        <p:spPr>
          <a:xfrm>
            <a:off x="6354305" y="1018595"/>
            <a:ext cx="5837695" cy="5839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2D88CC-B5F1-61A5-6163-E99AB6CAD64F}"/>
              </a:ext>
            </a:extLst>
          </p:cNvPr>
          <p:cNvSpPr txBox="1"/>
          <p:nvPr/>
        </p:nvSpPr>
        <p:spPr>
          <a:xfrm>
            <a:off x="343339" y="310709"/>
            <a:ext cx="1065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C00000"/>
                </a:solidFill>
                <a:latin typeface="Bebas Neue" panose="020B0606020202050201" pitchFamily="34" charset="77"/>
              </a:rPr>
              <a:t>VIP Experiences Worth Sharing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AB4965-78A9-4EB3-20A8-AD527EB1E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8" y="1293343"/>
            <a:ext cx="592229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VIP value: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bigger followings, higher-value (B2B) networks, higher share rates; exclusivity drives posting</a:t>
            </a:r>
          </a:p>
          <a:p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case:</a:t>
            </a: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$10K–$100K</a:t>
            </a: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VIP packages — pro photo delivery boosts perceived value and renewals. </a:t>
            </a: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Perfect for: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Legends meet-and-greets, opening ceremony VIP, trophy access, sponsor lounges, behind-the-scenes</a:t>
            </a:r>
          </a:p>
          <a:p>
            <a:pPr lvl="0"/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Sponsors get: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premium brand association, distribution into C-suite networks, guest satisfaction metrics, testimonial-grade content</a:t>
            </a:r>
          </a:p>
          <a:p>
            <a:pPr lvl="0"/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Hard Rock Stadium (Miami) — 500 VIPs; executive networking + pitch-side + trophy moments; premium galleries shared across industries.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D82CCEC-4DA7-1B68-F4CA-45D066E7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E27DEDF0-1171-A6AE-6162-411156A7B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559" y="224721"/>
            <a:ext cx="2328971" cy="459234"/>
          </a:xfrm>
          <a:prstGeom prst="rect">
            <a:avLst/>
          </a:prstGeom>
        </p:spPr>
      </p:pic>
      <p:pic>
        <p:nvPicPr>
          <p:cNvPr id="10" name="Picture 9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A4E27903-DE32-998A-C5C1-2C9C4D7D14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670" y="5109648"/>
            <a:ext cx="90680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8650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wall 2022">
  <a:themeElements>
    <a:clrScheme name="Whitewall">
      <a:dk1>
        <a:sysClr val="windowText" lastClr="000000"/>
      </a:dk1>
      <a:lt1>
        <a:sysClr val="window" lastClr="FFFFFF"/>
      </a:lt1>
      <a:dk2>
        <a:srgbClr val="FFFFFF"/>
      </a:dk2>
      <a:lt2>
        <a:srgbClr val="A09CA2"/>
      </a:lt2>
      <a:accent1>
        <a:srgbClr val="143A54"/>
      </a:accent1>
      <a:accent2>
        <a:srgbClr val="D00000"/>
      </a:accent2>
      <a:accent3>
        <a:srgbClr val="EBD64E"/>
      </a:accent3>
      <a:accent4>
        <a:srgbClr val="29ABE2"/>
      </a:accent4>
      <a:accent5>
        <a:srgbClr val="4D4D4D"/>
      </a:accent5>
      <a:accent6>
        <a:srgbClr val="FFFFFF"/>
      </a:accent6>
      <a:hlink>
        <a:srgbClr val="29ABE2"/>
      </a:hlink>
      <a:folHlink>
        <a:srgbClr val="EBD64E"/>
      </a:folHlink>
    </a:clrScheme>
    <a:fontScheme name="Custom 1">
      <a:majorFont>
        <a:latin typeface="Korolev Compressed Heav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W-Creds" id="{678A78D7-39C1-F04B-BA9E-4743E3CACC34}" vid="{3522F4A0-B3FB-0F45-B43F-4D93B76AFF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024962-1aa8-4a0e-bcc4-2052b0132858">
      <Terms xmlns="http://schemas.microsoft.com/office/infopath/2007/PartnerControls"/>
    </lcf76f155ced4ddcb4097134ff3c332f>
    <TaxCatchAll xmlns="bbe29a26-4ba2-44fb-9ebd-4f0032c7f1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50FE3CF5C6914E8E6067F006322BEE" ma:contentTypeVersion="16" ma:contentTypeDescription="Create a new document." ma:contentTypeScope="" ma:versionID="b9eb6c7fc5f16c4301f5d21b0ee7594c">
  <xsd:schema xmlns:xsd="http://www.w3.org/2001/XMLSchema" xmlns:xs="http://www.w3.org/2001/XMLSchema" xmlns:p="http://schemas.microsoft.com/office/2006/metadata/properties" xmlns:ns2="37024962-1aa8-4a0e-bcc4-2052b0132858" xmlns:ns3="bbe29a26-4ba2-44fb-9ebd-4f0032c7f13a" targetNamespace="http://schemas.microsoft.com/office/2006/metadata/properties" ma:root="true" ma:fieldsID="5fd337e81635d8a74a9eaf92e69cb0a4" ns2:_="" ns3:_="">
    <xsd:import namespace="37024962-1aa8-4a0e-bcc4-2052b0132858"/>
    <xsd:import namespace="bbe29a26-4ba2-44fb-9ebd-4f0032c7f1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24962-1aa8-4a0e-bcc4-2052b0132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5e52a8-c8f1-46e2-8f82-f219af9959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29a26-4ba2-44fb-9ebd-4f0032c7f13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34508f9-cc6b-4a84-84e4-467216a896b2}" ma:internalName="TaxCatchAll" ma:showField="CatchAllData" ma:web="bbe29a26-4ba2-44fb-9ebd-4f0032c7f1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B30993-CD21-46F3-B30B-25B16DBDC06E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37024962-1aa8-4a0e-bcc4-2052b0132858"/>
    <ds:schemaRef ds:uri="http://schemas.openxmlformats.org/package/2006/metadata/core-properties"/>
    <ds:schemaRef ds:uri="http://schemas.microsoft.com/office/2006/metadata/properties"/>
    <ds:schemaRef ds:uri="bbe29a26-4ba2-44fb-9ebd-4f0032c7f13a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03993AB-9973-4C50-BC0A-6AAB0F9CD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024962-1aa8-4a0e-bcc4-2052b0132858"/>
    <ds:schemaRef ds:uri="bbe29a26-4ba2-44fb-9ebd-4f0032c7f1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5BE55E-76FC-48AD-9045-32B5C05C0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889</Words>
  <Application>Microsoft Macintosh PowerPoint</Application>
  <PresentationFormat>Widescreen</PresentationFormat>
  <Paragraphs>105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Avenir Next</vt:lpstr>
      <vt:lpstr>Bebas Neue</vt:lpstr>
      <vt:lpstr>Open Sans</vt:lpstr>
      <vt:lpstr>Whitewall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Wall</dc:creator>
  <cp:lastModifiedBy>Leonard Smit</cp:lastModifiedBy>
  <cp:revision>26</cp:revision>
  <dcterms:created xsi:type="dcterms:W3CDTF">2025-09-23T14:26:05Z</dcterms:created>
  <dcterms:modified xsi:type="dcterms:W3CDTF">2026-01-30T11:47:06Z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0x010100FD50FE3CF5C6914E8E6067F006322BEE</vt:lpwstr>
  </property>
  <property fmtid="{D5CDD505-2E9C-101B-9397-08002B2CF9AE}" pid="3" name="MediaServiceImageTags">
    <vt:lpwstr/>
  </property>
</Properties>
</file>