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6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embeddedFontLst>
    <p:embeddedFont>
      <p:font typeface="Arimo Bold" panose="020B0704020202020204" pitchFamily="34" charset="0"/>
      <p:regular r:id="rId18"/>
      <p:bold r:id="rId19"/>
    </p:embeddedFont>
    <p:embeddedFont>
      <p:font typeface="Gotham" pitchFamily="2" charset="0"/>
      <p:regular r:id="rId20"/>
    </p:embeddedFont>
    <p:embeddedFont>
      <p:font typeface="Gotham Bold" pitchFamily="2" charset="0"/>
      <p:regular r:id="rId21"/>
      <p:bold r:id="rId22"/>
    </p:embeddedFont>
    <p:embeddedFont>
      <p:font typeface="Gotham Bold Italics" panose="02000000000000000000" pitchFamily="2" charset="0"/>
      <p:regular r:id="rId23"/>
      <p:bold r:id="rId24"/>
      <p:italic r:id="rId25"/>
      <p:boldItalic r:id="rId26"/>
    </p:embeddedFont>
    <p:embeddedFont>
      <p:font typeface="Gotham Italics" pitchFamily="2" charset="0"/>
      <p:regular r:id="rId27"/>
      <p:italic r:id="rId28"/>
    </p:embeddedFont>
    <p:embeddedFont>
      <p:font typeface="Gotham Light" pitchFamily="2" charset="0"/>
      <p:regular r:id="rId29"/>
    </p:embeddedFont>
    <p:embeddedFont>
      <p:font typeface="TAN Tangkiwood" pitchFamily="2" charset="7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9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D18"/>
    <a:srgbClr val="79280B"/>
    <a:srgbClr val="F4D78D"/>
    <a:srgbClr val="B4A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9CFB1-3608-5F45-ACAC-17B0208CFBF6}" v="91" dt="2025-11-26T16:07:24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54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Wall" userId="20dc0baf-d9e1-4105-90d2-bdcf95a1ba4a" providerId="ADAL" clId="{A1010E3A-8AF0-5741-B727-7AF64EB7E660}"/>
    <pc:docChg chg="custSel modSld">
      <pc:chgData name="Matthew Wall" userId="20dc0baf-d9e1-4105-90d2-bdcf95a1ba4a" providerId="ADAL" clId="{A1010E3A-8AF0-5741-B727-7AF64EB7E660}" dt="2025-11-26T18:55:26.002" v="182" actId="20577"/>
      <pc:docMkLst>
        <pc:docMk/>
      </pc:docMkLst>
      <pc:sldChg chg="modSp mod">
        <pc:chgData name="Matthew Wall" userId="20dc0baf-d9e1-4105-90d2-bdcf95a1ba4a" providerId="ADAL" clId="{A1010E3A-8AF0-5741-B727-7AF64EB7E660}" dt="2025-11-26T18:55:26.002" v="182" actId="20577"/>
        <pc:sldMkLst>
          <pc:docMk/>
          <pc:sldMk cId="0" sldId="266"/>
        </pc:sldMkLst>
        <pc:spChg chg="mod">
          <ac:chgData name="Matthew Wall" userId="20dc0baf-d9e1-4105-90d2-bdcf95a1ba4a" providerId="ADAL" clId="{A1010E3A-8AF0-5741-B727-7AF64EB7E660}" dt="2025-11-26T18:55:26.002" v="182" actId="20577"/>
          <ac:spMkLst>
            <pc:docMk/>
            <pc:sldMk cId="0" sldId="266"/>
            <ac:spMk id="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B4AA2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97D-7043-B820-EAC204E2F91A}"/>
              </c:ext>
            </c:extLst>
          </c:dPt>
          <c:dPt>
            <c:idx val="1"/>
            <c:bubble3D val="0"/>
            <c:spPr>
              <a:solidFill>
                <a:srgbClr val="D34D1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7D-7043-B820-EAC204E2F91A}"/>
              </c:ext>
            </c:extLst>
          </c:dPt>
          <c:dPt>
            <c:idx val="2"/>
            <c:bubble3D val="0"/>
            <c:spPr>
              <a:solidFill>
                <a:srgbClr val="79280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97D-7043-B820-EAC204E2F9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320-F14B-A9E2-280B25595F70}"/>
              </c:ext>
            </c:extLst>
          </c:dPt>
          <c:cat>
            <c:strRef>
              <c:f>Sheet1!$A$2:$A$5</c:f>
              <c:strCache>
                <c:ptCount val="3"/>
                <c:pt idx="0">
                  <c:v>23-35</c:v>
                </c:pt>
                <c:pt idx="1">
                  <c:v>35-44</c:v>
                </c:pt>
                <c:pt idx="2">
                  <c:v>45-54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0.61</c:v>
                </c:pt>
                <c:pt idx="1">
                  <c:v>0.23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7D-7043-B820-EAC204E2F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59698865065454998"/>
          <c:y val="0.1508304409709175"/>
          <c:w val="0.30392626828355246"/>
          <c:h val="0.80394282793560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rgbClr val="79280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15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Activations that serve the audience</a:t>
            </a:r>
          </a:p>
          <a:p>
            <a:endParaRPr lang="en-US"/>
          </a:p>
          <a:p>
            <a:r>
              <a:rPr lang="en-US"/>
              <a:t>Case studies (how we’ve delivered before)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Activations that serve the audience</a:t>
            </a:r>
          </a:p>
          <a:p>
            <a:endParaRPr lang="en-US"/>
          </a:p>
          <a:p>
            <a:r>
              <a:rPr lang="en-US"/>
              <a:t>Case studies (how we’ve delivered before)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Activations that serve the audience</a:t>
            </a:r>
          </a:p>
          <a:p>
            <a:endParaRPr lang="en-US"/>
          </a:p>
          <a:p>
            <a:r>
              <a:rPr lang="en-US"/>
              <a:t>Case studies (how we’ve delivered before)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Activations that serve the audience</a:t>
            </a:r>
          </a:p>
          <a:p>
            <a:endParaRPr lang="en-US"/>
          </a:p>
          <a:p>
            <a:r>
              <a:rPr lang="en-US"/>
              <a:t>Case studies (how we’ve delivered before)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Activations that serve the audience</a:t>
            </a:r>
          </a:p>
          <a:p>
            <a:endParaRPr lang="en-US"/>
          </a:p>
          <a:p>
            <a:r>
              <a:rPr lang="en-US"/>
              <a:t>Case studies (how we’ve delivered before)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Activations that serve the audience</a:t>
            </a:r>
          </a:p>
          <a:p>
            <a:endParaRPr lang="en-US"/>
          </a:p>
          <a:p>
            <a:r>
              <a:rPr lang="en-US"/>
              <a:t>Case studies (how we’ve delivered before)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23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instagram.com/sundaysessionsatx?igsh=bXlwYWc4Z3N6Y3Zi&amp;utm_source=qr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183122" y="4412492"/>
            <a:ext cx="4434141" cy="5874508"/>
          </a:xfrm>
          <a:custGeom>
            <a:avLst/>
            <a:gdLst/>
            <a:ahLst/>
            <a:cxnLst/>
            <a:rect l="l" t="t" r="r" b="b"/>
            <a:pathLst>
              <a:path w="4710112" h="5874508">
                <a:moveTo>
                  <a:pt x="0" y="0"/>
                </a:moveTo>
                <a:lnTo>
                  <a:pt x="4710112" y="0"/>
                </a:lnTo>
                <a:lnTo>
                  <a:pt x="4710112" y="5874508"/>
                </a:lnTo>
                <a:lnTo>
                  <a:pt x="0" y="58745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805346" y="3479042"/>
            <a:ext cx="4482654" cy="6412147"/>
          </a:xfrm>
          <a:custGeom>
            <a:avLst/>
            <a:gdLst/>
            <a:ahLst/>
            <a:cxnLst/>
            <a:rect l="l" t="t" r="r" b="b"/>
            <a:pathLst>
              <a:path w="4482654" h="6412147">
                <a:moveTo>
                  <a:pt x="0" y="0"/>
                </a:moveTo>
                <a:lnTo>
                  <a:pt x="4482654" y="0"/>
                </a:lnTo>
                <a:lnTo>
                  <a:pt x="4482654" y="6412148"/>
                </a:lnTo>
                <a:lnTo>
                  <a:pt x="0" y="64121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3244502" y="2898597"/>
            <a:ext cx="11842629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i="1">
                <a:solidFill>
                  <a:srgbClr val="D24D18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Connect with your target market in a way that speaks directly to them.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22613" cy="4761251"/>
          </a:xfrm>
          <a:custGeom>
            <a:avLst/>
            <a:gdLst/>
            <a:ahLst/>
            <a:cxnLst/>
            <a:rect l="l" t="t" r="r" b="b"/>
            <a:pathLst>
              <a:path w="18322613" h="6710657">
                <a:moveTo>
                  <a:pt x="0" y="0"/>
                </a:moveTo>
                <a:lnTo>
                  <a:pt x="18322613" y="0"/>
                </a:lnTo>
                <a:lnTo>
                  <a:pt x="18322613" y="6710657"/>
                </a:lnTo>
                <a:lnTo>
                  <a:pt x="0" y="671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409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670737" y="3479968"/>
            <a:ext cx="4396343" cy="5776736"/>
          </a:xfrm>
          <a:custGeom>
            <a:avLst/>
            <a:gdLst/>
            <a:ahLst/>
            <a:cxnLst/>
            <a:rect l="l" t="t" r="r" b="b"/>
            <a:pathLst>
              <a:path w="8495131" h="6859818">
                <a:moveTo>
                  <a:pt x="0" y="0"/>
                </a:moveTo>
                <a:lnTo>
                  <a:pt x="8495132" y="0"/>
                </a:lnTo>
                <a:lnTo>
                  <a:pt x="8495132" y="6859818"/>
                </a:lnTo>
                <a:lnTo>
                  <a:pt x="0" y="685981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9165817" y="3479042"/>
            <a:ext cx="4572000" cy="1304926"/>
            <a:chOff x="0" y="0"/>
            <a:chExt cx="1204148" cy="3436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4148" cy="343684"/>
            </a:xfrm>
            <a:custGeom>
              <a:avLst/>
              <a:gdLst/>
              <a:ahLst/>
              <a:cxnLst/>
              <a:rect l="l" t="t" r="r" b="b"/>
              <a:pathLst>
                <a:path w="1204148" h="343684">
                  <a:moveTo>
                    <a:pt x="0" y="0"/>
                  </a:moveTo>
                  <a:lnTo>
                    <a:pt x="1204148" y="0"/>
                  </a:lnTo>
                  <a:lnTo>
                    <a:pt x="1204148" y="343684"/>
                  </a:lnTo>
                  <a:lnTo>
                    <a:pt x="0" y="343684"/>
                  </a:lnTo>
                  <a:close/>
                </a:path>
              </a:pathLst>
            </a:custGeom>
            <a:solidFill>
              <a:srgbClr val="D24D1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204148" cy="362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611434" y="9353550"/>
            <a:ext cx="4572000" cy="933450"/>
            <a:chOff x="0" y="0"/>
            <a:chExt cx="1204148" cy="3436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4148" cy="343684"/>
            </a:xfrm>
            <a:custGeom>
              <a:avLst/>
              <a:gdLst/>
              <a:ahLst/>
              <a:cxnLst/>
              <a:rect l="l" t="t" r="r" b="b"/>
              <a:pathLst>
                <a:path w="1204148" h="343684">
                  <a:moveTo>
                    <a:pt x="0" y="0"/>
                  </a:moveTo>
                  <a:lnTo>
                    <a:pt x="1204148" y="0"/>
                  </a:lnTo>
                  <a:lnTo>
                    <a:pt x="1204148" y="343684"/>
                  </a:lnTo>
                  <a:lnTo>
                    <a:pt x="0" y="343684"/>
                  </a:lnTo>
                  <a:close/>
                </a:path>
              </a:pathLst>
            </a:custGeom>
            <a:solidFill>
              <a:srgbClr val="B3AA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204148" cy="362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3479042"/>
            <a:ext cx="4572000" cy="1304926"/>
            <a:chOff x="0" y="0"/>
            <a:chExt cx="1204148" cy="34368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04148" cy="343684"/>
            </a:xfrm>
            <a:custGeom>
              <a:avLst/>
              <a:gdLst/>
              <a:ahLst/>
              <a:cxnLst/>
              <a:rect l="l" t="t" r="r" b="b"/>
              <a:pathLst>
                <a:path w="1204148" h="343684">
                  <a:moveTo>
                    <a:pt x="0" y="0"/>
                  </a:moveTo>
                  <a:lnTo>
                    <a:pt x="1204148" y="0"/>
                  </a:lnTo>
                  <a:lnTo>
                    <a:pt x="1204148" y="343684"/>
                  </a:lnTo>
                  <a:lnTo>
                    <a:pt x="0" y="343684"/>
                  </a:lnTo>
                  <a:close/>
                </a:path>
              </a:pathLst>
            </a:custGeom>
            <a:solidFill>
              <a:srgbClr val="7928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204148" cy="362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50613" y="9353550"/>
            <a:ext cx="4572000" cy="933450"/>
            <a:chOff x="0" y="0"/>
            <a:chExt cx="1204148" cy="34368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4148" cy="343684"/>
            </a:xfrm>
            <a:custGeom>
              <a:avLst/>
              <a:gdLst/>
              <a:ahLst/>
              <a:cxnLst/>
              <a:rect l="l" t="t" r="r" b="b"/>
              <a:pathLst>
                <a:path w="1204148" h="343684">
                  <a:moveTo>
                    <a:pt x="0" y="0"/>
                  </a:moveTo>
                  <a:lnTo>
                    <a:pt x="1204148" y="0"/>
                  </a:lnTo>
                  <a:lnTo>
                    <a:pt x="1204148" y="343684"/>
                  </a:lnTo>
                  <a:lnTo>
                    <a:pt x="0" y="343684"/>
                  </a:lnTo>
                  <a:close/>
                </a:path>
              </a:pathLst>
            </a:custGeom>
            <a:solidFill>
              <a:srgbClr val="673C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204148" cy="362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13737817" y="9353550"/>
            <a:ext cx="4584796" cy="0"/>
          </a:xfrm>
          <a:prstGeom prst="line">
            <a:avLst/>
          </a:prstGeom>
          <a:ln w="190500" cap="flat">
            <a:solidFill>
              <a:srgbClr val="F3EE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5400000">
            <a:off x="-458768" y="5332445"/>
            <a:ext cx="5413323" cy="4495791"/>
          </a:xfrm>
          <a:custGeom>
            <a:avLst/>
            <a:gdLst/>
            <a:ahLst/>
            <a:cxnLst/>
            <a:rect l="l" t="t" r="r" b="b"/>
            <a:pathLst>
              <a:path w="5976081" h="4996608">
                <a:moveTo>
                  <a:pt x="0" y="0"/>
                </a:moveTo>
                <a:lnTo>
                  <a:pt x="5976081" y="0"/>
                </a:lnTo>
                <a:lnTo>
                  <a:pt x="5976081" y="4996607"/>
                </a:lnTo>
                <a:lnTo>
                  <a:pt x="0" y="499660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AutoShape 24"/>
          <p:cNvSpPr/>
          <p:nvPr/>
        </p:nvSpPr>
        <p:spPr>
          <a:xfrm>
            <a:off x="9144000" y="3479043"/>
            <a:ext cx="0" cy="6807958"/>
          </a:xfrm>
          <a:prstGeom prst="line">
            <a:avLst/>
          </a:prstGeom>
          <a:ln w="190500" cap="flat">
            <a:solidFill>
              <a:srgbClr val="F3EE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>
            <a:off x="13716000" y="3479042"/>
            <a:ext cx="0" cy="7203949"/>
          </a:xfrm>
          <a:prstGeom prst="line">
            <a:avLst/>
          </a:prstGeom>
          <a:ln w="190500" cap="flat">
            <a:solidFill>
              <a:srgbClr val="F3EE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AutoShape 26"/>
          <p:cNvSpPr/>
          <p:nvPr/>
        </p:nvSpPr>
        <p:spPr>
          <a:xfrm>
            <a:off x="4572000" y="3479043"/>
            <a:ext cx="0" cy="6807958"/>
          </a:xfrm>
          <a:prstGeom prst="line">
            <a:avLst/>
          </a:prstGeom>
          <a:ln w="190500" cap="flat">
            <a:solidFill>
              <a:srgbClr val="F3EE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 flipV="1">
            <a:off x="-64796" y="4783969"/>
            <a:ext cx="4636796" cy="0"/>
          </a:xfrm>
          <a:prstGeom prst="line">
            <a:avLst/>
          </a:prstGeom>
          <a:ln w="190500" cap="flat">
            <a:solidFill>
              <a:srgbClr val="F3EE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H="1">
            <a:off x="9139238" y="4783969"/>
            <a:ext cx="4576762" cy="0"/>
          </a:xfrm>
          <a:prstGeom prst="line">
            <a:avLst/>
          </a:prstGeom>
          <a:ln w="190500" cap="flat">
            <a:solidFill>
              <a:srgbClr val="F3EE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374400" y="592403"/>
            <a:ext cx="5529676" cy="2476057"/>
          </a:xfrm>
          <a:custGeom>
            <a:avLst/>
            <a:gdLst/>
            <a:ahLst/>
            <a:cxnLst/>
            <a:rect l="l" t="t" r="r" b="b"/>
            <a:pathLst>
              <a:path w="5529676" h="2476057">
                <a:moveTo>
                  <a:pt x="0" y="0"/>
                </a:moveTo>
                <a:lnTo>
                  <a:pt x="5529675" y="0"/>
                </a:lnTo>
                <a:lnTo>
                  <a:pt x="5529675" y="2476056"/>
                </a:lnTo>
                <a:lnTo>
                  <a:pt x="0" y="2476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4584378" y="9353550"/>
            <a:ext cx="4576928" cy="0"/>
          </a:xfrm>
          <a:prstGeom prst="line">
            <a:avLst/>
          </a:prstGeom>
          <a:ln w="190500" cap="flat">
            <a:solidFill>
              <a:srgbClr val="F3EEE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yellow background with many patterns&#10;&#10;AI-generated content may be incorrect.">
            <a:extLst>
              <a:ext uri="{FF2B5EF4-FFF2-40B4-BE49-F238E27FC236}">
                <a16:creationId xmlns:a16="http://schemas.microsoft.com/office/drawing/2014/main" id="{1748A35A-8AA4-79AF-C2C8-5137944C5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007601" y="5140140"/>
            <a:ext cx="1299227" cy="1353361"/>
          </a:xfrm>
          <a:custGeom>
            <a:avLst/>
            <a:gdLst/>
            <a:ahLst/>
            <a:cxnLst/>
            <a:rect l="l" t="t" r="r" b="b"/>
            <a:pathLst>
              <a:path w="1299227" h="1353361">
                <a:moveTo>
                  <a:pt x="0" y="0"/>
                </a:moveTo>
                <a:lnTo>
                  <a:pt x="1299227" y="0"/>
                </a:lnTo>
                <a:lnTo>
                  <a:pt x="1299227" y="1353362"/>
                </a:lnTo>
                <a:lnTo>
                  <a:pt x="0" y="1353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71849" y="7130991"/>
            <a:ext cx="1170730" cy="1170730"/>
          </a:xfrm>
          <a:custGeom>
            <a:avLst/>
            <a:gdLst/>
            <a:ahLst/>
            <a:cxnLst/>
            <a:rect l="l" t="t" r="r" b="b"/>
            <a:pathLst>
              <a:path w="1170730" h="1170730">
                <a:moveTo>
                  <a:pt x="0" y="0"/>
                </a:moveTo>
                <a:lnTo>
                  <a:pt x="1170731" y="0"/>
                </a:lnTo>
                <a:lnTo>
                  <a:pt x="1170731" y="1170730"/>
                </a:lnTo>
                <a:lnTo>
                  <a:pt x="0" y="1170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698887" y="7098907"/>
            <a:ext cx="4133897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6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Company</a:t>
            </a:r>
          </a:p>
          <a:p>
            <a:pPr marL="0" lvl="0" indent="0" algn="l">
              <a:lnSpc>
                <a:spcPts val="476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reviews</a:t>
            </a:r>
          </a:p>
        </p:txBody>
      </p:sp>
      <p:sp>
        <p:nvSpPr>
          <p:cNvPr id="5" name="Freeform 5"/>
          <p:cNvSpPr/>
          <p:nvPr/>
        </p:nvSpPr>
        <p:spPr>
          <a:xfrm>
            <a:off x="9926756" y="5177352"/>
            <a:ext cx="1439974" cy="1141779"/>
          </a:xfrm>
          <a:custGeom>
            <a:avLst/>
            <a:gdLst/>
            <a:ahLst/>
            <a:cxnLst/>
            <a:rect l="l" t="t" r="r" b="b"/>
            <a:pathLst>
              <a:path w="1439974" h="1141779">
                <a:moveTo>
                  <a:pt x="0" y="0"/>
                </a:moveTo>
                <a:lnTo>
                  <a:pt x="1439974" y="0"/>
                </a:lnTo>
                <a:lnTo>
                  <a:pt x="1439974" y="1141779"/>
                </a:lnTo>
                <a:lnTo>
                  <a:pt x="0" y="11417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61378" y="3285118"/>
            <a:ext cx="1170730" cy="1272533"/>
          </a:xfrm>
          <a:custGeom>
            <a:avLst/>
            <a:gdLst/>
            <a:ahLst/>
            <a:cxnLst/>
            <a:rect l="l" t="t" r="r" b="b"/>
            <a:pathLst>
              <a:path w="1170730" h="1272533">
                <a:moveTo>
                  <a:pt x="0" y="0"/>
                </a:moveTo>
                <a:lnTo>
                  <a:pt x="1170730" y="0"/>
                </a:lnTo>
                <a:lnTo>
                  <a:pt x="1170730" y="1272533"/>
                </a:lnTo>
                <a:lnTo>
                  <a:pt x="0" y="1272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907175" y="3370611"/>
            <a:ext cx="1489404" cy="964389"/>
            <a:chOff x="0" y="0"/>
            <a:chExt cx="1985872" cy="12858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5872" cy="1285852"/>
            </a:xfrm>
            <a:custGeom>
              <a:avLst/>
              <a:gdLst/>
              <a:ahLst/>
              <a:cxnLst/>
              <a:rect l="l" t="t" r="r" b="b"/>
              <a:pathLst>
                <a:path w="1985872" h="1285852">
                  <a:moveTo>
                    <a:pt x="0" y="0"/>
                  </a:moveTo>
                  <a:lnTo>
                    <a:pt x="1985872" y="0"/>
                  </a:lnTo>
                  <a:lnTo>
                    <a:pt x="1985872" y="1285852"/>
                  </a:lnTo>
                  <a:lnTo>
                    <a:pt x="0" y="1285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324432" y="632165"/>
              <a:ext cx="1322773" cy="418897"/>
              <a:chOff x="0" y="-19050"/>
              <a:chExt cx="261289" cy="827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61289" cy="63695"/>
              </a:xfrm>
              <a:custGeom>
                <a:avLst/>
                <a:gdLst/>
                <a:ahLst/>
                <a:cxnLst/>
                <a:rect l="l" t="t" r="r" b="b"/>
                <a:pathLst>
                  <a:path w="261289" h="63695">
                    <a:moveTo>
                      <a:pt x="0" y="0"/>
                    </a:moveTo>
                    <a:lnTo>
                      <a:pt x="261289" y="0"/>
                    </a:lnTo>
                    <a:lnTo>
                      <a:pt x="261289" y="63695"/>
                    </a:lnTo>
                    <a:lnTo>
                      <a:pt x="0" y="63695"/>
                    </a:lnTo>
                    <a:close/>
                  </a:path>
                </a:pathLst>
              </a:custGeom>
              <a:solidFill>
                <a:srgbClr val="F4D78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261289" cy="827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05805" y="541326"/>
              <a:ext cx="1174263" cy="542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141" b="1" dirty="0">
                  <a:solidFill>
                    <a:srgbClr val="79280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NAME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9868314" y="6974578"/>
            <a:ext cx="1392717" cy="1327143"/>
          </a:xfrm>
          <a:custGeom>
            <a:avLst/>
            <a:gdLst/>
            <a:ahLst/>
            <a:cxnLst/>
            <a:rect l="l" t="t" r="r" b="b"/>
            <a:pathLst>
              <a:path w="1392717" h="1327143">
                <a:moveTo>
                  <a:pt x="0" y="0"/>
                </a:moveTo>
                <a:lnTo>
                  <a:pt x="1392717" y="0"/>
                </a:lnTo>
                <a:lnTo>
                  <a:pt x="1392717" y="1327143"/>
                </a:lnTo>
                <a:lnTo>
                  <a:pt x="0" y="13271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00" y="1654674"/>
            <a:ext cx="156591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64"/>
              </a:lnSpc>
            </a:pPr>
            <a:r>
              <a:rPr lang="en-US" sz="27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We offer all our sponsors these main assets and benefits, but we don’t stop there. Our goal is to develop an opportunity that will engage your target audience in meaningful ways.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41947"/>
            <a:ext cx="10308415" cy="8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3"/>
              </a:lnSpc>
            </a:pPr>
            <a:r>
              <a:rPr lang="en-US" sz="756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We cover all the bases: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98887" y="3320613"/>
            <a:ext cx="3381187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000" b="1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Event signage</a:t>
            </a:r>
          </a:p>
          <a:p>
            <a:pPr algn="l">
              <a:lnSpc>
                <a:spcPts val="4760"/>
              </a:lnSpc>
            </a:pPr>
            <a:r>
              <a:rPr lang="en-US" sz="3000" b="1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(on site)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65688" y="9340188"/>
            <a:ext cx="13356624" cy="59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"/>
              </a:lnSpc>
            </a:pPr>
            <a:r>
              <a:rPr lang="en-US" sz="2252" i="1" dirty="0">
                <a:solidFill>
                  <a:srgbClr val="79280B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Whether you’re looking for product promotion, brand awareness, reaching a specific market or a different goal, we can find a sponsorship plan that works for everyone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98887" y="5209536"/>
            <a:ext cx="3105127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6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Social media promotion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88415" y="3297815"/>
            <a:ext cx="3105127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6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Promotional photos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88415" y="5193252"/>
            <a:ext cx="4133897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6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Verbal mentions</a:t>
            </a:r>
          </a:p>
          <a:p>
            <a:pPr marL="0" lvl="0" indent="0" algn="l">
              <a:lnSpc>
                <a:spcPts val="476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on mic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88415" y="7121257"/>
            <a:ext cx="4133897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6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Company mention in e-blast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15734F3-53AF-FAFC-626B-317D4D0EFF0A}"/>
              </a:ext>
            </a:extLst>
          </p:cNvPr>
          <p:cNvSpPr txBox="1"/>
          <p:nvPr/>
        </p:nvSpPr>
        <p:spPr>
          <a:xfrm>
            <a:off x="1028700" y="9210675"/>
            <a:ext cx="641951" cy="40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95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yellow background with many patterns&#10;&#10;AI-generated content may be incorrect.">
            <a:extLst>
              <a:ext uri="{FF2B5EF4-FFF2-40B4-BE49-F238E27FC236}">
                <a16:creationId xmlns:a16="http://schemas.microsoft.com/office/drawing/2014/main" id="{81D17B19-BF3D-D4C1-18C8-52DB944FB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028700" y="1768974"/>
            <a:ext cx="16230600" cy="97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6"/>
              </a:lnSpc>
            </a:pPr>
            <a:r>
              <a:rPr lang="en-US" sz="32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We can tailor a sponsorship package to suit your needs, and with packages starting at only $3,500, there’s something to offer everyone.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641947"/>
            <a:ext cx="10308415" cy="8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3"/>
              </a:lnSpc>
            </a:pPr>
            <a:r>
              <a:rPr lang="en-US" sz="756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Pricing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886102"/>
            <a:ext cx="17113133" cy="35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6"/>
              </a:lnSpc>
            </a:pPr>
            <a:r>
              <a:rPr lang="en-US" sz="2400" i="1" dirty="0">
                <a:solidFill>
                  <a:srgbClr val="79280B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Not including additional costs related to your activation (product, coupons, printed material etc.)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1DFC8-5978-4877-24D9-F5618D081F83}"/>
              </a:ext>
            </a:extLst>
          </p:cNvPr>
          <p:cNvGrpSpPr/>
          <p:nvPr/>
        </p:nvGrpSpPr>
        <p:grpSpPr>
          <a:xfrm>
            <a:off x="1519306" y="3850241"/>
            <a:ext cx="7612098" cy="5497411"/>
            <a:chOff x="1519306" y="3850241"/>
            <a:chExt cx="7612098" cy="5497411"/>
          </a:xfrm>
        </p:grpSpPr>
        <p:sp>
          <p:nvSpPr>
            <p:cNvPr id="5" name="TextBox 5"/>
            <p:cNvSpPr txBox="1"/>
            <p:nvPr/>
          </p:nvSpPr>
          <p:spPr>
            <a:xfrm>
              <a:off x="1519306" y="3850241"/>
              <a:ext cx="7612098" cy="652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56"/>
                </a:lnSpc>
              </a:pPr>
              <a:r>
                <a:rPr lang="en-US" sz="4205" dirty="0">
                  <a:solidFill>
                    <a:srgbClr val="79280B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Upcoming Dates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824780" y="4990167"/>
              <a:ext cx="3001150" cy="2827593"/>
            </a:xfrm>
            <a:prstGeom prst="rect">
              <a:avLst/>
            </a:prstGeom>
            <a:solidFill>
              <a:srgbClr val="79280B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Oct 5, 2025</a:t>
              </a:r>
            </a:p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Nov 9, 2025</a:t>
              </a:r>
            </a:p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Dec 7, 2025</a:t>
              </a:r>
            </a:p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Mar 15, 2026</a:t>
              </a:r>
            </a:p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Apr 19, 2026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13824" y="8578211"/>
              <a:ext cx="5423062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4"/>
                </a:lnSpc>
              </a:pPr>
              <a:r>
                <a:rPr lang="en-US" sz="2600" i="1" dirty="0">
                  <a:solidFill>
                    <a:srgbClr val="79280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Ask about opportunities</a:t>
              </a:r>
            </a:p>
            <a:p>
              <a:pPr algn="ctr">
                <a:lnSpc>
                  <a:spcPts val="2964"/>
                </a:lnSpc>
              </a:pPr>
              <a:r>
                <a:rPr lang="en-US" sz="2600" i="1" dirty="0">
                  <a:solidFill>
                    <a:srgbClr val="79280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for ongoing partnership!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36826" y="4612952"/>
              <a:ext cx="3577058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6"/>
                </a:lnSpc>
              </a:pPr>
              <a:r>
                <a:rPr lang="en-US" sz="2523" i="1" dirty="0">
                  <a:solidFill>
                    <a:srgbClr val="79280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*subject to change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60BFBF-5FF1-F874-B99D-B9C6DC2DD65B}"/>
              </a:ext>
            </a:extLst>
          </p:cNvPr>
          <p:cNvGrpSpPr/>
          <p:nvPr/>
        </p:nvGrpSpPr>
        <p:grpSpPr>
          <a:xfrm>
            <a:off x="9156596" y="3850241"/>
            <a:ext cx="7612098" cy="5497411"/>
            <a:chOff x="9640904" y="3850241"/>
            <a:chExt cx="7612098" cy="5497411"/>
          </a:xfrm>
        </p:grpSpPr>
        <p:sp>
          <p:nvSpPr>
            <p:cNvPr id="10" name="TextBox 10"/>
            <p:cNvSpPr txBox="1"/>
            <p:nvPr/>
          </p:nvSpPr>
          <p:spPr>
            <a:xfrm>
              <a:off x="9826787" y="8578211"/>
              <a:ext cx="7240332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4"/>
                </a:lnSpc>
              </a:pPr>
              <a:r>
                <a:rPr lang="en-US" sz="2600" i="1" dirty="0">
                  <a:solidFill>
                    <a:srgbClr val="79280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We are a fiscally sponsored organization and able to accept tax-deductible donations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640904" y="3850241"/>
              <a:ext cx="7612098" cy="652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56"/>
                </a:lnSpc>
              </a:pPr>
              <a:r>
                <a:rPr lang="en-US" sz="4205" dirty="0">
                  <a:solidFill>
                    <a:srgbClr val="79280B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Costs per Event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194135" y="4612952"/>
              <a:ext cx="4505636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6"/>
                </a:lnSpc>
              </a:pPr>
              <a:r>
                <a:rPr lang="en-US" sz="2523" i="1">
                  <a:solidFill>
                    <a:srgbClr val="79280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current event expenses: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82206" y="4990167"/>
              <a:ext cx="3929495" cy="2824105"/>
            </a:xfrm>
            <a:prstGeom prst="rect">
              <a:avLst/>
            </a:prstGeom>
            <a:solidFill>
              <a:srgbClr val="79280B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Permit/insurance</a:t>
              </a:r>
            </a:p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Talent</a:t>
              </a:r>
            </a:p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Practitioners</a:t>
              </a:r>
            </a:p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Equipment Rental</a:t>
              </a:r>
            </a:p>
            <a:p>
              <a:pPr algn="ctr">
                <a:lnSpc>
                  <a:spcPts val="4541"/>
                </a:lnSpc>
              </a:pPr>
              <a:r>
                <a:rPr lang="en-US" sz="2838" b="1" dirty="0">
                  <a:solidFill>
                    <a:srgbClr val="F4D78D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Support Team</a:t>
              </a:r>
            </a:p>
          </p:txBody>
        </p:sp>
      </p:grpSp>
      <p:sp>
        <p:nvSpPr>
          <p:cNvPr id="16" name="TextBox 5">
            <a:extLst>
              <a:ext uri="{FF2B5EF4-FFF2-40B4-BE49-F238E27FC236}">
                <a16:creationId xmlns:a16="http://schemas.microsoft.com/office/drawing/2014/main" id="{D5BE726F-8CD7-0163-F88F-ABDC83020AA6}"/>
              </a:ext>
            </a:extLst>
          </p:cNvPr>
          <p:cNvSpPr txBox="1"/>
          <p:nvPr/>
        </p:nvSpPr>
        <p:spPr>
          <a:xfrm>
            <a:off x="1028700" y="9210675"/>
            <a:ext cx="64195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95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8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373100">
                <a:moveTo>
                  <a:pt x="0" y="0"/>
                </a:moveTo>
                <a:lnTo>
                  <a:pt x="18288000" y="0"/>
                </a:lnTo>
                <a:lnTo>
                  <a:pt x="18288000" y="13373100"/>
                </a:lnTo>
                <a:lnTo>
                  <a:pt x="0" y="133731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3001865" y="5713505"/>
            <a:ext cx="4257435" cy="2835327"/>
          </a:xfrm>
          <a:custGeom>
            <a:avLst/>
            <a:gdLst/>
            <a:ahLst/>
            <a:cxnLst/>
            <a:rect l="l" t="t" r="r" b="b"/>
            <a:pathLst>
              <a:path w="4257435" h="2835327">
                <a:moveTo>
                  <a:pt x="0" y="0"/>
                </a:moveTo>
                <a:lnTo>
                  <a:pt x="4257435" y="0"/>
                </a:lnTo>
                <a:lnTo>
                  <a:pt x="4257435" y="2835327"/>
                </a:lnTo>
                <a:lnTo>
                  <a:pt x="0" y="28353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7922" b="-12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9031605"/>
            <a:ext cx="579723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95" dirty="0">
                <a:solidFill>
                  <a:srgbClr val="79280B"/>
                </a:solidFill>
                <a:latin typeface="Gotham Light"/>
                <a:ea typeface="Gotham Light"/>
                <a:cs typeface="Gotham Light"/>
                <a:sym typeface="Gotham Light"/>
              </a:rPr>
              <a:t>Sunday Sessions ATX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78141" y="9031605"/>
            <a:ext cx="62811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59"/>
              </a:lnSpc>
              <a:spcBef>
                <a:spcPct val="0"/>
              </a:spcBef>
            </a:pPr>
            <a:r>
              <a:rPr lang="en-US" sz="2399" spc="95">
                <a:solidFill>
                  <a:srgbClr val="79280B"/>
                </a:solidFill>
                <a:latin typeface="Gotham Light"/>
                <a:ea typeface="Gotham Light"/>
                <a:cs typeface="Gotham Light"/>
                <a:sym typeface="Gotham Light"/>
              </a:rPr>
              <a:t>Pitch Deck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41663"/>
            <a:ext cx="9949441" cy="186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52"/>
              </a:lnSpc>
            </a:pPr>
            <a:r>
              <a:rPr lang="en-US" sz="12767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Next Steps: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85547"/>
            <a:ext cx="12535800" cy="37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4"/>
              </a:lnSpc>
            </a:pPr>
            <a:r>
              <a:rPr lang="en-US" sz="2411" b="1" i="1" dirty="0">
                <a:solidFill>
                  <a:srgbClr val="79280B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Reach out to our sponsorship team to discuss opportunities &amp; secure your spot.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684846"/>
            <a:ext cx="8939790" cy="754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99"/>
              </a:lnSpc>
            </a:pPr>
            <a:r>
              <a:rPr lang="en-US" sz="579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Contact us! Let’s work together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38350" y="2907888"/>
            <a:ext cx="8342527" cy="684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0"/>
              </a:lnSpc>
            </a:pPr>
            <a:r>
              <a:rPr lang="en-US" sz="2192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Available options to discuss custom or tailored sponsorship packages based on specific goals and needs.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715521" y="8145068"/>
            <a:ext cx="342805" cy="342805"/>
          </a:xfrm>
          <a:custGeom>
            <a:avLst/>
            <a:gdLst/>
            <a:ahLst/>
            <a:cxnLst/>
            <a:rect l="l" t="t" r="r" b="b"/>
            <a:pathLst>
              <a:path w="342805" h="342805">
                <a:moveTo>
                  <a:pt x="0" y="0"/>
                </a:moveTo>
                <a:lnTo>
                  <a:pt x="342804" y="0"/>
                </a:lnTo>
                <a:lnTo>
                  <a:pt x="342804" y="342804"/>
                </a:lnTo>
                <a:lnTo>
                  <a:pt x="0" y="3428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41688" y="5685436"/>
            <a:ext cx="4233630" cy="181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92"/>
              </a:lnSpc>
            </a:pPr>
            <a:r>
              <a:rPr lang="en-US" sz="2874" b="1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Sponsorship Manager:</a:t>
            </a:r>
            <a:r>
              <a:rPr lang="en-US" sz="2874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 algn="r">
              <a:lnSpc>
                <a:spcPts val="3592"/>
              </a:lnSpc>
            </a:pPr>
            <a:r>
              <a:rPr lang="en-US" sz="2874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Email: </a:t>
            </a:r>
          </a:p>
          <a:p>
            <a:pPr algn="r">
              <a:lnSpc>
                <a:spcPts val="3592"/>
              </a:lnSpc>
            </a:pPr>
            <a:r>
              <a:rPr lang="en-US" sz="2874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Phone: </a:t>
            </a:r>
          </a:p>
          <a:p>
            <a:pPr algn="r">
              <a:lnSpc>
                <a:spcPts val="3592"/>
              </a:lnSpc>
            </a:pPr>
            <a:r>
              <a:rPr lang="en-US" sz="2874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Website: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64565" y="8087331"/>
            <a:ext cx="6398477" cy="48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9"/>
              </a:lnSpc>
            </a:pPr>
            <a:r>
              <a:rPr lang="en-US" sz="3095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Instagram: </a:t>
            </a:r>
            <a:r>
              <a:rPr lang="en-US" sz="3095" u="sng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  <a:hlinkClick r:id="rId7" tooltip="https://www.instagram.com/sundaysessionsatx?igsh=bXlwYWc4Z3N6Y3Zi&amp;utm_source=qr"/>
              </a:rPr>
              <a:t>@sundaysessionsatx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86136" y="5685436"/>
            <a:ext cx="5604992" cy="181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2"/>
              </a:lnSpc>
            </a:pPr>
            <a:r>
              <a:rPr lang="en-US" sz="2874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Dom </a:t>
            </a:r>
            <a:r>
              <a:rPr lang="en-US" sz="2874" dirty="0" err="1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Okus</a:t>
            </a:r>
            <a:endParaRPr lang="en-US" sz="2874" dirty="0">
              <a:solidFill>
                <a:srgbClr val="79280B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3592"/>
              </a:lnSpc>
            </a:pPr>
            <a:r>
              <a:rPr lang="en-US" sz="2874" dirty="0" err="1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dom@sundaysessionsatx.com</a:t>
            </a:r>
            <a:endParaRPr lang="en-US" sz="2874" dirty="0">
              <a:solidFill>
                <a:srgbClr val="79280B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3592"/>
              </a:lnSpc>
            </a:pPr>
            <a:r>
              <a:rPr lang="en-US" sz="2874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512.939.4954</a:t>
            </a:r>
          </a:p>
          <a:p>
            <a:pPr algn="l">
              <a:lnSpc>
                <a:spcPts val="3592"/>
              </a:lnSpc>
            </a:pPr>
            <a:r>
              <a:rPr lang="en-US" sz="2874" dirty="0" err="1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sundaysessionsatx.com</a:t>
            </a:r>
            <a:endParaRPr lang="en-US" sz="2874" dirty="0">
              <a:solidFill>
                <a:srgbClr val="79280B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373100">
                <a:moveTo>
                  <a:pt x="0" y="0"/>
                </a:moveTo>
                <a:lnTo>
                  <a:pt x="18288000" y="0"/>
                </a:lnTo>
                <a:lnTo>
                  <a:pt x="18288000" y="13373100"/>
                </a:lnTo>
                <a:lnTo>
                  <a:pt x="0" y="133731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5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99837" y="0"/>
            <a:ext cx="10388163" cy="10287000"/>
          </a:xfrm>
          <a:custGeom>
            <a:avLst/>
            <a:gdLst/>
            <a:ahLst/>
            <a:cxnLst/>
            <a:rect l="l" t="t" r="r" b="b"/>
            <a:pathLst>
              <a:path w="10388163" h="11369971">
                <a:moveTo>
                  <a:pt x="0" y="0"/>
                </a:moveTo>
                <a:lnTo>
                  <a:pt x="10388163" y="0"/>
                </a:lnTo>
                <a:lnTo>
                  <a:pt x="10388163" y="11369971"/>
                </a:lnTo>
                <a:lnTo>
                  <a:pt x="0" y="113699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120726"/>
            <a:ext cx="10280988" cy="169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3"/>
              </a:lnSpc>
            </a:pPr>
            <a:r>
              <a:rPr lang="en-US" sz="756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What is Sunday</a:t>
            </a:r>
          </a:p>
          <a:p>
            <a:pPr algn="l">
              <a:lnSpc>
                <a:spcPts val="6433"/>
              </a:lnSpc>
            </a:pPr>
            <a:r>
              <a:rPr lang="en-US" sz="756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Sessions?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4101" y="3162153"/>
            <a:ext cx="6031226" cy="103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2400" b="1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A community-centered event creating space for music, relaxation, play, and cultural expression.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4101" y="7102304"/>
            <a:ext cx="6329715" cy="206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240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We’ve partnered with countless local entrepreneurs, practitioners, and DJs &amp; have been featured with </a:t>
            </a:r>
            <a:r>
              <a:rPr lang="en-US" sz="2400" b="1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Austin City Limits Music Fest </a:t>
            </a:r>
            <a:r>
              <a:rPr lang="en-US" sz="240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&amp; </a:t>
            </a:r>
            <a:r>
              <a:rPr lang="en-US" sz="2400" b="1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Black House Radio.</a:t>
            </a:r>
            <a:r>
              <a:rPr lang="en-US" sz="240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 We’ve created a uniquely organic vibe right in the heart of Austin, TX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614703"/>
            <a:ext cx="5181116" cy="407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5"/>
              </a:lnSpc>
            </a:pPr>
            <a:r>
              <a:rPr lang="en-US" sz="3500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Mission &amp; Values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4101" y="5132229"/>
            <a:ext cx="6031226" cy="103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24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A grassroots hub that centers Black &amp; Brown people, prioritizing wellness, nature, mobilization &amp; local creativity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584779"/>
            <a:ext cx="5181116" cy="407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5"/>
              </a:lnSpc>
            </a:pPr>
            <a:r>
              <a:rPr lang="en-US" sz="350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Highlights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A2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06223-3889-47D7-678C-04D284EF7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49BEF3-C70A-7026-44AA-2BDE10A18DBD}"/>
              </a:ext>
            </a:extLst>
          </p:cNvPr>
          <p:cNvSpPr/>
          <p:nvPr/>
        </p:nvSpPr>
        <p:spPr>
          <a:xfrm>
            <a:off x="16042" y="-2876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373100">
                <a:moveTo>
                  <a:pt x="0" y="0"/>
                </a:moveTo>
                <a:lnTo>
                  <a:pt x="18288000" y="0"/>
                </a:lnTo>
                <a:lnTo>
                  <a:pt x="18288000" y="13373100"/>
                </a:lnTo>
                <a:lnTo>
                  <a:pt x="0" y="133731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273F6C8-EEBE-4E9E-17B9-3F8EB6DA5D4D}"/>
              </a:ext>
            </a:extLst>
          </p:cNvPr>
          <p:cNvSpPr txBox="1"/>
          <p:nvPr/>
        </p:nvSpPr>
        <p:spPr>
          <a:xfrm>
            <a:off x="1028700" y="557229"/>
            <a:ext cx="5011311" cy="99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0"/>
              </a:lnSpc>
            </a:pPr>
            <a:r>
              <a:rPr lang="en-US" sz="7570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Audience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62139D6-2706-0C93-A8BB-BB7FFC04BC70}"/>
              </a:ext>
            </a:extLst>
          </p:cNvPr>
          <p:cNvSpPr txBox="1"/>
          <p:nvPr/>
        </p:nvSpPr>
        <p:spPr>
          <a:xfrm>
            <a:off x="1028700" y="9210675"/>
            <a:ext cx="579723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95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03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AE85908-A73E-3CB0-5AA4-01D81D1CE27A}"/>
              </a:ext>
            </a:extLst>
          </p:cNvPr>
          <p:cNvSpPr txBox="1"/>
          <p:nvPr/>
        </p:nvSpPr>
        <p:spPr>
          <a:xfrm>
            <a:off x="1028700" y="1775110"/>
            <a:ext cx="4876038" cy="94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2000" i="1" dirty="0">
                <a:solidFill>
                  <a:srgbClr val="79280B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Black &amp; brown Millennial, Gen X, and Gen Z young adults who value quality time outside with friends &amp; family.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B26A257-8CA9-6705-D3B1-1B0DA3C6C23A}"/>
              </a:ext>
            </a:extLst>
          </p:cNvPr>
          <p:cNvGrpSpPr/>
          <p:nvPr/>
        </p:nvGrpSpPr>
        <p:grpSpPr>
          <a:xfrm>
            <a:off x="14745967" y="800100"/>
            <a:ext cx="2566495" cy="2000631"/>
            <a:chOff x="0" y="19051"/>
            <a:chExt cx="3421994" cy="2667508"/>
          </a:xfrm>
        </p:grpSpPr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8E2DC70-3745-8CC6-1E8E-6568D5634C01}"/>
                </a:ext>
              </a:extLst>
            </p:cNvPr>
            <p:cNvSpPr txBox="1"/>
            <p:nvPr/>
          </p:nvSpPr>
          <p:spPr>
            <a:xfrm>
              <a:off x="0" y="1163830"/>
              <a:ext cx="1978202" cy="152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Austin</a:t>
              </a:r>
            </a:p>
            <a:p>
              <a:pPr>
                <a:lnSpc>
                  <a:spcPts val="3000"/>
                </a:lnSpc>
              </a:pP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Houston</a:t>
              </a:r>
            </a:p>
            <a:p>
              <a:pPr>
                <a:lnSpc>
                  <a:spcPts val="3000"/>
                </a:lnSpc>
              </a:pP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Mexico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4F9FB7F-D3E9-FB00-1BE9-4376E6DEC787}"/>
                </a:ext>
              </a:extLst>
            </p:cNvPr>
            <p:cNvSpPr txBox="1"/>
            <p:nvPr/>
          </p:nvSpPr>
          <p:spPr>
            <a:xfrm>
              <a:off x="0" y="19051"/>
              <a:ext cx="3421994" cy="957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06"/>
                </a:lnSpc>
                <a:spcBef>
                  <a:spcPct val="0"/>
                </a:spcBef>
              </a:pPr>
              <a:r>
                <a:rPr lang="en-US" sz="3300" u="none" strike="noStrike" dirty="0">
                  <a:solidFill>
                    <a:srgbClr val="79280B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Geographic Distributions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84C7738D-0EA4-4E01-945C-9390C786EC23}"/>
                </a:ext>
              </a:extLst>
            </p:cNvPr>
            <p:cNvSpPr txBox="1"/>
            <p:nvPr/>
          </p:nvSpPr>
          <p:spPr>
            <a:xfrm>
              <a:off x="2193023" y="1145796"/>
              <a:ext cx="989101" cy="152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40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67%</a:t>
              </a:r>
            </a:p>
            <a:p>
              <a:pPr>
                <a:lnSpc>
                  <a:spcPts val="3000"/>
                </a:lnSpc>
              </a:pPr>
              <a:r>
                <a:rPr lang="en-US" sz="240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8%</a:t>
              </a:r>
            </a:p>
            <a:p>
              <a:pPr>
                <a:lnSpc>
                  <a:spcPts val="3000"/>
                </a:lnSpc>
              </a:pPr>
              <a:r>
                <a:rPr lang="en-US" sz="240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2%</a:t>
              </a:r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FF1EFAC9-D6C5-E896-A723-E405FE15BF76}"/>
              </a:ext>
            </a:extLst>
          </p:cNvPr>
          <p:cNvSpPr/>
          <p:nvPr/>
        </p:nvSpPr>
        <p:spPr>
          <a:xfrm>
            <a:off x="0" y="3033840"/>
            <a:ext cx="5904738" cy="7253160"/>
          </a:xfrm>
          <a:custGeom>
            <a:avLst/>
            <a:gdLst/>
            <a:ahLst/>
            <a:cxnLst/>
            <a:rect l="l" t="t" r="r" b="b"/>
            <a:pathLst>
              <a:path w="5904738" h="7364568">
                <a:moveTo>
                  <a:pt x="0" y="0"/>
                </a:moveTo>
                <a:lnTo>
                  <a:pt x="5904738" y="0"/>
                </a:lnTo>
                <a:lnTo>
                  <a:pt x="5904738" y="7364568"/>
                </a:lnTo>
                <a:lnTo>
                  <a:pt x="0" y="73645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0B6510-C4DF-92D1-0198-AE1F4B2BA830}"/>
              </a:ext>
            </a:extLst>
          </p:cNvPr>
          <p:cNvGrpSpPr/>
          <p:nvPr/>
        </p:nvGrpSpPr>
        <p:grpSpPr>
          <a:xfrm>
            <a:off x="6557836" y="4110292"/>
            <a:ext cx="4991563" cy="5799069"/>
            <a:chOff x="6267662" y="2927852"/>
            <a:chExt cx="4991563" cy="5799069"/>
          </a:xfrm>
        </p:grpSpPr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CAE06189-FC37-807A-B7AA-1C01537BCE39}"/>
                </a:ext>
              </a:extLst>
            </p:cNvPr>
            <p:cNvSpPr txBox="1"/>
            <p:nvPr/>
          </p:nvSpPr>
          <p:spPr>
            <a:xfrm>
              <a:off x="6267663" y="6267246"/>
              <a:ext cx="4449138" cy="362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7200+ </a:t>
              </a:r>
              <a: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Followers (10/25)</a:t>
              </a: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A34F5BE-E365-0F53-5DBB-EFA915F54A3B}"/>
                </a:ext>
              </a:extLst>
            </p:cNvPr>
            <p:cNvSpPr txBox="1"/>
            <p:nvPr/>
          </p:nvSpPr>
          <p:spPr>
            <a:xfrm>
              <a:off x="6267663" y="5825437"/>
              <a:ext cx="3879975" cy="371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06"/>
                </a:lnSpc>
                <a:spcBef>
                  <a:spcPct val="0"/>
                </a:spcBef>
              </a:pPr>
              <a:r>
                <a:rPr lang="en-US" sz="3300" u="none" strike="noStrike" dirty="0">
                  <a:solidFill>
                    <a:srgbClr val="D34D18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Social Media Metrics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BA2DF33-C16B-4F30-E6D4-9C6857F4E205}"/>
                </a:ext>
              </a:extLst>
            </p:cNvPr>
            <p:cNvSpPr txBox="1"/>
            <p:nvPr/>
          </p:nvSpPr>
          <p:spPr>
            <a:xfrm>
              <a:off x="6267662" y="7595073"/>
              <a:ext cx="3589801" cy="1131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Accts reached: </a:t>
              </a: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26k+</a:t>
              </a:r>
            </a:p>
            <a:p>
              <a:pPr marL="342900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Profile Visits: </a:t>
              </a: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5300</a:t>
              </a:r>
              <a:b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</a:br>
              <a: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Views: </a:t>
              </a: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47k+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CB63B518-7AFF-B9C0-B61E-B4359DB7011E}"/>
                </a:ext>
              </a:extLst>
            </p:cNvPr>
            <p:cNvSpPr txBox="1"/>
            <p:nvPr/>
          </p:nvSpPr>
          <p:spPr>
            <a:xfrm>
              <a:off x="6272949" y="6834476"/>
              <a:ext cx="3566596" cy="718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2706"/>
                </a:lnSpc>
                <a:spcBef>
                  <a:spcPct val="0"/>
                </a:spcBef>
              </a:pPr>
              <a:r>
                <a:rPr lang="en-US" sz="3300" u="none" strike="noStrike" dirty="0">
                  <a:solidFill>
                    <a:srgbClr val="D34D18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Reach &amp; Engagement (30 days)</a:t>
              </a: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355D7788-7BBD-AA5B-1F2B-9D3357D4453B}"/>
                </a:ext>
              </a:extLst>
            </p:cNvPr>
            <p:cNvSpPr txBox="1"/>
            <p:nvPr/>
          </p:nvSpPr>
          <p:spPr>
            <a:xfrm>
              <a:off x="6267663" y="4461655"/>
              <a:ext cx="4991562" cy="1131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1100+</a:t>
              </a:r>
              <a: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 text/email blast </a:t>
              </a:r>
              <a:b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</a:br>
              <a: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attendees </a:t>
              </a:r>
            </a:p>
            <a:p>
              <a:pPr marL="342900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64% </a:t>
              </a:r>
              <a:r>
                <a:rPr lang="en-US" sz="2400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click-through rate</a:t>
              </a: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17985E44-A9FB-6DEA-DDD9-81E9D1E1ECA3}"/>
                </a:ext>
              </a:extLst>
            </p:cNvPr>
            <p:cNvSpPr txBox="1"/>
            <p:nvPr/>
          </p:nvSpPr>
          <p:spPr>
            <a:xfrm>
              <a:off x="6267663" y="3988070"/>
              <a:ext cx="3760817" cy="371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06"/>
                </a:lnSpc>
                <a:spcBef>
                  <a:spcPct val="0"/>
                </a:spcBef>
              </a:pPr>
              <a:r>
                <a:rPr lang="en-US" sz="3300" u="none" strike="noStrike" dirty="0">
                  <a:solidFill>
                    <a:srgbClr val="D34D18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Direct to consumer</a:t>
              </a: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862305AB-75A8-9169-374E-D7881231727C}"/>
                </a:ext>
              </a:extLst>
            </p:cNvPr>
            <p:cNvSpPr txBox="1"/>
            <p:nvPr/>
          </p:nvSpPr>
          <p:spPr>
            <a:xfrm>
              <a:off x="6267663" y="3401437"/>
              <a:ext cx="2692392" cy="362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1200</a:t>
              </a: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F93D188-64B7-908E-B326-3950BEA166AB}"/>
                </a:ext>
              </a:extLst>
            </p:cNvPr>
            <p:cNvSpPr txBox="1"/>
            <p:nvPr/>
          </p:nvSpPr>
          <p:spPr>
            <a:xfrm>
              <a:off x="6267663" y="2927852"/>
              <a:ext cx="2233600" cy="371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06"/>
                </a:lnSpc>
                <a:spcBef>
                  <a:spcPct val="0"/>
                </a:spcBef>
              </a:pPr>
              <a:r>
                <a:rPr lang="en-US" sz="3300" u="none" strike="noStrike" dirty="0">
                  <a:solidFill>
                    <a:srgbClr val="D34D18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Attendance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19E5541-AEDA-A682-FA6B-524A9BAA55DB}"/>
              </a:ext>
            </a:extLst>
          </p:cNvPr>
          <p:cNvGrpSpPr/>
          <p:nvPr/>
        </p:nvGrpSpPr>
        <p:grpSpPr>
          <a:xfrm>
            <a:off x="5881577" y="800100"/>
            <a:ext cx="4266061" cy="2233740"/>
            <a:chOff x="8306939" y="-5221886"/>
            <a:chExt cx="4266061" cy="2233740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EED34FE6-1F6A-052D-BA2C-39D21F9A916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5622861"/>
                </p:ext>
              </p:extLst>
            </p:nvPr>
          </p:nvGraphicFramePr>
          <p:xfrm>
            <a:off x="8306939" y="-4876131"/>
            <a:ext cx="4266061" cy="18879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38954480-70FF-FCB0-47F2-A97F5DD0237F}"/>
                </a:ext>
              </a:extLst>
            </p:cNvPr>
            <p:cNvSpPr txBox="1"/>
            <p:nvPr/>
          </p:nvSpPr>
          <p:spPr>
            <a:xfrm>
              <a:off x="9317391" y="-5221886"/>
              <a:ext cx="913011" cy="487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06"/>
                </a:lnSpc>
                <a:spcBef>
                  <a:spcPct val="0"/>
                </a:spcBef>
              </a:pPr>
              <a:r>
                <a:rPr lang="en-US" sz="3300" u="none" strike="noStrike" dirty="0">
                  <a:solidFill>
                    <a:srgbClr val="79280B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Age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C410CE6-B44E-5DDB-719B-24EB8088B227}"/>
              </a:ext>
            </a:extLst>
          </p:cNvPr>
          <p:cNvGrpSpPr/>
          <p:nvPr/>
        </p:nvGrpSpPr>
        <p:grpSpPr>
          <a:xfrm>
            <a:off x="9160042" y="805458"/>
            <a:ext cx="4734419" cy="1490850"/>
            <a:chOff x="13437693" y="-4327879"/>
            <a:chExt cx="4734419" cy="14908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9C3C9D4-654D-2ED2-6D9D-A9094C33889F}"/>
                </a:ext>
              </a:extLst>
            </p:cNvPr>
            <p:cNvGrpSpPr/>
            <p:nvPr/>
          </p:nvGrpSpPr>
          <p:grpSpPr>
            <a:xfrm>
              <a:off x="13437693" y="-3845639"/>
              <a:ext cx="4734419" cy="1008610"/>
              <a:chOff x="13443597" y="-3870614"/>
              <a:chExt cx="3406269" cy="72566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BD4E104-61D4-4327-34B5-1628C26F35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401866" y="-3848100"/>
                <a:ext cx="2448000" cy="304800"/>
              </a:xfrm>
              <a:prstGeom prst="rect">
                <a:avLst/>
              </a:prstGeom>
              <a:solidFill>
                <a:srgbClr val="B4AA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65A38C1-CB6F-351D-4F09-3826B202C8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401866" y="-3449749"/>
                <a:ext cx="1116000" cy="304800"/>
              </a:xfrm>
              <a:prstGeom prst="rect">
                <a:avLst/>
              </a:prstGeom>
              <a:solidFill>
                <a:srgbClr val="D34D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FF9EC35-5521-6A59-B746-1A8329B9B888}"/>
                  </a:ext>
                </a:extLst>
              </p:cNvPr>
              <p:cNvSpPr txBox="1"/>
              <p:nvPr/>
            </p:nvSpPr>
            <p:spPr>
              <a:xfrm>
                <a:off x="13443597" y="-3870614"/>
                <a:ext cx="2448001" cy="327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Gotham"/>
                    <a:ea typeface="Gotham"/>
                    <a:cs typeface="Gotham"/>
                    <a:sym typeface="Gotham"/>
                  </a:rPr>
                  <a:t>Female: 68%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14A42D-5193-BC25-6E5F-966B8EA175F8}"/>
                  </a:ext>
                </a:extLst>
              </p:cNvPr>
              <p:cNvSpPr txBox="1"/>
              <p:nvPr/>
            </p:nvSpPr>
            <p:spPr>
              <a:xfrm>
                <a:off x="13902976" y="-3488620"/>
                <a:ext cx="1627134" cy="327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Gotham"/>
                    <a:ea typeface="Gotham"/>
                    <a:cs typeface="Gotham"/>
                    <a:sym typeface="Gotham"/>
                  </a:rPr>
                  <a:t>Male: 31%</a:t>
                </a:r>
              </a:p>
            </p:txBody>
          </p:sp>
        </p:grpSp>
        <p:sp>
          <p:nvSpPr>
            <p:cNvPr id="38" name="TextBox 13">
              <a:extLst>
                <a:ext uri="{FF2B5EF4-FFF2-40B4-BE49-F238E27FC236}">
                  <a16:creationId xmlns:a16="http://schemas.microsoft.com/office/drawing/2014/main" id="{F931F396-6D3F-C5CE-0FA9-7118590ED0A3}"/>
                </a:ext>
              </a:extLst>
            </p:cNvPr>
            <p:cNvSpPr txBox="1"/>
            <p:nvPr/>
          </p:nvSpPr>
          <p:spPr>
            <a:xfrm>
              <a:off x="14769604" y="-4327879"/>
              <a:ext cx="1760650" cy="371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06"/>
                </a:lnSpc>
                <a:spcBef>
                  <a:spcPct val="0"/>
                </a:spcBef>
              </a:pPr>
              <a:r>
                <a:rPr lang="en-US" sz="3300" u="none" strike="noStrike" dirty="0">
                  <a:solidFill>
                    <a:srgbClr val="79280B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Gender</a:t>
              </a:r>
            </a:p>
          </p:txBody>
        </p:sp>
      </p:grpSp>
      <p:sp>
        <p:nvSpPr>
          <p:cNvPr id="43" name="TextBox 3">
            <a:extLst>
              <a:ext uri="{FF2B5EF4-FFF2-40B4-BE49-F238E27FC236}">
                <a16:creationId xmlns:a16="http://schemas.microsoft.com/office/drawing/2014/main" id="{0981D50B-8C3F-A02D-1957-388DF1A84A8C}"/>
              </a:ext>
            </a:extLst>
          </p:cNvPr>
          <p:cNvSpPr txBox="1"/>
          <p:nvPr/>
        </p:nvSpPr>
        <p:spPr>
          <a:xfrm>
            <a:off x="11006975" y="3066818"/>
            <a:ext cx="3187284" cy="37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6"/>
              </a:lnSpc>
            </a:pPr>
            <a:r>
              <a:rPr lang="en-US" sz="3300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Lifestyle</a:t>
            </a:r>
          </a:p>
        </p:txBody>
      </p:sp>
      <p:sp>
        <p:nvSpPr>
          <p:cNvPr id="44" name="TextBox 4">
            <a:extLst>
              <a:ext uri="{FF2B5EF4-FFF2-40B4-BE49-F238E27FC236}">
                <a16:creationId xmlns:a16="http://schemas.microsoft.com/office/drawing/2014/main" id="{EF4B3DB6-ED7B-C9F0-A097-6C993CFFD4CF}"/>
              </a:ext>
            </a:extLst>
          </p:cNvPr>
          <p:cNvSpPr txBox="1"/>
          <p:nvPr/>
        </p:nvSpPr>
        <p:spPr>
          <a:xfrm>
            <a:off x="11006975" y="3505237"/>
            <a:ext cx="3356104" cy="651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foodies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wine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travel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dance &amp; music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fitness/sports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wellness/self care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art/culture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LGBTQ+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hiking/watersports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plants/gardening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holistic health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tarot/astrology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hair care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skin/beauty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social justice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local culture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festival-goers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B222B8F4-DDFF-CC5F-6380-62C92CBA97F0}"/>
              </a:ext>
            </a:extLst>
          </p:cNvPr>
          <p:cNvSpPr txBox="1"/>
          <p:nvPr/>
        </p:nvSpPr>
        <p:spPr>
          <a:xfrm>
            <a:off x="14745967" y="3043272"/>
            <a:ext cx="3160609" cy="38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8"/>
              </a:lnSpc>
            </a:pPr>
            <a:r>
              <a:rPr lang="en-US" sz="3300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 Industries &amp; Jobs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705249FA-DFA4-E469-77E5-2B16973A366F}"/>
              </a:ext>
            </a:extLst>
          </p:cNvPr>
          <p:cNvSpPr txBox="1"/>
          <p:nvPr/>
        </p:nvSpPr>
        <p:spPr>
          <a:xfrm>
            <a:off x="14827375" y="3505237"/>
            <a:ext cx="3160609" cy="535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HR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Tech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Educators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Entrepreneurs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Lawyers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Consultants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College graduates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Service industry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Families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Single mothers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Wellness practitioners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Local community members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Cultural influencers</a:t>
            </a:r>
          </a:p>
        </p:txBody>
      </p:sp>
      <p:sp>
        <p:nvSpPr>
          <p:cNvPr id="47" name="TextBox 33">
            <a:extLst>
              <a:ext uri="{FF2B5EF4-FFF2-40B4-BE49-F238E27FC236}">
                <a16:creationId xmlns:a16="http://schemas.microsoft.com/office/drawing/2014/main" id="{896C2109-D7DF-A50E-4B8C-FE71945BDC0E}"/>
              </a:ext>
            </a:extLst>
          </p:cNvPr>
          <p:cNvSpPr txBox="1"/>
          <p:nvPr/>
        </p:nvSpPr>
        <p:spPr>
          <a:xfrm>
            <a:off x="6557836" y="3574799"/>
            <a:ext cx="2692391" cy="395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706"/>
              </a:lnSpc>
              <a:spcBef>
                <a:spcPct val="0"/>
              </a:spcBef>
            </a:pPr>
            <a:r>
              <a:rPr lang="en-US" sz="4000" u="none" strike="noStrike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Key Metrics</a:t>
            </a:r>
          </a:p>
        </p:txBody>
      </p:sp>
    </p:spTree>
    <p:extLst>
      <p:ext uri="{BB962C8B-B14F-4D97-AF65-F5344CB8AC3E}">
        <p14:creationId xmlns:p14="http://schemas.microsoft.com/office/powerpoint/2010/main" val="192485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373100">
                <a:moveTo>
                  <a:pt x="0" y="0"/>
                </a:moveTo>
                <a:lnTo>
                  <a:pt x="18288000" y="0"/>
                </a:lnTo>
                <a:lnTo>
                  <a:pt x="18288000" y="13373100"/>
                </a:lnTo>
                <a:lnTo>
                  <a:pt x="0" y="133731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0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96A3D2-7A29-ABCD-C4C7-CD530C5C4C2A}"/>
              </a:ext>
            </a:extLst>
          </p:cNvPr>
          <p:cNvSpPr/>
          <p:nvPr/>
        </p:nvSpPr>
        <p:spPr>
          <a:xfrm>
            <a:off x="396502" y="2628899"/>
            <a:ext cx="4386504" cy="6096001"/>
          </a:xfrm>
          <a:prstGeom prst="ellipse">
            <a:avLst/>
          </a:prstGeom>
          <a:solidFill>
            <a:srgbClr val="F4D78D"/>
          </a:solidFill>
          <a:ln>
            <a:solidFill>
              <a:srgbClr val="D34D18"/>
            </a:solidFill>
          </a:ln>
          <a:effectLst>
            <a:softEdge rad="154852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CE073E-CE64-85C6-F00F-E561D9A64024}"/>
              </a:ext>
            </a:extLst>
          </p:cNvPr>
          <p:cNvSpPr/>
          <p:nvPr/>
        </p:nvSpPr>
        <p:spPr>
          <a:xfrm>
            <a:off x="9465033" y="2628901"/>
            <a:ext cx="4265350" cy="6096000"/>
          </a:xfrm>
          <a:prstGeom prst="ellipse">
            <a:avLst/>
          </a:prstGeom>
          <a:solidFill>
            <a:srgbClr val="F4D78D"/>
          </a:solidFill>
          <a:ln>
            <a:solidFill>
              <a:srgbClr val="D34D18"/>
            </a:solidFill>
          </a:ln>
          <a:effectLst>
            <a:softEdge rad="15682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247786-EF27-1D06-83B2-9C70E102EBB1}"/>
              </a:ext>
            </a:extLst>
          </p:cNvPr>
          <p:cNvSpPr/>
          <p:nvPr/>
        </p:nvSpPr>
        <p:spPr>
          <a:xfrm>
            <a:off x="4957375" y="2628899"/>
            <a:ext cx="4386504" cy="6096002"/>
          </a:xfrm>
          <a:prstGeom prst="ellipse">
            <a:avLst/>
          </a:prstGeom>
          <a:solidFill>
            <a:srgbClr val="F4D78D"/>
          </a:solidFill>
          <a:ln>
            <a:solidFill>
              <a:srgbClr val="D34D18"/>
            </a:solidFill>
          </a:ln>
          <a:effectLst>
            <a:softEdge rad="15272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84032E-E5C8-A55C-900E-6D8745FCE657}"/>
              </a:ext>
            </a:extLst>
          </p:cNvPr>
          <p:cNvSpPr/>
          <p:nvPr/>
        </p:nvSpPr>
        <p:spPr>
          <a:xfrm>
            <a:off x="13730383" y="2628897"/>
            <a:ext cx="4386504" cy="6096003"/>
          </a:xfrm>
          <a:prstGeom prst="ellipse">
            <a:avLst/>
          </a:prstGeom>
          <a:solidFill>
            <a:srgbClr val="F4D78D"/>
          </a:solidFill>
          <a:ln>
            <a:solidFill>
              <a:srgbClr val="D34D18"/>
            </a:solidFill>
          </a:ln>
          <a:effectLst>
            <a:softEdge rad="154143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963299"/>
            <a:ext cx="13008207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78"/>
              </a:lnSpc>
            </a:pPr>
            <a:r>
              <a:rPr lang="en-US" sz="7570" dirty="0">
                <a:solidFill>
                  <a:srgbClr val="F4D78D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Let me introduce you to. . 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372600"/>
            <a:ext cx="141877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95">
                <a:solidFill>
                  <a:srgbClr val="F4D78D"/>
                </a:solidFill>
                <a:latin typeface="Gotham Bold"/>
                <a:ea typeface="Gotham Bold"/>
                <a:cs typeface="Gotham Bold"/>
                <a:sym typeface="Gotham Bold"/>
              </a:rPr>
              <a:t>04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079783" y="3399668"/>
            <a:ext cx="3687704" cy="4471559"/>
            <a:chOff x="21279" y="-81995"/>
            <a:chExt cx="5581973" cy="5962081"/>
          </a:xfrm>
        </p:grpSpPr>
        <p:sp>
          <p:nvSpPr>
            <p:cNvPr id="6" name="TextBox 6"/>
            <p:cNvSpPr txBox="1"/>
            <p:nvPr/>
          </p:nvSpPr>
          <p:spPr>
            <a:xfrm>
              <a:off x="21279" y="-81995"/>
              <a:ext cx="5581973" cy="694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4000" dirty="0">
                  <a:solidFill>
                    <a:srgbClr val="79280B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Erin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9537" y="853067"/>
              <a:ext cx="5225458" cy="50270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Queer college grad, 29, seeking job opportunities.</a:t>
              </a:r>
            </a:p>
            <a:p>
              <a:pPr algn="ctr">
                <a:lnSpc>
                  <a:spcPts val="2060"/>
                </a:lnSpc>
              </a:pPr>
              <a:endParaRPr lang="en-US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endParaRPr>
            </a:p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Moving into first apartment. Excited to start gardening &amp; learning about herbalism.</a:t>
              </a:r>
            </a:p>
            <a:p>
              <a:pPr algn="ctr">
                <a:lnSpc>
                  <a:spcPts val="2060"/>
                </a:lnSpc>
              </a:pPr>
              <a:endParaRPr lang="en-US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endParaRPr>
            </a:p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Loves nature: hiking, biking, paddle boarding and all things astrology.</a:t>
              </a:r>
            </a:p>
            <a:p>
              <a:pPr algn="ctr">
                <a:lnSpc>
                  <a:spcPts val="2060"/>
                </a:lnSpc>
              </a:pPr>
              <a:endParaRPr lang="en-US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endParaRPr>
            </a:p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Climate change and environmental decay keeps them up at night.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3879" y="3399669"/>
            <a:ext cx="4286491" cy="4471558"/>
            <a:chOff x="392848" y="-77935"/>
            <a:chExt cx="5581972" cy="5962078"/>
          </a:xfrm>
        </p:grpSpPr>
        <p:sp>
          <p:nvSpPr>
            <p:cNvPr id="10" name="TextBox 10"/>
            <p:cNvSpPr txBox="1"/>
            <p:nvPr/>
          </p:nvSpPr>
          <p:spPr>
            <a:xfrm>
              <a:off x="392848" y="-77935"/>
              <a:ext cx="5581972" cy="694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4000" dirty="0">
                  <a:solidFill>
                    <a:srgbClr val="79280B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Adam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89495" y="857125"/>
              <a:ext cx="3876687" cy="5027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cs typeface="Gotham"/>
                  <a:sym typeface="Gotham"/>
                </a:rPr>
                <a:t>33-year-old Black man who works in Tech. </a:t>
              </a:r>
            </a:p>
            <a:p>
              <a:pPr algn="ctr">
                <a:lnSpc>
                  <a:spcPts val="2060"/>
                </a:lnSpc>
              </a:pPr>
              <a:endParaRPr lang="en-US" dirty="0">
                <a:solidFill>
                  <a:srgbClr val="79280B"/>
                </a:solidFill>
                <a:latin typeface="Gotham"/>
                <a:cs typeface="Gotham"/>
                <a:sym typeface="Gotham"/>
              </a:endParaRPr>
            </a:p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cs typeface="Gotham"/>
                  <a:sym typeface="Gotham"/>
                </a:rPr>
                <a:t>Engaged to a woman who has a passion for skin/hair care, beauty, and content creation. They both love to travel and work out together.</a:t>
              </a:r>
            </a:p>
            <a:p>
              <a:pPr algn="ctr">
                <a:lnSpc>
                  <a:spcPts val="2060"/>
                </a:lnSpc>
              </a:pPr>
              <a:endParaRPr lang="en-US" dirty="0">
                <a:solidFill>
                  <a:srgbClr val="79280B"/>
                </a:solidFill>
                <a:latin typeface="Gotham"/>
                <a:cs typeface="Gotham"/>
                <a:sym typeface="Gotham"/>
              </a:endParaRPr>
            </a:p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cs typeface="Gotham"/>
                  <a:sym typeface="Gotham"/>
                </a:rPr>
                <a:t>His focus is upward mobility in his field and social justice on a local &amp; national level.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42986" y="3401913"/>
            <a:ext cx="4129780" cy="3930705"/>
            <a:chOff x="28835" y="-403879"/>
            <a:chExt cx="5581973" cy="5240941"/>
          </a:xfrm>
        </p:grpSpPr>
        <p:sp>
          <p:nvSpPr>
            <p:cNvPr id="12" name="TextBox 12"/>
            <p:cNvSpPr txBox="1"/>
            <p:nvPr/>
          </p:nvSpPr>
          <p:spPr>
            <a:xfrm>
              <a:off x="28835" y="-403879"/>
              <a:ext cx="5581973" cy="694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4000" dirty="0">
                  <a:solidFill>
                    <a:srgbClr val="79280B"/>
                  </a:solidFill>
                  <a:latin typeface="TAN Tangkiwood"/>
                  <a:ea typeface="TAN Tangkiwood"/>
                  <a:cs typeface="TAN Tangkiwood"/>
                  <a:sym typeface="TAN Tangkiwood"/>
                </a:rPr>
                <a:t>Sofia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11837" y="528189"/>
              <a:ext cx="5095292" cy="43088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cs typeface="Gotham"/>
                  <a:sym typeface="Gotham"/>
                </a:rPr>
                <a:t>Latina single mother, 35, working in healthcare. Loves yoga, sound healing and painting.</a:t>
              </a:r>
            </a:p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cs typeface="Gotham"/>
                  <a:sym typeface="Gotham"/>
                </a:rPr>
                <a:t> </a:t>
              </a:r>
            </a:p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cs typeface="Gotham"/>
                  <a:sym typeface="Gotham"/>
                </a:rPr>
                <a:t>Enjoys going out with her girlfriends on the weekends for wine, good food, and dancing, or taking her dogs to the park.</a:t>
              </a:r>
            </a:p>
            <a:p>
              <a:pPr algn="ctr">
                <a:lnSpc>
                  <a:spcPts val="2060"/>
                </a:lnSpc>
              </a:pPr>
              <a:r>
                <a:rPr lang="en-US" dirty="0">
                  <a:solidFill>
                    <a:srgbClr val="79280B"/>
                  </a:solidFill>
                  <a:latin typeface="Gotham"/>
                  <a:cs typeface="Gotham"/>
                  <a:sym typeface="Gotham"/>
                </a:rPr>
                <a:t>Really wants to transition out of her current job and be a creative entrepreneur.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20773" y="3401912"/>
            <a:ext cx="4186479" cy="52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Javon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47012" y="9238643"/>
            <a:ext cx="18288000" cy="49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4800" dirty="0">
                <a:solidFill>
                  <a:srgbClr val="F4D78D"/>
                </a:solidFill>
                <a:latin typeface="TAN Tangkiwood"/>
                <a:sym typeface="Gotham"/>
              </a:rPr>
              <a:t>They all love Sunday Sessions</a:t>
            </a:r>
            <a:r>
              <a:rPr lang="en-US" sz="4000" b="1" dirty="0">
                <a:solidFill>
                  <a:srgbClr val="F4D78D"/>
                </a:solidFill>
                <a:latin typeface="Gotham"/>
                <a:ea typeface="Gotham"/>
                <a:cs typeface="Gotham"/>
                <a:sym typeface="Gotham"/>
              </a:rPr>
              <a:t>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2685" y="4100964"/>
            <a:ext cx="3294137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0"/>
              </a:lnSpc>
            </a:pPr>
            <a:r>
              <a:rPr lang="en-US" dirty="0">
                <a:solidFill>
                  <a:srgbClr val="79280B"/>
                </a:solidFill>
                <a:latin typeface="Gotham"/>
                <a:cs typeface="Gotham"/>
                <a:sym typeface="Gotham"/>
              </a:rPr>
              <a:t>Proud husband and </a:t>
            </a:r>
          </a:p>
          <a:p>
            <a:pPr algn="ctr">
              <a:lnSpc>
                <a:spcPts val="2060"/>
              </a:lnSpc>
            </a:pPr>
            <a:r>
              <a:rPr lang="en-US" dirty="0">
                <a:solidFill>
                  <a:srgbClr val="79280B"/>
                </a:solidFill>
                <a:latin typeface="Gotham"/>
                <a:cs typeface="Gotham"/>
                <a:sym typeface="Gotham"/>
              </a:rPr>
              <a:t>father of two. At 43, he owns a plumbing business and is working to buy a new home.</a:t>
            </a:r>
          </a:p>
          <a:p>
            <a:pPr algn="ctr">
              <a:lnSpc>
                <a:spcPts val="2060"/>
              </a:lnSpc>
            </a:pPr>
            <a:endParaRPr lang="en-US" dirty="0">
              <a:solidFill>
                <a:srgbClr val="79280B"/>
              </a:solidFill>
              <a:latin typeface="Gotham"/>
              <a:cs typeface="Gotham"/>
              <a:sym typeface="Gotham"/>
            </a:endParaRPr>
          </a:p>
          <a:p>
            <a:pPr algn="ctr">
              <a:lnSpc>
                <a:spcPts val="2060"/>
              </a:lnSpc>
            </a:pPr>
            <a:r>
              <a:rPr lang="en-US" dirty="0">
                <a:solidFill>
                  <a:srgbClr val="79280B"/>
                </a:solidFill>
                <a:latin typeface="Gotham"/>
                <a:cs typeface="Gotham"/>
                <a:sym typeface="Gotham"/>
              </a:rPr>
              <a:t>Loves to spend time watching sports, reading, and learning. His biggest priority is building a foundation for his family and securing their future while enjoying the present with them.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18279" y="4370831"/>
            <a:ext cx="3669721" cy="5916169"/>
            <a:chOff x="0" y="0"/>
            <a:chExt cx="4892962" cy="78882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92962" cy="788822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442589" y="7415953"/>
            <a:ext cx="4023290" cy="2871048"/>
            <a:chOff x="0" y="1"/>
            <a:chExt cx="5364387" cy="382806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"/>
              <a:ext cx="5364387" cy="382806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452114" y="4395531"/>
            <a:ext cx="4013765" cy="2848971"/>
            <a:chOff x="0" y="0"/>
            <a:chExt cx="5351687" cy="379862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351687" cy="379862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618279" y="0"/>
            <a:ext cx="3669721" cy="4227956"/>
            <a:chOff x="0" y="0"/>
            <a:chExt cx="4892962" cy="563727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92962" cy="5637275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0" y="7670355"/>
            <a:ext cx="6202032" cy="2616646"/>
            <a:chOff x="0" y="1"/>
            <a:chExt cx="8269376" cy="348886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"/>
              <a:ext cx="8269376" cy="348886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6360987" y="0"/>
            <a:ext cx="8104892" cy="4227956"/>
            <a:chOff x="0" y="0"/>
            <a:chExt cx="10806523" cy="563727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806523" cy="563727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6360987" y="4395531"/>
            <a:ext cx="3929202" cy="5891469"/>
            <a:chOff x="0" y="0"/>
            <a:chExt cx="5238936" cy="785529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38936" cy="7855292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3042414" y="4395531"/>
            <a:ext cx="3156648" cy="3141473"/>
            <a:chOff x="0" y="0"/>
            <a:chExt cx="4208864" cy="418863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208864" cy="4188630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6747542" y="4025550"/>
            <a:ext cx="4792916" cy="633412"/>
            <a:chOff x="0" y="0"/>
            <a:chExt cx="967583" cy="1278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67583" cy="127872"/>
            </a:xfrm>
            <a:custGeom>
              <a:avLst/>
              <a:gdLst/>
              <a:ahLst/>
              <a:cxnLst/>
              <a:rect l="l" t="t" r="r" b="b"/>
              <a:pathLst>
                <a:path w="967583" h="127872">
                  <a:moveTo>
                    <a:pt x="63936" y="0"/>
                  </a:moveTo>
                  <a:lnTo>
                    <a:pt x="903647" y="0"/>
                  </a:lnTo>
                  <a:cubicBezTo>
                    <a:pt x="920604" y="0"/>
                    <a:pt x="936866" y="6736"/>
                    <a:pt x="948857" y="18726"/>
                  </a:cubicBezTo>
                  <a:cubicBezTo>
                    <a:pt x="960847" y="30717"/>
                    <a:pt x="967583" y="46979"/>
                    <a:pt x="967583" y="63936"/>
                  </a:cubicBezTo>
                  <a:lnTo>
                    <a:pt x="967583" y="63936"/>
                  </a:lnTo>
                  <a:cubicBezTo>
                    <a:pt x="967583" y="80893"/>
                    <a:pt x="960847" y="97155"/>
                    <a:pt x="948857" y="109145"/>
                  </a:cubicBezTo>
                  <a:cubicBezTo>
                    <a:pt x="936866" y="121136"/>
                    <a:pt x="920604" y="127872"/>
                    <a:pt x="903647" y="127872"/>
                  </a:cubicBezTo>
                  <a:lnTo>
                    <a:pt x="63936" y="127872"/>
                  </a:lnTo>
                  <a:cubicBezTo>
                    <a:pt x="46979" y="127872"/>
                    <a:pt x="30717" y="121136"/>
                    <a:pt x="18726" y="109145"/>
                  </a:cubicBezTo>
                  <a:cubicBezTo>
                    <a:pt x="6736" y="97155"/>
                    <a:pt x="0" y="80893"/>
                    <a:pt x="0" y="63936"/>
                  </a:cubicBezTo>
                  <a:lnTo>
                    <a:pt x="0" y="63936"/>
                  </a:lnTo>
                  <a:cubicBezTo>
                    <a:pt x="0" y="46979"/>
                    <a:pt x="6736" y="30717"/>
                    <a:pt x="18726" y="18726"/>
                  </a:cubicBezTo>
                  <a:cubicBezTo>
                    <a:pt x="30717" y="6736"/>
                    <a:pt x="46979" y="0"/>
                    <a:pt x="63936" y="0"/>
                  </a:cubicBezTo>
                  <a:close/>
                </a:path>
              </a:pathLst>
            </a:custGeom>
            <a:solidFill>
              <a:srgbClr val="F5F5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967583" cy="146922"/>
            </a:xfrm>
            <a:prstGeom prst="rect">
              <a:avLst/>
            </a:prstGeom>
          </p:spPr>
          <p:txBody>
            <a:bodyPr lIns="21999" tIns="21999" rIns="21999" bIns="21999" rtlCol="0" anchor="ctr"/>
            <a:lstStyle/>
            <a:p>
              <a:pPr algn="ctr">
                <a:lnSpc>
                  <a:spcPts val="115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217" y="0"/>
            <a:ext cx="2890014" cy="2592933"/>
            <a:chOff x="0" y="0"/>
            <a:chExt cx="3853352" cy="345724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53352" cy="3457244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-1" y="2729019"/>
            <a:ext cx="2894231" cy="4805248"/>
            <a:chOff x="45176" y="0"/>
            <a:chExt cx="3858975" cy="640699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176" y="0"/>
              <a:ext cx="3858975" cy="6406997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042414" y="0"/>
            <a:ext cx="3156648" cy="4262181"/>
            <a:chOff x="0" y="0"/>
            <a:chExt cx="4208864" cy="5682908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208864" cy="5682908"/>
            </a:xfrm>
            <a:prstGeom prst="rect">
              <a:avLst/>
            </a:prstGeom>
          </p:spPr>
        </p:pic>
      </p:grpSp>
      <p:sp>
        <p:nvSpPr>
          <p:cNvPr id="27" name="TextBox 27"/>
          <p:cNvSpPr txBox="1"/>
          <p:nvPr/>
        </p:nvSpPr>
        <p:spPr>
          <a:xfrm>
            <a:off x="7181147" y="4202260"/>
            <a:ext cx="3922720" cy="33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1"/>
              </a:lnSpc>
            </a:pPr>
            <a:r>
              <a:rPr lang="en-US" sz="2723" b="1" spc="354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OPPORTUNITY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373100">
                <a:moveTo>
                  <a:pt x="0" y="0"/>
                </a:moveTo>
                <a:lnTo>
                  <a:pt x="18288000" y="0"/>
                </a:lnTo>
                <a:lnTo>
                  <a:pt x="18288000" y="13373100"/>
                </a:lnTo>
                <a:lnTo>
                  <a:pt x="0" y="1337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8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4074" b="-5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70651" y="2184302"/>
            <a:ext cx="1372174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8"/>
              </a:lnSpc>
            </a:pPr>
            <a:r>
              <a:rPr lang="en-US" sz="2349" i="1" dirty="0">
                <a:solidFill>
                  <a:srgbClr val="79280B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Choose what works for your business -  based on your goals, we can customize!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66800"/>
            <a:ext cx="9982256" cy="8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3"/>
              </a:lnSpc>
            </a:pPr>
            <a:r>
              <a:rPr lang="en-US" sz="756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Partnership Opportunities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210675"/>
            <a:ext cx="64195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95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06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292869"/>
            <a:ext cx="4991128" cy="36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9"/>
              </a:lnSpc>
            </a:pPr>
            <a:r>
              <a:rPr lang="en-US" sz="439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Types of Sponsorships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31805" y="4022665"/>
            <a:ext cx="3688023" cy="459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79"/>
              </a:lnSpc>
            </a:pPr>
            <a:r>
              <a:rPr lang="en-US" sz="2399" b="1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Title Sponsor:</a:t>
            </a:r>
          </a:p>
          <a:p>
            <a:pPr algn="r">
              <a:lnSpc>
                <a:spcPts val="4079"/>
              </a:lnSpc>
            </a:pPr>
            <a:endParaRPr lang="en-US" sz="2399" b="1" dirty="0">
              <a:solidFill>
                <a:srgbClr val="79280B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r">
              <a:lnSpc>
                <a:spcPts val="4079"/>
              </a:lnSpc>
            </a:pPr>
            <a:r>
              <a:rPr lang="en-US" sz="2399" b="1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Gold Sponsor:</a:t>
            </a:r>
          </a:p>
          <a:p>
            <a:pPr algn="r">
              <a:lnSpc>
                <a:spcPts val="4079"/>
              </a:lnSpc>
            </a:pPr>
            <a:endParaRPr lang="en-US" sz="2399" b="1" dirty="0">
              <a:solidFill>
                <a:srgbClr val="79280B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r">
              <a:lnSpc>
                <a:spcPts val="4079"/>
              </a:lnSpc>
            </a:pPr>
            <a:r>
              <a:rPr lang="en-US" sz="2399" b="1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Silver Sponsor:</a:t>
            </a:r>
          </a:p>
          <a:p>
            <a:pPr algn="r">
              <a:lnSpc>
                <a:spcPts val="4079"/>
              </a:lnSpc>
            </a:pPr>
            <a:endParaRPr lang="en-US" sz="2399" b="1" dirty="0">
              <a:solidFill>
                <a:srgbClr val="79280B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r">
              <a:lnSpc>
                <a:spcPts val="4079"/>
              </a:lnSpc>
            </a:pPr>
            <a:r>
              <a:rPr lang="en-US" sz="2399" b="1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Community Partner:</a:t>
            </a:r>
          </a:p>
          <a:p>
            <a:pPr algn="r">
              <a:lnSpc>
                <a:spcPts val="4079"/>
              </a:lnSpc>
            </a:pPr>
            <a:endParaRPr lang="en-US" sz="2399" b="1" dirty="0">
              <a:solidFill>
                <a:srgbClr val="79280B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r">
              <a:lnSpc>
                <a:spcPts val="4079"/>
              </a:lnSpc>
            </a:pPr>
            <a:r>
              <a:rPr lang="en-US" sz="2399" b="1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In-kind Sponsorship: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99310" y="4022665"/>
            <a:ext cx="11059990" cy="467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Exclusive rights, highest visibility, and featured presence across </a:t>
            </a:r>
            <a:b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</a:br>
            <a: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all event materials.</a:t>
            </a:r>
          </a:p>
          <a:p>
            <a:pPr algn="l">
              <a:lnSpc>
                <a:spcPts val="4079"/>
              </a:lnSpc>
            </a:pPr>
            <a: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Prominent branding opportunities, including event signage, digital content, and community engagement.</a:t>
            </a:r>
          </a:p>
          <a:p>
            <a:pPr algn="l">
              <a:lnSpc>
                <a:spcPts val="4079"/>
              </a:lnSpc>
            </a:pPr>
            <a: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Visibility on event website, social media shoutouts, and </a:t>
            </a:r>
            <a:b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</a:br>
            <a: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limited brand placement.</a:t>
            </a:r>
          </a:p>
          <a:p>
            <a:pPr algn="l">
              <a:lnSpc>
                <a:spcPts val="4079"/>
              </a:lnSpc>
            </a:pPr>
            <a: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Support for local businesses and non-profits, with branding opportunities during the event and digital shout-outs.</a:t>
            </a:r>
          </a:p>
          <a:p>
            <a:pPr algn="l">
              <a:lnSpc>
                <a:spcPts val="4079"/>
              </a:lnSpc>
            </a:pPr>
            <a:r>
              <a:rPr lang="en-US" sz="2399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Donations of products or services in exchange for promotional benefits.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yellow background with many patterns&#10;&#10;AI-generated content may be incorrect.">
            <a:extLst>
              <a:ext uri="{FF2B5EF4-FFF2-40B4-BE49-F238E27FC236}">
                <a16:creationId xmlns:a16="http://schemas.microsoft.com/office/drawing/2014/main" id="{B18272DF-D20E-FDA2-3480-251C5C28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8507977" y="2272476"/>
            <a:ext cx="3797849" cy="4262892"/>
          </a:xfrm>
          <a:custGeom>
            <a:avLst/>
            <a:gdLst/>
            <a:ahLst/>
            <a:cxnLst/>
            <a:rect l="l" t="t" r="r" b="b"/>
            <a:pathLst>
              <a:path w="3797849" h="4262892">
                <a:moveTo>
                  <a:pt x="0" y="0"/>
                </a:moveTo>
                <a:lnTo>
                  <a:pt x="3797850" y="0"/>
                </a:lnTo>
                <a:lnTo>
                  <a:pt x="3797850" y="4262893"/>
                </a:lnTo>
                <a:lnTo>
                  <a:pt x="0" y="4262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178423" y="836530"/>
            <a:ext cx="1224309" cy="1219718"/>
          </a:xfrm>
          <a:custGeom>
            <a:avLst/>
            <a:gdLst/>
            <a:ahLst/>
            <a:cxnLst/>
            <a:rect l="l" t="t" r="r" b="b"/>
            <a:pathLst>
              <a:path w="1224309" h="1219718">
                <a:moveTo>
                  <a:pt x="0" y="0"/>
                </a:moveTo>
                <a:lnTo>
                  <a:pt x="1224309" y="0"/>
                </a:lnTo>
                <a:lnTo>
                  <a:pt x="1224309" y="1219718"/>
                </a:lnTo>
                <a:lnTo>
                  <a:pt x="0" y="12197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028700" y="1654674"/>
            <a:ext cx="4499553" cy="40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8"/>
              </a:lnSpc>
            </a:pPr>
            <a:r>
              <a:rPr lang="en-US" sz="27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GOAL: lead generation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41947"/>
            <a:ext cx="10308415" cy="8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3"/>
              </a:lnSpc>
            </a:pPr>
            <a:r>
              <a:rPr lang="en-US" sz="756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Contests</a:t>
            </a:r>
          </a:p>
        </p:txBody>
      </p:sp>
      <p:sp>
        <p:nvSpPr>
          <p:cNvPr id="5" name="Freeform 5"/>
          <p:cNvSpPr/>
          <p:nvPr/>
        </p:nvSpPr>
        <p:spPr>
          <a:xfrm>
            <a:off x="12892053" y="5143500"/>
            <a:ext cx="4219751" cy="4736455"/>
          </a:xfrm>
          <a:custGeom>
            <a:avLst/>
            <a:gdLst/>
            <a:ahLst/>
            <a:cxnLst/>
            <a:rect l="l" t="t" r="r" b="b"/>
            <a:pathLst>
              <a:path w="4219751" h="4736455">
                <a:moveTo>
                  <a:pt x="0" y="0"/>
                </a:moveTo>
                <a:lnTo>
                  <a:pt x="4219750" y="0"/>
                </a:lnTo>
                <a:lnTo>
                  <a:pt x="4219750" y="4736455"/>
                </a:lnTo>
                <a:lnTo>
                  <a:pt x="0" y="473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70451" y="2367726"/>
            <a:ext cx="3797849" cy="4262892"/>
          </a:xfrm>
          <a:custGeom>
            <a:avLst/>
            <a:gdLst/>
            <a:ahLst/>
            <a:cxnLst/>
            <a:rect l="l" t="t" r="r" b="b"/>
            <a:pathLst>
              <a:path w="3797849" h="4262892">
                <a:moveTo>
                  <a:pt x="0" y="0"/>
                </a:moveTo>
                <a:lnTo>
                  <a:pt x="3797850" y="0"/>
                </a:lnTo>
                <a:lnTo>
                  <a:pt x="3797850" y="4262893"/>
                </a:lnTo>
                <a:lnTo>
                  <a:pt x="0" y="4262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08133" y="6152127"/>
            <a:ext cx="2844462" cy="3192764"/>
          </a:xfrm>
          <a:custGeom>
            <a:avLst/>
            <a:gdLst/>
            <a:ahLst/>
            <a:cxnLst/>
            <a:rect l="l" t="t" r="r" b="b"/>
            <a:pathLst>
              <a:path w="2844462" h="3192764">
                <a:moveTo>
                  <a:pt x="0" y="0"/>
                </a:moveTo>
                <a:lnTo>
                  <a:pt x="2844463" y="0"/>
                </a:lnTo>
                <a:lnTo>
                  <a:pt x="2844463" y="3192764"/>
                </a:lnTo>
                <a:lnTo>
                  <a:pt x="0" y="3192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829579" y="5048250"/>
            <a:ext cx="4219751" cy="4736455"/>
          </a:xfrm>
          <a:custGeom>
            <a:avLst/>
            <a:gdLst/>
            <a:ahLst/>
            <a:cxnLst/>
            <a:rect l="l" t="t" r="r" b="b"/>
            <a:pathLst>
              <a:path w="4219751" h="4736455">
                <a:moveTo>
                  <a:pt x="0" y="0"/>
                </a:moveTo>
                <a:lnTo>
                  <a:pt x="4219751" y="0"/>
                </a:lnTo>
                <a:lnTo>
                  <a:pt x="4219751" y="4736455"/>
                </a:lnTo>
                <a:lnTo>
                  <a:pt x="0" y="4736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45659" y="6056877"/>
            <a:ext cx="2844462" cy="3192764"/>
          </a:xfrm>
          <a:custGeom>
            <a:avLst/>
            <a:gdLst/>
            <a:ahLst/>
            <a:cxnLst/>
            <a:rect l="l" t="t" r="r" b="b"/>
            <a:pathLst>
              <a:path w="2844462" h="3192764">
                <a:moveTo>
                  <a:pt x="0" y="0"/>
                </a:moveTo>
                <a:lnTo>
                  <a:pt x="2844463" y="0"/>
                </a:lnTo>
                <a:lnTo>
                  <a:pt x="2844463" y="3192764"/>
                </a:lnTo>
                <a:lnTo>
                  <a:pt x="0" y="3192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17170" y="2544575"/>
            <a:ext cx="3797849" cy="4262892"/>
          </a:xfrm>
          <a:custGeom>
            <a:avLst/>
            <a:gdLst/>
            <a:ahLst/>
            <a:cxnLst/>
            <a:rect l="l" t="t" r="r" b="b"/>
            <a:pathLst>
              <a:path w="3797849" h="4262892">
                <a:moveTo>
                  <a:pt x="0" y="0"/>
                </a:moveTo>
                <a:lnTo>
                  <a:pt x="3797850" y="0"/>
                </a:lnTo>
                <a:lnTo>
                  <a:pt x="3797850" y="4262892"/>
                </a:lnTo>
                <a:lnTo>
                  <a:pt x="0" y="4262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8"/>
          <p:cNvGrpSpPr/>
          <p:nvPr/>
        </p:nvGrpSpPr>
        <p:grpSpPr>
          <a:xfrm>
            <a:off x="14386444" y="641947"/>
            <a:ext cx="4213289" cy="3177254"/>
            <a:chOff x="0" y="0"/>
            <a:chExt cx="5617718" cy="4236339"/>
          </a:xfrm>
        </p:grpSpPr>
        <p:sp>
          <p:nvSpPr>
            <p:cNvPr id="19" name="TextBox 19"/>
            <p:cNvSpPr txBox="1"/>
            <p:nvPr/>
          </p:nvSpPr>
          <p:spPr>
            <a:xfrm>
              <a:off x="1758462" y="147475"/>
              <a:ext cx="3859256" cy="647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85"/>
                </a:lnSpc>
              </a:pPr>
              <a:r>
                <a:rPr lang="en-US" sz="2579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Contests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76517" y="0"/>
              <a:ext cx="1046146" cy="1066136"/>
            </a:xfrm>
            <a:custGeom>
              <a:avLst/>
              <a:gdLst/>
              <a:ahLst/>
              <a:cxnLst/>
              <a:rect l="l" t="t" r="r" b="b"/>
              <a:pathLst>
                <a:path w="1046146" h="1066136">
                  <a:moveTo>
                    <a:pt x="0" y="0"/>
                  </a:moveTo>
                  <a:lnTo>
                    <a:pt x="1046146" y="0"/>
                  </a:lnTo>
                  <a:lnTo>
                    <a:pt x="1046146" y="1066136"/>
                  </a:lnTo>
                  <a:lnTo>
                    <a:pt x="0" y="106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3026573"/>
              <a:ext cx="1199180" cy="1209766"/>
            </a:xfrm>
            <a:custGeom>
              <a:avLst/>
              <a:gdLst/>
              <a:ahLst/>
              <a:cxnLst/>
              <a:rect l="l" t="t" r="r" b="b"/>
              <a:pathLst>
                <a:path w="1199180" h="1209766">
                  <a:moveTo>
                    <a:pt x="0" y="0"/>
                  </a:moveTo>
                  <a:lnTo>
                    <a:pt x="1199180" y="0"/>
                  </a:lnTo>
                  <a:lnTo>
                    <a:pt x="1199180" y="1209766"/>
                  </a:lnTo>
                  <a:lnTo>
                    <a:pt x="0" y="1209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758462" y="3061484"/>
              <a:ext cx="3859256" cy="1111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1"/>
                </a:lnSpc>
              </a:pPr>
              <a:r>
                <a:rPr lang="en-US" sz="2579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Brand Activations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76517" y="1546166"/>
              <a:ext cx="1046146" cy="1000377"/>
            </a:xfrm>
            <a:custGeom>
              <a:avLst/>
              <a:gdLst/>
              <a:ahLst/>
              <a:cxnLst/>
              <a:rect l="l" t="t" r="r" b="b"/>
              <a:pathLst>
                <a:path w="1046146" h="1000377">
                  <a:moveTo>
                    <a:pt x="0" y="0"/>
                  </a:moveTo>
                  <a:lnTo>
                    <a:pt x="1046146" y="0"/>
                  </a:lnTo>
                  <a:lnTo>
                    <a:pt x="1046146" y="1000378"/>
                  </a:lnTo>
                  <a:lnTo>
                    <a:pt x="0" y="1000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758462" y="1660761"/>
              <a:ext cx="3859256" cy="647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85"/>
                </a:lnSpc>
              </a:pPr>
              <a:r>
                <a:rPr lang="en-US" sz="2579" dirty="0">
                  <a:solidFill>
                    <a:srgbClr val="79280B"/>
                  </a:solidFill>
                  <a:latin typeface="Gotham"/>
                  <a:ea typeface="Gotham"/>
                  <a:cs typeface="Gotham"/>
                  <a:sym typeface="Gotham"/>
                </a:rPr>
                <a:t>Sampling</a:t>
              </a:r>
            </a:p>
          </p:txBody>
        </p:sp>
      </p:grpSp>
      <p:sp>
        <p:nvSpPr>
          <p:cNvPr id="25" name="Freeform 16">
            <a:extLst>
              <a:ext uri="{FF2B5EF4-FFF2-40B4-BE49-F238E27FC236}">
                <a16:creationId xmlns:a16="http://schemas.microsoft.com/office/drawing/2014/main" id="{A6D5E71F-AF42-5728-2A84-E2B20BC356EA}"/>
              </a:ext>
            </a:extLst>
          </p:cNvPr>
          <p:cNvSpPr/>
          <p:nvPr/>
        </p:nvSpPr>
        <p:spPr>
          <a:xfrm>
            <a:off x="1322084" y="2580742"/>
            <a:ext cx="3797849" cy="4262892"/>
          </a:xfrm>
          <a:custGeom>
            <a:avLst/>
            <a:gdLst/>
            <a:ahLst/>
            <a:cxnLst/>
            <a:rect l="l" t="t" r="r" b="b"/>
            <a:pathLst>
              <a:path w="3797849" h="4262892">
                <a:moveTo>
                  <a:pt x="0" y="0"/>
                </a:moveTo>
                <a:lnTo>
                  <a:pt x="3797850" y="0"/>
                </a:lnTo>
                <a:lnTo>
                  <a:pt x="3797850" y="4262892"/>
                </a:lnTo>
                <a:lnTo>
                  <a:pt x="0" y="4262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1015805" y="3880684"/>
            <a:ext cx="4292328" cy="159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Looking to grow your social media presence or collect leads?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53557" y="3754704"/>
            <a:ext cx="5231638" cy="212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Run a contest for a chance to win a prize in exchange for our audience’s connection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44556" y="6276640"/>
            <a:ext cx="4514744" cy="2753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4"/>
              </a:lnSpc>
              <a:spcBef>
                <a:spcPct val="0"/>
              </a:spcBef>
            </a:pPr>
            <a:r>
              <a:rPr lang="en-US" sz="2588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Great way to collect emails, newsletter signups, get people into your store, offer free trials, get more followers, fill out quotes, etc.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90277" y="7151900"/>
            <a:ext cx="3680174" cy="159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Giveaway can happen in person or online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759E04BE-9E01-12D6-10DE-B4ACCA2FADB1}"/>
              </a:ext>
            </a:extLst>
          </p:cNvPr>
          <p:cNvSpPr txBox="1"/>
          <p:nvPr/>
        </p:nvSpPr>
        <p:spPr>
          <a:xfrm>
            <a:off x="1028700" y="9210675"/>
            <a:ext cx="64195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95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07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yellow background with many patterns&#10;&#10;AI-generated content may be incorrect.">
            <a:extLst>
              <a:ext uri="{FF2B5EF4-FFF2-40B4-BE49-F238E27FC236}">
                <a16:creationId xmlns:a16="http://schemas.microsoft.com/office/drawing/2014/main" id="{1EFA35A2-C7FC-7C7F-2399-F2E9CA600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141106" y="6308089"/>
            <a:ext cx="2844462" cy="3192764"/>
          </a:xfrm>
          <a:custGeom>
            <a:avLst/>
            <a:gdLst/>
            <a:ahLst/>
            <a:cxnLst/>
            <a:rect l="l" t="t" r="r" b="b"/>
            <a:pathLst>
              <a:path w="2844462" h="3192764">
                <a:moveTo>
                  <a:pt x="0" y="0"/>
                </a:moveTo>
                <a:lnTo>
                  <a:pt x="2844463" y="0"/>
                </a:lnTo>
                <a:lnTo>
                  <a:pt x="2844463" y="3192763"/>
                </a:lnTo>
                <a:lnTo>
                  <a:pt x="0" y="3192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2FADC1-DC56-9242-9802-287286261F44}"/>
              </a:ext>
            </a:extLst>
          </p:cNvPr>
          <p:cNvGrpSpPr/>
          <p:nvPr/>
        </p:nvGrpSpPr>
        <p:grpSpPr>
          <a:xfrm>
            <a:off x="9778020" y="2652273"/>
            <a:ext cx="3864524" cy="4335900"/>
            <a:chOff x="9897083" y="2652273"/>
            <a:chExt cx="3864524" cy="4335900"/>
          </a:xfrm>
        </p:grpSpPr>
        <p:sp>
          <p:nvSpPr>
            <p:cNvPr id="2" name="Freeform 2"/>
            <p:cNvSpPr/>
            <p:nvPr/>
          </p:nvSpPr>
          <p:spPr>
            <a:xfrm>
              <a:off x="9963758" y="2725281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9897083" y="2652273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654674"/>
            <a:ext cx="10138559" cy="40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8"/>
              </a:lnSpc>
            </a:pPr>
            <a:r>
              <a:rPr lang="en-US" sz="27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GOAL: </a:t>
            </a:r>
            <a:r>
              <a:rPr lang="en-US" sz="2700" b="1" i="1" dirty="0">
                <a:solidFill>
                  <a:srgbClr val="79280B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try</a:t>
            </a:r>
            <a:r>
              <a:rPr lang="en-US" sz="27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 your product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41947"/>
            <a:ext cx="10308415" cy="8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3"/>
              </a:lnSpc>
            </a:pPr>
            <a:r>
              <a:rPr lang="en-US" sz="756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Product Sampling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07D7CD-5E28-7F01-F3CD-273549C04A75}"/>
              </a:ext>
            </a:extLst>
          </p:cNvPr>
          <p:cNvGrpSpPr/>
          <p:nvPr/>
        </p:nvGrpSpPr>
        <p:grpSpPr>
          <a:xfrm>
            <a:off x="1491969" y="2615765"/>
            <a:ext cx="3864524" cy="4335899"/>
            <a:chOff x="1836171" y="1972189"/>
            <a:chExt cx="3864524" cy="4335899"/>
          </a:xfrm>
        </p:grpSpPr>
        <p:sp>
          <p:nvSpPr>
            <p:cNvPr id="3" name="Freeform 3"/>
            <p:cNvSpPr/>
            <p:nvPr/>
          </p:nvSpPr>
          <p:spPr>
            <a:xfrm>
              <a:off x="1902846" y="2045196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50" y="0"/>
                  </a:lnTo>
                  <a:lnTo>
                    <a:pt x="3797850" y="4262893"/>
                  </a:lnTo>
                  <a:lnTo>
                    <a:pt x="0" y="4262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836171" y="1972189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50" y="0"/>
                  </a:lnTo>
                  <a:lnTo>
                    <a:pt x="3797850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43000" y="3988377"/>
            <a:ext cx="4562463" cy="159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Setup an on-site booth or offer goodie bags to giveaway product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735E55-259C-227C-0499-A7ED5AAD65BB}"/>
              </a:ext>
            </a:extLst>
          </p:cNvPr>
          <p:cNvGrpSpPr/>
          <p:nvPr/>
        </p:nvGrpSpPr>
        <p:grpSpPr>
          <a:xfrm>
            <a:off x="5961302" y="6231519"/>
            <a:ext cx="2911137" cy="3265772"/>
            <a:chOff x="5393858" y="6231519"/>
            <a:chExt cx="2911137" cy="3265772"/>
          </a:xfrm>
        </p:grpSpPr>
        <p:sp>
          <p:nvSpPr>
            <p:cNvPr id="4" name="Freeform 4"/>
            <p:cNvSpPr/>
            <p:nvPr/>
          </p:nvSpPr>
          <p:spPr>
            <a:xfrm>
              <a:off x="5460533" y="6304527"/>
              <a:ext cx="2844462" cy="3192764"/>
            </a:xfrm>
            <a:custGeom>
              <a:avLst/>
              <a:gdLst/>
              <a:ahLst/>
              <a:cxnLst/>
              <a:rect l="l" t="t" r="r" b="b"/>
              <a:pathLst>
                <a:path w="2844462" h="3192764">
                  <a:moveTo>
                    <a:pt x="0" y="0"/>
                  </a:moveTo>
                  <a:lnTo>
                    <a:pt x="2844463" y="0"/>
                  </a:lnTo>
                  <a:lnTo>
                    <a:pt x="2844463" y="3192764"/>
                  </a:lnTo>
                  <a:lnTo>
                    <a:pt x="0" y="3192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393858" y="6231519"/>
              <a:ext cx="2844462" cy="3192764"/>
            </a:xfrm>
            <a:custGeom>
              <a:avLst/>
              <a:gdLst/>
              <a:ahLst/>
              <a:cxnLst/>
              <a:rect l="l" t="t" r="r" b="b"/>
              <a:pathLst>
                <a:path w="2844462" h="3192764">
                  <a:moveTo>
                    <a:pt x="0" y="0"/>
                  </a:moveTo>
                  <a:lnTo>
                    <a:pt x="2844463" y="0"/>
                  </a:lnTo>
                  <a:lnTo>
                    <a:pt x="2844463" y="3192764"/>
                  </a:lnTo>
                  <a:lnTo>
                    <a:pt x="0" y="3192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094463" y="3860345"/>
            <a:ext cx="5231638" cy="191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Our sampling rights are a great way to get your product directly in your target market’s hands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22396" y="7077651"/>
            <a:ext cx="4588949" cy="1573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Email or mail coupons/free products to our audience</a:t>
            </a:r>
          </a:p>
        </p:txBody>
      </p:sp>
      <p:sp>
        <p:nvSpPr>
          <p:cNvPr id="15" name="Freeform 15"/>
          <p:cNvSpPr/>
          <p:nvPr/>
        </p:nvSpPr>
        <p:spPr>
          <a:xfrm>
            <a:off x="7650904" y="805301"/>
            <a:ext cx="1308181" cy="1250948"/>
          </a:xfrm>
          <a:custGeom>
            <a:avLst/>
            <a:gdLst/>
            <a:ahLst/>
            <a:cxnLst/>
            <a:rect l="l" t="t" r="r" b="b"/>
            <a:pathLst>
              <a:path w="1308181" h="1250948">
                <a:moveTo>
                  <a:pt x="0" y="0"/>
                </a:moveTo>
                <a:lnTo>
                  <a:pt x="1308180" y="0"/>
                </a:lnTo>
                <a:lnTo>
                  <a:pt x="1308180" y="1250947"/>
                </a:lnTo>
                <a:lnTo>
                  <a:pt x="0" y="1250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74431" y="6235081"/>
            <a:ext cx="2844462" cy="3192764"/>
          </a:xfrm>
          <a:custGeom>
            <a:avLst/>
            <a:gdLst/>
            <a:ahLst/>
            <a:cxnLst/>
            <a:rect l="l" t="t" r="r" b="b"/>
            <a:pathLst>
              <a:path w="2844462" h="3192764">
                <a:moveTo>
                  <a:pt x="0" y="0"/>
                </a:moveTo>
                <a:lnTo>
                  <a:pt x="2844463" y="0"/>
                </a:lnTo>
                <a:lnTo>
                  <a:pt x="2844463" y="3192764"/>
                </a:lnTo>
                <a:lnTo>
                  <a:pt x="0" y="3192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3570851" y="7225656"/>
            <a:ext cx="3680174" cy="148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Giveaway can happen in person or online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D308EB30-2C52-721F-1025-C71EEEA2547F}"/>
              </a:ext>
            </a:extLst>
          </p:cNvPr>
          <p:cNvSpPr txBox="1"/>
          <p:nvPr/>
        </p:nvSpPr>
        <p:spPr>
          <a:xfrm>
            <a:off x="1028700" y="9210675"/>
            <a:ext cx="64195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95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08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084861-5EBF-A5C0-F5D3-541E43AA240B}"/>
              </a:ext>
            </a:extLst>
          </p:cNvPr>
          <p:cNvGrpSpPr/>
          <p:nvPr/>
        </p:nvGrpSpPr>
        <p:grpSpPr>
          <a:xfrm>
            <a:off x="7498916" y="1855313"/>
            <a:ext cx="3864524" cy="4335900"/>
            <a:chOff x="9897083" y="2652273"/>
            <a:chExt cx="3864524" cy="4335900"/>
          </a:xfrm>
        </p:grpSpPr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7BFE4E4E-DBE7-16F3-6BF7-E43954704C28}"/>
                </a:ext>
              </a:extLst>
            </p:cNvPr>
            <p:cNvSpPr/>
            <p:nvPr/>
          </p:nvSpPr>
          <p:spPr>
            <a:xfrm>
              <a:off x="9963758" y="2725281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4CE6E5F-1622-7BD3-EDD5-EDA751477854}"/>
                </a:ext>
              </a:extLst>
            </p:cNvPr>
            <p:cNvSpPr/>
            <p:nvPr/>
          </p:nvSpPr>
          <p:spPr>
            <a:xfrm>
              <a:off x="9897083" y="2652273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E8A9AB-6CD7-1128-5819-7E8FA2DD24A8}"/>
              </a:ext>
            </a:extLst>
          </p:cNvPr>
          <p:cNvGrpSpPr/>
          <p:nvPr/>
        </p:nvGrpSpPr>
        <p:grpSpPr>
          <a:xfrm>
            <a:off x="12386280" y="5280540"/>
            <a:ext cx="3864524" cy="4335900"/>
            <a:chOff x="9897083" y="2652273"/>
            <a:chExt cx="3864524" cy="43359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9E3F41D6-49E2-7668-74D5-BD412EF72873}"/>
                </a:ext>
              </a:extLst>
            </p:cNvPr>
            <p:cNvSpPr/>
            <p:nvPr/>
          </p:nvSpPr>
          <p:spPr>
            <a:xfrm>
              <a:off x="9963758" y="2725281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ECDA3F41-BCB5-49E3-3A8D-D11DFD0CEA88}"/>
                </a:ext>
              </a:extLst>
            </p:cNvPr>
            <p:cNvSpPr/>
            <p:nvPr/>
          </p:nvSpPr>
          <p:spPr>
            <a:xfrm>
              <a:off x="9897083" y="2652273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8021" y="1654674"/>
            <a:ext cx="10138559" cy="40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8"/>
              </a:lnSpc>
            </a:pPr>
            <a:r>
              <a:rPr lang="en-US" sz="27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GOAL: </a:t>
            </a:r>
            <a:r>
              <a:rPr lang="en-US" sz="2700" b="1" i="1" dirty="0">
                <a:solidFill>
                  <a:srgbClr val="79280B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experience</a:t>
            </a:r>
            <a:r>
              <a:rPr lang="en-US" sz="2700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 your product/service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8021" y="641947"/>
            <a:ext cx="10308415" cy="872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3"/>
              </a:lnSpc>
            </a:pPr>
            <a:r>
              <a:rPr lang="en-US" sz="7569" dirty="0">
                <a:solidFill>
                  <a:srgbClr val="79280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Brand Activations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7426" y="3209582"/>
            <a:ext cx="4662183" cy="197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Want to send a message to your audience about who you are/what you do?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87368" y="6109722"/>
            <a:ext cx="7251824" cy="265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Offering guests an enhanced experience through</a:t>
            </a:r>
            <a:r>
              <a:rPr lang="en-US" sz="30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 storytelling/experiential marketing is a great way to speak to the audience in a way that will resonate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18668" y="3457232"/>
            <a:ext cx="4779755" cy="148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Have a new product/offer the market hasn’t heard of?</a:t>
            </a:r>
          </a:p>
        </p:txBody>
      </p:sp>
      <p:sp>
        <p:nvSpPr>
          <p:cNvPr id="17" name="Freeform 17"/>
          <p:cNvSpPr/>
          <p:nvPr/>
        </p:nvSpPr>
        <p:spPr>
          <a:xfrm>
            <a:off x="7958596" y="860380"/>
            <a:ext cx="1185404" cy="1195868"/>
          </a:xfrm>
          <a:custGeom>
            <a:avLst/>
            <a:gdLst/>
            <a:ahLst/>
            <a:cxnLst/>
            <a:rect l="l" t="t" r="r" b="b"/>
            <a:pathLst>
              <a:path w="1185404" h="1195868">
                <a:moveTo>
                  <a:pt x="0" y="0"/>
                </a:moveTo>
                <a:lnTo>
                  <a:pt x="1185404" y="0"/>
                </a:lnTo>
                <a:lnTo>
                  <a:pt x="1185404" y="1195868"/>
                </a:lnTo>
                <a:lnTo>
                  <a:pt x="0" y="119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31369BEB-1DFF-73A3-2B48-D44E56A6A119}"/>
              </a:ext>
            </a:extLst>
          </p:cNvPr>
          <p:cNvSpPr txBox="1"/>
          <p:nvPr/>
        </p:nvSpPr>
        <p:spPr>
          <a:xfrm>
            <a:off x="1028700" y="9210675"/>
            <a:ext cx="64195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95" dirty="0">
                <a:solidFill>
                  <a:srgbClr val="79280B"/>
                </a:solidFill>
                <a:latin typeface="Gotham Bold"/>
                <a:ea typeface="Gotham Bold"/>
                <a:cs typeface="Gotham Bold"/>
                <a:sym typeface="Gotham Bold"/>
              </a:rPr>
              <a:t>09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F8FD9B-70D4-52D0-0AA7-FBAA24D70713}"/>
              </a:ext>
            </a:extLst>
          </p:cNvPr>
          <p:cNvGrpSpPr/>
          <p:nvPr/>
        </p:nvGrpSpPr>
        <p:grpSpPr>
          <a:xfrm>
            <a:off x="1354340" y="2030009"/>
            <a:ext cx="3864524" cy="4335900"/>
            <a:chOff x="9897083" y="2652273"/>
            <a:chExt cx="3864524" cy="4335900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49E9F90-3A10-3998-42F6-4AEECB6BF65D}"/>
                </a:ext>
              </a:extLst>
            </p:cNvPr>
            <p:cNvSpPr/>
            <p:nvPr/>
          </p:nvSpPr>
          <p:spPr>
            <a:xfrm>
              <a:off x="9897083" y="2652273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17AF71EC-6B2F-61FC-D76E-F26955B0F4C5}"/>
                </a:ext>
              </a:extLst>
            </p:cNvPr>
            <p:cNvSpPr/>
            <p:nvPr/>
          </p:nvSpPr>
          <p:spPr>
            <a:xfrm>
              <a:off x="9963758" y="2725281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30DE87-62DC-39AD-CA57-45E9AA6D1E3A}"/>
              </a:ext>
            </a:extLst>
          </p:cNvPr>
          <p:cNvGrpSpPr/>
          <p:nvPr/>
        </p:nvGrpSpPr>
        <p:grpSpPr>
          <a:xfrm>
            <a:off x="4014121" y="5077657"/>
            <a:ext cx="3864524" cy="4335900"/>
            <a:chOff x="9897083" y="2652273"/>
            <a:chExt cx="3864524" cy="4335900"/>
          </a:xfrm>
        </p:grpSpPr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6941C6DF-9B91-89EF-B9AE-2379D4999943}"/>
                </a:ext>
              </a:extLst>
            </p:cNvPr>
            <p:cNvSpPr/>
            <p:nvPr/>
          </p:nvSpPr>
          <p:spPr>
            <a:xfrm>
              <a:off x="9963758" y="2725281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2AC0C522-B6C4-9BD8-21ED-9D2EF15A9DC2}"/>
                </a:ext>
              </a:extLst>
            </p:cNvPr>
            <p:cNvSpPr/>
            <p:nvPr/>
          </p:nvSpPr>
          <p:spPr>
            <a:xfrm>
              <a:off x="9897083" y="2652273"/>
              <a:ext cx="3797849" cy="4262892"/>
            </a:xfrm>
            <a:custGeom>
              <a:avLst/>
              <a:gdLst/>
              <a:ahLst/>
              <a:cxnLst/>
              <a:rect l="l" t="t" r="r" b="b"/>
              <a:pathLst>
                <a:path w="3797849" h="4262892">
                  <a:moveTo>
                    <a:pt x="0" y="0"/>
                  </a:moveTo>
                  <a:lnTo>
                    <a:pt x="3797849" y="0"/>
                  </a:lnTo>
                  <a:lnTo>
                    <a:pt x="3797849" y="4262892"/>
                  </a:lnTo>
                  <a:lnTo>
                    <a:pt x="0" y="426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15443" y="6649996"/>
            <a:ext cx="6161987" cy="98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Want to show</a:t>
            </a:r>
            <a:r>
              <a:rPr lang="en-US" sz="2800" b="1" u="none" strike="noStrike" dirty="0">
                <a:solidFill>
                  <a:srgbClr val="79280B"/>
                </a:solidFill>
                <a:latin typeface="Gotham"/>
                <a:ea typeface="Gotham"/>
                <a:cs typeface="Gotham"/>
                <a:sym typeface="Gotham"/>
              </a:rPr>
              <a:t> our audience that you believe what they believe?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96cc95261c77d6899663e91c38c4e5d7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9333e60ee678463497d6f50dce0663de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2C636099-A122-4B4C-B1A6-33530AA952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43FC8F-2E63-46B4-B2B4-1FE5E429D4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6DE0F5-181E-41F6-88AE-4D3708B36958}">
  <ds:schemaRefs>
    <ds:schemaRef ds:uri="37024962-1aa8-4a0e-bcc4-2052b0132858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be29a26-4ba2-44fb-9ebd-4f0032c7f1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1168</Words>
  <Application>Microsoft Macintosh PowerPoint</Application>
  <PresentationFormat>Custom</PresentationFormat>
  <Paragraphs>216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Gotham</vt:lpstr>
      <vt:lpstr>Arimo Bold</vt:lpstr>
      <vt:lpstr>Gotham Italics</vt:lpstr>
      <vt:lpstr>Arial</vt:lpstr>
      <vt:lpstr>Gotham Light</vt:lpstr>
      <vt:lpstr>Calibri</vt:lpstr>
      <vt:lpstr>TAN Tangkiwood</vt:lpstr>
      <vt:lpstr>Gotham Bold Italics</vt:lpstr>
      <vt:lpstr>Gotham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Deck- Sponsorship</dc:title>
  <cp:lastModifiedBy>Leonard Smit</cp:lastModifiedBy>
  <cp:revision>11</cp:revision>
  <dcterms:created xsi:type="dcterms:W3CDTF">2006-08-16T00:00:00Z</dcterms:created>
  <dcterms:modified xsi:type="dcterms:W3CDTF">2025-12-01T09:52:55Z</dcterms:modified>
  <dc:identifier>DAGVlfICO2g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