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11"/>
  </p:notesMasterIdLst>
  <p:sldIdLst>
    <p:sldId id="3744" r:id="rId5"/>
    <p:sldId id="4688" r:id="rId6"/>
    <p:sldId id="4679" r:id="rId7"/>
    <p:sldId id="4678" r:id="rId8"/>
    <p:sldId id="4677" r:id="rId9"/>
    <p:sldId id="465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30" userDrawn="1">
          <p15:clr>
            <a:srgbClr val="A4A3A4"/>
          </p15:clr>
        </p15:guide>
        <p15:guide id="2" pos="3341" userDrawn="1">
          <p15:clr>
            <a:srgbClr val="A4A3A4"/>
          </p15:clr>
        </p15:guide>
        <p15:guide id="3" orient="horz" pos="36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3A54"/>
    <a:srgbClr val="133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90681-33C9-8747-B1E1-A4E98E8F8924}" v="35" dt="2025-12-09T13:47:26.126"/>
    <p1510:client id="{9D9AAF41-8194-C44F-9C32-222EF15B033C}" v="1" dt="2025-12-09T14:04:43.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4"/>
    <p:restoredTop sz="94643"/>
  </p:normalViewPr>
  <p:slideViewPr>
    <p:cSldViewPr snapToGrid="0" showGuides="1">
      <p:cViewPr varScale="1">
        <p:scale>
          <a:sx n="147" d="100"/>
          <a:sy n="147" d="100"/>
        </p:scale>
        <p:origin x="232" y="768"/>
      </p:cViewPr>
      <p:guideLst>
        <p:guide orient="horz" pos="1230"/>
        <p:guide pos="3341"/>
        <p:guide orient="horz" pos="3657"/>
      </p:guideLst>
    </p:cSldViewPr>
  </p:slideViewPr>
  <p:notesTextViewPr>
    <p:cViewPr>
      <p:scale>
        <a:sx n="1" d="1"/>
        <a:sy n="1" d="1"/>
      </p:scale>
      <p:origin x="0" y="0"/>
    </p:cViewPr>
  </p:notesTextViewPr>
  <p:sorterViewPr>
    <p:cViewPr>
      <p:scale>
        <a:sx n="198" d="100"/>
        <a:sy n="19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B8536A-521D-A447-A1C1-89D68E129A95}" type="datetimeFigureOut">
              <a:rPr lang="en-US" smtClean="0"/>
              <a:t>12/16/25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E87CD-6D87-BE42-BA26-A1D56CC444EE}" type="slidenum">
              <a:rPr lang="en-US" smtClean="0"/>
              <a:t>‹#›</a:t>
            </a:fld>
            <a:endParaRPr lang="en-US"/>
          </a:p>
        </p:txBody>
      </p:sp>
    </p:spTree>
    <p:extLst>
      <p:ext uri="{BB962C8B-B14F-4D97-AF65-F5344CB8AC3E}">
        <p14:creationId xmlns:p14="http://schemas.microsoft.com/office/powerpoint/2010/main" val="1166779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FD2F7-EED4-959E-EC44-FBDC9FAF39F4}"/>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487A8432-9068-FE89-04FC-22D4565814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BD87697D-6764-9E14-A4EC-3E9DCD574C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6ABAC7B2-37EB-63A2-D09F-63F8153B4F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62F8EA-E2E1-4687-BF7A-5C42F62CEFDA}" type="slidenum">
              <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83444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2C41A-74EF-6515-A76A-1D4D26219B58}"/>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CE874CE2-A3CA-DBBB-1E8C-FDA4177FA9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3D18CB92-0FB3-2740-E6A7-52F8F87FD9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BBEE7B1C-6049-590F-B08E-60FC2263B9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3</a:t>
            </a:fld>
            <a:endParaRPr lang="en-US" altLang="en-US"/>
          </a:p>
        </p:txBody>
      </p:sp>
    </p:spTree>
    <p:extLst>
      <p:ext uri="{BB962C8B-B14F-4D97-AF65-F5344CB8AC3E}">
        <p14:creationId xmlns:p14="http://schemas.microsoft.com/office/powerpoint/2010/main" val="818763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5180-E747-D87E-11ED-BCD31AA24668}"/>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711E27E0-9086-EFE1-1A61-EAD52005A5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101EE51-B78F-36F8-2275-1CECB30180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B904A99F-86B8-4736-0529-454DFAD295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4</a:t>
            </a:fld>
            <a:endParaRPr lang="en-US" altLang="en-US"/>
          </a:p>
        </p:txBody>
      </p:sp>
    </p:spTree>
    <p:extLst>
      <p:ext uri="{BB962C8B-B14F-4D97-AF65-F5344CB8AC3E}">
        <p14:creationId xmlns:p14="http://schemas.microsoft.com/office/powerpoint/2010/main" val="573532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A0E1F-D8F2-E2D9-9F5C-663C8598DF23}"/>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725558D2-07F2-CF4E-C92E-7F1CA827A1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8489734D-D5EF-F97B-80BF-FDEDDBA234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4B9CC93E-1C61-3333-DBAC-2665434EA4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5</a:t>
            </a:fld>
            <a:endParaRPr lang="en-US" altLang="en-US"/>
          </a:p>
        </p:txBody>
      </p:sp>
    </p:spTree>
    <p:extLst>
      <p:ext uri="{BB962C8B-B14F-4D97-AF65-F5344CB8AC3E}">
        <p14:creationId xmlns:p14="http://schemas.microsoft.com/office/powerpoint/2010/main" val="3219681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3E5196-708C-A968-E904-B6C5A097707E}"/>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0C7A6E4-34B5-4FDD-A185-B99531EBA2C7}" type="datetimeFigureOut">
              <a:rPr lang="en-US"/>
              <a:pPr>
                <a:defRPr/>
              </a:pPr>
              <a:t>12/16/25</a:t>
            </a:fld>
            <a:endParaRPr lang="en-US"/>
          </a:p>
        </p:txBody>
      </p:sp>
      <p:sp>
        <p:nvSpPr>
          <p:cNvPr id="3" name="Footer Placeholder 2">
            <a:extLst>
              <a:ext uri="{FF2B5EF4-FFF2-40B4-BE49-F238E27FC236}">
                <a16:creationId xmlns:a16="http://schemas.microsoft.com/office/drawing/2014/main" id="{49EB303B-2F99-A850-898F-31DFFFE50B7C}"/>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a:extLst>
              <a:ext uri="{FF2B5EF4-FFF2-40B4-BE49-F238E27FC236}">
                <a16:creationId xmlns:a16="http://schemas.microsoft.com/office/drawing/2014/main" id="{44786DB4-A025-FFF5-FF1E-D443B2E5ECDF}"/>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B5B7994-79F1-44E8-A7A9-1097F8368D82}" type="slidenum">
              <a:rPr lang="en-US"/>
              <a:pPr>
                <a:defRPr/>
              </a:pPr>
              <a:t>‹#›</a:t>
            </a:fld>
            <a:endParaRPr lang="en-US"/>
          </a:p>
        </p:txBody>
      </p:sp>
    </p:spTree>
    <p:extLst>
      <p:ext uri="{BB962C8B-B14F-4D97-AF65-F5344CB8AC3E}">
        <p14:creationId xmlns:p14="http://schemas.microsoft.com/office/powerpoint/2010/main" val="2279783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A white paper with black lines&#10;&#10;Description automatically generated">
            <a:extLst>
              <a:ext uri="{FF2B5EF4-FFF2-40B4-BE49-F238E27FC236}">
                <a16:creationId xmlns:a16="http://schemas.microsoft.com/office/drawing/2014/main" id="{490C0FA5-54AA-AEDF-4781-1BF7BDBC861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3388" y="0"/>
            <a:ext cx="12625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92333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a:extLst>
              <a:ext uri="{FF2B5EF4-FFF2-40B4-BE49-F238E27FC236}">
                <a16:creationId xmlns:a16="http://schemas.microsoft.com/office/drawing/2014/main" id="{F26D23AD-1F84-4C0F-89D0-AAD2FCDB74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33388" y="1588"/>
            <a:ext cx="1262538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081932"/>
      </p:ext>
    </p:extLst>
  </p:cSld>
  <p:clrMap bg1="lt1" tx1="dk1" bg2="lt2" tx2="dk2" accent1="accent1" accent2="accent2" accent3="accent3" accent4="accent4" accent5="accent5" accent6="accent6" hlink="hlink" folHlink="folHlink"/>
  <p:sldLayoutIdLst>
    <p:sldLayoutId id="2147483719" r:id="rId1"/>
    <p:sldLayoutId id="2147483724" r:id="rId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ptos Display" panose="020B0004020202020204" pitchFamily="34" charset="0"/>
        </a:defRPr>
      </a:lvl2pPr>
      <a:lvl3pPr algn="l" rtl="0" fontAlgn="base">
        <a:lnSpc>
          <a:spcPct val="90000"/>
        </a:lnSpc>
        <a:spcBef>
          <a:spcPct val="0"/>
        </a:spcBef>
        <a:spcAft>
          <a:spcPct val="0"/>
        </a:spcAft>
        <a:defRPr sz="4400">
          <a:solidFill>
            <a:schemeClr val="tx1"/>
          </a:solidFill>
          <a:latin typeface="Aptos Display" panose="020B0004020202020204" pitchFamily="34" charset="0"/>
        </a:defRPr>
      </a:lvl3pPr>
      <a:lvl4pPr algn="l" rtl="0" fontAlgn="base">
        <a:lnSpc>
          <a:spcPct val="90000"/>
        </a:lnSpc>
        <a:spcBef>
          <a:spcPct val="0"/>
        </a:spcBef>
        <a:spcAft>
          <a:spcPct val="0"/>
        </a:spcAft>
        <a:defRPr sz="4400">
          <a:solidFill>
            <a:schemeClr val="tx1"/>
          </a:solidFill>
          <a:latin typeface="Aptos Display" panose="020B0004020202020204" pitchFamily="34" charset="0"/>
        </a:defRPr>
      </a:lvl4pPr>
      <a:lvl5pPr algn="l" rtl="0" fontAlgn="base">
        <a:lnSpc>
          <a:spcPct val="90000"/>
        </a:lnSpc>
        <a:spcBef>
          <a:spcPct val="0"/>
        </a:spcBef>
        <a:spcAft>
          <a:spcPct val="0"/>
        </a:spcAft>
        <a:defRPr sz="4400">
          <a:solidFill>
            <a:schemeClr val="tx1"/>
          </a:solidFill>
          <a:latin typeface="Aptos Display" panose="020B0004020202020204" pitchFamily="34" charset="0"/>
        </a:defRPr>
      </a:lvl5pPr>
      <a:lvl6pPr marL="457200" algn="l" rtl="0" fontAlgn="base">
        <a:lnSpc>
          <a:spcPct val="90000"/>
        </a:lnSpc>
        <a:spcBef>
          <a:spcPct val="0"/>
        </a:spcBef>
        <a:spcAft>
          <a:spcPct val="0"/>
        </a:spcAft>
        <a:defRPr sz="4400">
          <a:solidFill>
            <a:schemeClr val="tx1"/>
          </a:solidFill>
          <a:latin typeface="Aptos Display" panose="020B0004020202020204" pitchFamily="34" charset="0"/>
        </a:defRPr>
      </a:lvl6pPr>
      <a:lvl7pPr marL="914400" algn="l" rtl="0" fontAlgn="base">
        <a:lnSpc>
          <a:spcPct val="90000"/>
        </a:lnSpc>
        <a:spcBef>
          <a:spcPct val="0"/>
        </a:spcBef>
        <a:spcAft>
          <a:spcPct val="0"/>
        </a:spcAft>
        <a:defRPr sz="4400">
          <a:solidFill>
            <a:schemeClr val="tx1"/>
          </a:solidFill>
          <a:latin typeface="Aptos Display" panose="020B0004020202020204" pitchFamily="34" charset="0"/>
        </a:defRPr>
      </a:lvl7pPr>
      <a:lvl8pPr marL="1371600" algn="l" rtl="0" fontAlgn="base">
        <a:lnSpc>
          <a:spcPct val="90000"/>
        </a:lnSpc>
        <a:spcBef>
          <a:spcPct val="0"/>
        </a:spcBef>
        <a:spcAft>
          <a:spcPct val="0"/>
        </a:spcAft>
        <a:defRPr sz="4400">
          <a:solidFill>
            <a:schemeClr val="tx1"/>
          </a:solidFill>
          <a:latin typeface="Aptos Display" panose="020B0004020202020204" pitchFamily="34" charset="0"/>
        </a:defRPr>
      </a:lvl8pPr>
      <a:lvl9pPr marL="1828800" algn="l" rtl="0" fontAlgn="base">
        <a:lnSpc>
          <a:spcPct val="90000"/>
        </a:lnSpc>
        <a:spcBef>
          <a:spcPct val="0"/>
        </a:spcBef>
        <a:spcAft>
          <a:spcPct val="0"/>
        </a:spcAft>
        <a:defRPr sz="4400">
          <a:solidFill>
            <a:schemeClr val="tx1"/>
          </a:solidFill>
          <a:latin typeface="Aptos Display" panose="020B00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www.whitewallcreative.com/vt/vt-ocw-ww-owl/"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www.whitewallcreative.com/securedownload/civic-world-cup/"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whitewallcreative.com/vt/dbt-bears-networking/"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ulti-colored wall art">
            <a:extLst>
              <a:ext uri="{FF2B5EF4-FFF2-40B4-BE49-F238E27FC236}">
                <a16:creationId xmlns:a16="http://schemas.microsoft.com/office/drawing/2014/main" id="{130B8EAD-00FA-1BF5-B354-6605F471B91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C23D352-3433-7C74-161A-0E156A9D8F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3964" y="1814514"/>
            <a:ext cx="9744075" cy="3228975"/>
          </a:xfrm>
          <a:prstGeom prst="rect">
            <a:avLst/>
          </a:prstGeom>
        </p:spPr>
      </p:pic>
    </p:spTree>
    <p:extLst>
      <p:ext uri="{BB962C8B-B14F-4D97-AF65-F5344CB8AC3E}">
        <p14:creationId xmlns:p14="http://schemas.microsoft.com/office/powerpoint/2010/main" val="1263170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2087B-AB6B-2923-2DF2-9AFE31BF9D6F}"/>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A9347FAA-FC74-A7C7-5C85-5375EA48DB1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D54D8A3-F7E2-3503-FA0C-246DB2216249}"/>
              </a:ext>
            </a:extLst>
          </p:cNvPr>
          <p:cNvSpPr txBox="1"/>
          <p:nvPr/>
        </p:nvSpPr>
        <p:spPr>
          <a:xfrm>
            <a:off x="601548" y="391139"/>
            <a:ext cx="10988905" cy="1569660"/>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a:ln>
                  <a:noFill/>
                </a:ln>
                <a:solidFill>
                  <a:srgbClr val="133A54"/>
                </a:solidFill>
                <a:effectLst/>
                <a:uLnTx/>
                <a:uFillTx/>
                <a:latin typeface="Bebas Neue" panose="020B0606020202050201" pitchFamily="34" charset="77"/>
                <a:ea typeface="+mn-ea"/>
                <a:cs typeface="+mn-cs"/>
              </a:rPr>
              <a:t>SPOTLIGHT ON…</a:t>
            </a:r>
            <a:endParaRPr kumimoji="0" lang="en-US" sz="9600" b="0" i="0" u="none" strike="noStrike" kern="1200" cap="none" spc="0" normalizeH="0" baseline="0" noProof="0">
              <a:ln>
                <a:noFill/>
              </a:ln>
              <a:solidFill>
                <a:srgbClr val="133A54"/>
              </a:solidFill>
              <a:effectLst/>
              <a:uLnTx/>
              <a:uFillTx/>
              <a:latin typeface="Bebas Neue" panose="020B0606020202050201" pitchFamily="34" charset="77"/>
              <a:ea typeface="+mn-ea"/>
              <a:cs typeface="+mn-cs"/>
            </a:endParaRPr>
          </a:p>
        </p:txBody>
      </p:sp>
      <p:pic>
        <p:nvPicPr>
          <p:cNvPr id="3" name="Picture 2" descr="A white text on a black background&#10;&#10;Description automatically generated">
            <a:extLst>
              <a:ext uri="{FF2B5EF4-FFF2-40B4-BE49-F238E27FC236}">
                <a16:creationId xmlns:a16="http://schemas.microsoft.com/office/drawing/2014/main" id="{EE2ADE8B-0015-92B1-E771-084019C41923}"/>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9E89E8A6-CFEA-1425-E70A-86E37CB00D73}"/>
              </a:ext>
            </a:extLst>
          </p:cNvPr>
          <p:cNvSpPr>
            <a:spLocks noChangeArrowheads="1"/>
          </p:cNvSpPr>
          <p:nvPr/>
        </p:nvSpPr>
        <p:spPr bwMode="auto">
          <a:xfrm>
            <a:off x="601547" y="1957109"/>
            <a:ext cx="43924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Bebas Neue" panose="020B0606020202050201" pitchFamily="34" charset="77"/>
                <a:ea typeface="Open Sans" panose="020B0606030504020204" pitchFamily="34" charset="0"/>
                <a:cs typeface="Open Sans" panose="020B0606030504020204" pitchFamily="34" charset="0"/>
              </a:rPr>
              <a:t>SPECIAL PROJECTS</a:t>
            </a:r>
          </a:p>
        </p:txBody>
      </p:sp>
      <p:sp>
        <p:nvSpPr>
          <p:cNvPr id="5" name="TextBox 4">
            <a:extLst>
              <a:ext uri="{FF2B5EF4-FFF2-40B4-BE49-F238E27FC236}">
                <a16:creationId xmlns:a16="http://schemas.microsoft.com/office/drawing/2014/main" id="{E05F9867-0AF3-32DC-234A-CB0F47AB8757}"/>
              </a:ext>
            </a:extLst>
          </p:cNvPr>
          <p:cNvSpPr txBox="1"/>
          <p:nvPr/>
        </p:nvSpPr>
        <p:spPr>
          <a:xfrm>
            <a:off x="601547" y="3015248"/>
            <a:ext cx="6315738"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3A54"/>
                </a:solidFill>
                <a:effectLst/>
                <a:uLnTx/>
                <a:uFillTx/>
                <a:latin typeface="Open Sans"/>
                <a:ea typeface="+mn-ea"/>
                <a:cs typeface="+mn-cs"/>
              </a:rPr>
              <a:t>Tailored solutions for unique challenges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3A54"/>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43A54"/>
                </a:solidFill>
                <a:effectLst/>
                <a:uLnTx/>
                <a:uFillTx/>
                <a:latin typeface="Open Sans"/>
                <a:ea typeface="+mn-ea"/>
                <a:cs typeface="+mn-cs"/>
              </a:rPr>
              <a:t>From major global sports events like the World Cup to specialized campaigns, we take on complex projects that require precision and impact. We support clients in seizing unique opportunities with creative, on-brand solutions that resonate worldwide.</a:t>
            </a:r>
          </a:p>
        </p:txBody>
      </p:sp>
      <p:pic>
        <p:nvPicPr>
          <p:cNvPr id="2" name="Picture 1" descr="A yellow heart with a drop of paint on it&#10;&#10;AI-generated content may be incorrect.">
            <a:extLst>
              <a:ext uri="{FF2B5EF4-FFF2-40B4-BE49-F238E27FC236}">
                <a16:creationId xmlns:a16="http://schemas.microsoft.com/office/drawing/2014/main" id="{FB9AAE81-3908-EEE3-D379-EFCC4EA1A50E}"/>
              </a:ext>
            </a:extLst>
          </p:cNvPr>
          <p:cNvPicPr>
            <a:picLocks noChangeAspect="1"/>
          </p:cNvPicPr>
          <p:nvPr/>
        </p:nvPicPr>
        <p:blipFill>
          <a:blip r:embed="rId5"/>
          <a:stretch>
            <a:fillRect/>
          </a:stretch>
        </p:blipFill>
        <p:spPr>
          <a:xfrm rot="1104092">
            <a:off x="6435996" y="-204302"/>
            <a:ext cx="6237288" cy="6237288"/>
          </a:xfrm>
          <a:prstGeom prst="rect">
            <a:avLst/>
          </a:prstGeom>
        </p:spPr>
      </p:pic>
    </p:spTree>
    <p:extLst>
      <p:ext uri="{BB962C8B-B14F-4D97-AF65-F5344CB8AC3E}">
        <p14:creationId xmlns:p14="http://schemas.microsoft.com/office/powerpoint/2010/main" val="3627778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D7783-DC9F-6D55-D9AE-F86BE10F4A1B}"/>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CC854F70-B9BD-5803-552B-F82C7AC4083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B6DE713-06FC-24F2-E31D-C7873A86CF5B}"/>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03A486C4-D8E1-81BD-8EFD-90C41D073598}"/>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DCA6FC17-DF44-70FD-64CF-8569973EE5CB}"/>
              </a:ext>
            </a:extLst>
          </p:cNvPr>
          <p:cNvSpPr>
            <a:spLocks noChangeArrowheads="1"/>
          </p:cNvSpPr>
          <p:nvPr/>
        </p:nvSpPr>
        <p:spPr bwMode="auto">
          <a:xfrm>
            <a:off x="601547" y="1957109"/>
            <a:ext cx="4333868"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CULTURE &amp; INCLUSION</a:t>
            </a:r>
          </a:p>
          <a:p>
            <a:pPr marL="342900" indent="-342900" eaLnBrk="0" fontAlgn="base" hangingPunct="0">
              <a:spcBef>
                <a:spcPct val="0"/>
              </a:spcBef>
              <a:spcAft>
                <a:spcPct val="0"/>
              </a:spcAft>
              <a:buFont typeface="Arial" panose="020B0604020202020204" pitchFamily="34" charset="0"/>
              <a:buChar char="•"/>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Engaging in live and on-line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engagement</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with Oracle Women’s Leadership</a:t>
            </a:r>
          </a:p>
          <a:p>
            <a:pPr marL="342900" indent="-342900" eaLnBrk="0" fontAlgn="base" hangingPunct="0">
              <a:spcBef>
                <a:spcPct val="0"/>
              </a:spcBef>
              <a:spcAft>
                <a:spcPct val="0"/>
              </a:spcAft>
              <a:buFont typeface="Arial" panose="020B0604020202020204" pitchFamily="34" charset="0"/>
              <a:buChar char="•"/>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Supporting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diversity, equity, and belonging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through Oracle Culture &amp; Inclusion</a:t>
            </a:r>
          </a:p>
        </p:txBody>
      </p:sp>
      <p:pic>
        <p:nvPicPr>
          <p:cNvPr id="7" name="Picture 6" descr="A group of people on a mountain&#10;&#10;AI-generated content may be incorrect.">
            <a:hlinkClick r:id="rId5"/>
            <a:extLst>
              <a:ext uri="{FF2B5EF4-FFF2-40B4-BE49-F238E27FC236}">
                <a16:creationId xmlns:a16="http://schemas.microsoft.com/office/drawing/2014/main" id="{C32BE9C8-913B-D8E5-EC83-A2407E06360D}"/>
              </a:ext>
            </a:extLst>
          </p:cNvPr>
          <p:cNvPicPr>
            <a:picLocks noChangeAspect="1"/>
          </p:cNvPicPr>
          <p:nvPr/>
        </p:nvPicPr>
        <p:blipFill>
          <a:blip r:embed="rId6"/>
          <a:stretch>
            <a:fillRect/>
          </a:stretch>
        </p:blipFill>
        <p:spPr>
          <a:xfrm>
            <a:off x="5303837" y="1957109"/>
            <a:ext cx="6587389" cy="3738788"/>
          </a:xfrm>
          <a:prstGeom prst="rect">
            <a:avLst/>
          </a:prstGeom>
        </p:spPr>
      </p:pic>
      <p:sp>
        <p:nvSpPr>
          <p:cNvPr id="2" name="TextBox 1">
            <a:extLst>
              <a:ext uri="{FF2B5EF4-FFF2-40B4-BE49-F238E27FC236}">
                <a16:creationId xmlns:a16="http://schemas.microsoft.com/office/drawing/2014/main" id="{323BF8B6-A511-4D45-8880-5AE1666C632B}"/>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1522101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38DBE-427A-A154-E221-F36241706503}"/>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23F447FA-B33F-E2E1-2F03-A1A9219254A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AAB3F66-5C94-97FB-115F-DCD3B0D516D7}"/>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FB7A5FA7-BF35-73E2-5590-E5753ABFA24C}"/>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28A152BD-5254-FC88-AD72-81FA07EB0388}"/>
              </a:ext>
            </a:extLst>
          </p:cNvPr>
          <p:cNvSpPr>
            <a:spLocks noChangeArrowheads="1"/>
          </p:cNvSpPr>
          <p:nvPr/>
        </p:nvSpPr>
        <p:spPr bwMode="auto">
          <a:xfrm>
            <a:off x="601547" y="1957109"/>
            <a:ext cx="4597774"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WORLD CUP 26</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Maximizing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business opportunities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around the 2026 FIFA World Cup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From activations to events, campaigns to fan zones, we’re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setting clients up for success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for the world’s most popular sporting event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A person with mouth open and text on a white background&#10;&#10;AI-generated content may be incorrect.">
            <a:hlinkClick r:id="rId5"/>
            <a:extLst>
              <a:ext uri="{FF2B5EF4-FFF2-40B4-BE49-F238E27FC236}">
                <a16:creationId xmlns:a16="http://schemas.microsoft.com/office/drawing/2014/main" id="{AD04CA04-16A4-B550-550B-436741C36F13}"/>
              </a:ext>
            </a:extLst>
          </p:cNvPr>
          <p:cNvPicPr>
            <a:picLocks noChangeAspect="1"/>
          </p:cNvPicPr>
          <p:nvPr/>
        </p:nvPicPr>
        <p:blipFill>
          <a:blip r:embed="rId6"/>
          <a:stretch>
            <a:fillRect/>
          </a:stretch>
        </p:blipFill>
        <p:spPr>
          <a:xfrm>
            <a:off x="5337323" y="1952624"/>
            <a:ext cx="6635043" cy="3731483"/>
          </a:xfrm>
          <a:prstGeom prst="rect">
            <a:avLst/>
          </a:prstGeom>
          <a:ln>
            <a:solidFill>
              <a:srgbClr val="143A54"/>
            </a:solidFill>
          </a:ln>
        </p:spPr>
      </p:pic>
      <p:sp>
        <p:nvSpPr>
          <p:cNvPr id="2" name="TextBox 1">
            <a:extLst>
              <a:ext uri="{FF2B5EF4-FFF2-40B4-BE49-F238E27FC236}">
                <a16:creationId xmlns:a16="http://schemas.microsoft.com/office/drawing/2014/main" id="{90AB246C-4583-792A-7142-E39349FF366C}"/>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272467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2AE5E-1676-EB0F-1A80-59BC6AE4E23A}"/>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D22E5403-7661-FD6D-7B8B-5F45CB161CE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61D2FD8-BD87-0E54-4E10-8DF863312FE2}"/>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A0B7CF0D-1127-C8D7-EBBB-CDCFF022D95D}"/>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AAF8B47D-F0C3-5F47-653C-A1B95CB61CBA}"/>
              </a:ext>
            </a:extLst>
          </p:cNvPr>
          <p:cNvSpPr>
            <a:spLocks noChangeArrowheads="1"/>
          </p:cNvSpPr>
          <p:nvPr/>
        </p:nvSpPr>
        <p:spPr bwMode="auto">
          <a:xfrm>
            <a:off x="601546" y="1957109"/>
            <a:ext cx="470229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INTERNATIONAL TRADE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Bringing together business and government to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drive mutual investment</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generate growth</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Experts in helping brands tell their stories in overseas markets – with special emphasis on US/UK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video of a sports jersey on a table&#10;&#10;AI-generated content may be incorrect.">
            <a:hlinkClick r:id="rId5"/>
            <a:extLst>
              <a:ext uri="{FF2B5EF4-FFF2-40B4-BE49-F238E27FC236}">
                <a16:creationId xmlns:a16="http://schemas.microsoft.com/office/drawing/2014/main" id="{93E22656-851C-0AFE-8FC2-B3456166346B}"/>
              </a:ext>
            </a:extLst>
          </p:cNvPr>
          <p:cNvPicPr>
            <a:picLocks noChangeAspect="1"/>
          </p:cNvPicPr>
          <p:nvPr/>
        </p:nvPicPr>
        <p:blipFill>
          <a:blip r:embed="rId6"/>
          <a:stretch>
            <a:fillRect/>
          </a:stretch>
        </p:blipFill>
        <p:spPr>
          <a:xfrm>
            <a:off x="5301706" y="1960799"/>
            <a:ext cx="6670659" cy="3825331"/>
          </a:xfrm>
          <a:prstGeom prst="rect">
            <a:avLst/>
          </a:prstGeom>
        </p:spPr>
      </p:pic>
      <p:sp>
        <p:nvSpPr>
          <p:cNvPr id="2" name="TextBox 1">
            <a:extLst>
              <a:ext uri="{FF2B5EF4-FFF2-40B4-BE49-F238E27FC236}">
                <a16:creationId xmlns:a16="http://schemas.microsoft.com/office/drawing/2014/main" id="{BF5836D3-E40F-E7A2-0737-A3531F726C9F}"/>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67077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ulti-colored wall art">
            <a:extLst>
              <a:ext uri="{FF2B5EF4-FFF2-40B4-BE49-F238E27FC236}">
                <a16:creationId xmlns:a16="http://schemas.microsoft.com/office/drawing/2014/main" id="{130B8EAD-00FA-1BF5-B354-6605F471B91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C23D352-3433-7C74-161A-0E156A9D8F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3964" y="1814514"/>
            <a:ext cx="9744075" cy="3228975"/>
          </a:xfrm>
          <a:prstGeom prst="rect">
            <a:avLst/>
          </a:prstGeom>
        </p:spPr>
      </p:pic>
    </p:spTree>
    <p:extLst>
      <p:ext uri="{BB962C8B-B14F-4D97-AF65-F5344CB8AC3E}">
        <p14:creationId xmlns:p14="http://schemas.microsoft.com/office/powerpoint/2010/main" val="377011083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D50FE3CF5C6914E8E6067F006322BEE" ma:contentTypeVersion="16" ma:contentTypeDescription="Create a new document." ma:contentTypeScope="" ma:versionID="96cc95261c77d6899663e91c38c4e5d7">
  <xsd:schema xmlns:xsd="http://www.w3.org/2001/XMLSchema" xmlns:xs="http://www.w3.org/2001/XMLSchema" xmlns:p="http://schemas.microsoft.com/office/2006/metadata/properties" xmlns:ns2="37024962-1aa8-4a0e-bcc4-2052b0132858" xmlns:ns3="bbe29a26-4ba2-44fb-9ebd-4f0032c7f13a" targetNamespace="http://schemas.microsoft.com/office/2006/metadata/properties" ma:root="true" ma:fieldsID="9333e60ee678463497d6f50dce0663de" ns2:_="" ns3:_="">
    <xsd:import namespace="37024962-1aa8-4a0e-bcc4-2052b0132858"/>
    <xsd:import namespace="bbe29a26-4ba2-44fb-9ebd-4f0032c7f1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024962-1aa8-4a0e-bcc4-2052b01328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25e52a8-c8f1-46e2-8f82-f219af9959a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e29a26-4ba2-44fb-9ebd-4f0032c7f13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34508f9-cc6b-4a84-84e4-467216a896b2}" ma:internalName="TaxCatchAll" ma:showField="CatchAllData" ma:web="bbe29a26-4ba2-44fb-9ebd-4f0032c7f13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7024962-1aa8-4a0e-bcc4-2052b0132858">
      <Terms xmlns="http://schemas.microsoft.com/office/infopath/2007/PartnerControls"/>
    </lcf76f155ced4ddcb4097134ff3c332f>
    <TaxCatchAll xmlns="bbe29a26-4ba2-44fb-9ebd-4f0032c7f13a" xsi:nil="true"/>
  </documentManagement>
</p:properties>
</file>

<file path=customXml/itemProps1.xml><?xml version="1.0" encoding="utf-8"?>
<ds:datastoreItem xmlns:ds="http://schemas.openxmlformats.org/officeDocument/2006/customXml" ds:itemID="{345BE55E-76FC-48AD-9045-32B5C05C09CE}">
  <ds:schemaRefs>
    <ds:schemaRef ds:uri="http://schemas.microsoft.com/sharepoint/v3/contenttype/forms"/>
  </ds:schemaRefs>
</ds:datastoreItem>
</file>

<file path=customXml/itemProps2.xml><?xml version="1.0" encoding="utf-8"?>
<ds:datastoreItem xmlns:ds="http://schemas.openxmlformats.org/officeDocument/2006/customXml" ds:itemID="{C870B588-28A3-40CF-B460-AB34718FADF6}">
  <ds:schemaRefs>
    <ds:schemaRef ds:uri="37024962-1aa8-4a0e-bcc4-2052b0132858"/>
    <ds:schemaRef ds:uri="bbe29a26-4ba2-44fb-9ebd-4f0032c7f1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6B30993-CD21-46F3-B30B-25B16DBDC06E}">
  <ds:schemaRefs>
    <ds:schemaRef ds:uri="http://www.w3.org/XML/1998/namespace"/>
    <ds:schemaRef ds:uri="http://purl.org/dc/terms/"/>
    <ds:schemaRef ds:uri="http://schemas.microsoft.com/office/2006/metadata/properties"/>
    <ds:schemaRef ds:uri="http://schemas.microsoft.com/office/2006/documentManagement/types"/>
    <ds:schemaRef ds:uri="http://purl.org/dc/elements/1.1/"/>
    <ds:schemaRef ds:uri="http://purl.org/dc/dcmitype/"/>
    <ds:schemaRef ds:uri="37024962-1aa8-4a0e-bcc4-2052b0132858"/>
    <ds:schemaRef ds:uri="bbe29a26-4ba2-44fb-9ebd-4f0032c7f13a"/>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499</TotalTime>
  <Words>171</Words>
  <Application>Microsoft Macintosh PowerPoint</Application>
  <PresentationFormat>Widescreen</PresentationFormat>
  <Paragraphs>24</Paragraphs>
  <Slides>6</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Aptos</vt:lpstr>
      <vt:lpstr>Aptos Display</vt:lpstr>
      <vt:lpstr>Arial</vt:lpstr>
      <vt:lpstr>Bebas Neue</vt:lpstr>
      <vt:lpstr>Open Sans</vt:lpstr>
      <vt:lpstr>Custom Design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Matthew Wall</dc:creator>
  <cp:lastModifiedBy>Leonard Smit</cp:lastModifiedBy>
  <cp:revision>8</cp:revision>
  <dcterms:created xsi:type="dcterms:W3CDTF">2025-09-23T14:26:05Z</dcterms:created>
  <dcterms:modified xsi:type="dcterms:W3CDTF">2025-12-16T09:58:32Z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0x010100FD50FE3CF5C6914E8E6067F006322BEE</vt:lpwstr>
  </property>
  <property fmtid="{D5CDD505-2E9C-101B-9397-08002B2CF9AE}" pid="3" name="MediaServiceImageTags">
    <vt:lpwstr/>
  </property>
</Properties>
</file>