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</p:sldMasterIdLst>
  <p:notesMasterIdLst>
    <p:notesMasterId r:id="rId19"/>
  </p:notesMasterIdLst>
  <p:sldIdLst>
    <p:sldId id="3744" r:id="rId5"/>
    <p:sldId id="4685" r:id="rId6"/>
    <p:sldId id="4659" r:id="rId7"/>
    <p:sldId id="4676" r:id="rId8"/>
    <p:sldId id="4660" r:id="rId9"/>
    <p:sldId id="4668" r:id="rId10"/>
    <p:sldId id="4661" r:id="rId11"/>
    <p:sldId id="4666" r:id="rId12"/>
    <p:sldId id="4670" r:id="rId13"/>
    <p:sldId id="4667" r:id="rId14"/>
    <p:sldId id="4669" r:id="rId15"/>
    <p:sldId id="4671" r:id="rId16"/>
    <p:sldId id="4681" r:id="rId17"/>
    <p:sldId id="465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0" userDrawn="1">
          <p15:clr>
            <a:srgbClr val="A4A3A4"/>
          </p15:clr>
        </p15:guide>
        <p15:guide id="2" pos="3341" userDrawn="1">
          <p15:clr>
            <a:srgbClr val="A4A3A4"/>
          </p15:clr>
        </p15:guide>
        <p15:guide id="3" orient="horz" pos="36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A54"/>
    <a:srgbClr val="13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290681-33C9-8747-B1E1-A4E98E8F8924}" v="35" dt="2025-12-09T13:47:26.126"/>
    <p1510:client id="{9D9AAF41-8194-C44F-9C32-222EF15B033C}" v="1" dt="2025-12-09T14:04:43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4"/>
    <p:restoredTop sz="94643"/>
  </p:normalViewPr>
  <p:slideViewPr>
    <p:cSldViewPr snapToGrid="0" showGuides="1">
      <p:cViewPr varScale="1">
        <p:scale>
          <a:sx n="147" d="100"/>
          <a:sy n="147" d="100"/>
        </p:scale>
        <p:origin x="232" y="768"/>
      </p:cViewPr>
      <p:guideLst>
        <p:guide orient="horz" pos="1230"/>
        <p:guide pos="3341"/>
        <p:guide orient="horz" pos="36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8" d="100"/>
        <a:sy n="19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0D903-B6C4-9188-557E-AC5E2C0B1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55BD0CAC-5555-2EF0-715B-7AE1ACB6CF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DD8874C7-ED19-3694-C8B4-5191549239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95C9EAB7-6CDC-C534-8CE9-8CDB0B2D8D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2F8EA-E2E1-4687-BF7A-5C42F62CEFD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582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25B6D-8053-453B-B1BE-9462664F7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33CA0CD5-1A26-843C-A44E-CEACE3AC2C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ED361054-E247-7D50-3D6D-C368CDB70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9EAE1A6F-D393-F387-8B01-8DA6304C50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3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B3BF3-3E88-63E6-AD35-242739C0E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9045DE0A-799E-8562-FCB0-8C23FA85CD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05BE6576-8A15-919F-0952-AFECA989A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C620F92E-B19D-DB15-B204-3E63255F25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673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68032-0578-B592-A4B7-22CA4B310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C6A066FD-87AC-EF91-FE7D-FB7ED2153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BA578DB-8C52-C196-80E9-7D8AF00CED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C709142F-455F-F63B-BF0E-F5AEE288EB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972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6A0E8-DD4B-A4B4-9ADB-65DD68984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F4A95344-207E-2848-A79D-1B825F798E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A7E98B5E-993C-2224-A97F-4C9EBB28A0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7FB7876F-AE5D-2EEC-65C6-9182065F7B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255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127D3-3D5F-58F7-1113-1AEEB3E7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BB126813-AC7D-9D17-5FE5-0A25164BF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A221AF14-D32B-DB84-DE4D-846228E12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BBBA581E-481B-4CCF-7005-E04F7DB12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536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75D9F-BFE7-47E7-9119-D5914857D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37698269-599A-7A81-FFC4-14B15E093A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B51A9E8C-C469-9E51-C2C3-6DC22499B7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A238E63A-B9AE-0980-324E-168C29AC5A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41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0C220-8A2F-EC66-A6B9-E2AD538A9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EA7F5E00-906C-B974-E74D-EF66F79154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2AD2112C-547D-2B60-1E8B-CC2532E0F8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F867CB0F-7B91-A82A-735B-AB67133AA9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636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EC93C-E315-6917-229B-A0421D0F2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A1BACAFB-7438-E64A-F216-229B3FB0C6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FE2B201E-EC9F-391D-4112-29D420AC1E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E99347FA-8956-05E5-0470-44720E6B4F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593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D52C0-00DE-7566-A8BB-A3F6ECBE7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CB0F4C9F-9060-124D-A95E-BFF18E6189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B64FEE1F-6CE0-1CA6-08D8-CE968B8FC1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7EB6DB9D-8F54-02F7-4389-31809B1EC1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493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0FEE3-E67C-AB7A-A968-9EFD71338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7955BEF1-41EA-A0DD-DF1D-635B697978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BF8D80DE-A7F6-644B-AD43-4AC9D5A3C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1207F502-A458-7842-9A02-DB38836C90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648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0B34C-5E5A-1861-3AAB-11693A831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BF623F4C-91C0-A310-F083-065B8D5921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02D86A78-3B20-682B-0711-F444BC65D5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619E9FE0-3E72-BE87-802F-931AF18592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798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E5196-708C-A968-E904-B6C5A097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C7A6E4-34B5-4FDD-A185-B99531EBA2C7}" type="datetimeFigureOut">
              <a:rPr lang="en-US"/>
              <a:pPr>
                <a:defRPr/>
              </a:pPr>
              <a:t>12/16/25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B303B-2F99-A850-898F-31DFFFE50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86DB4-A025-FFF5-FF1E-D443B2E5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B5B7994-79F1-44E8-A7A9-1097F836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83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490C0FA5-54AA-AEDF-4781-1BF7BDBC86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0"/>
            <a:ext cx="12625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23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>
            <a:extLst>
              <a:ext uri="{FF2B5EF4-FFF2-40B4-BE49-F238E27FC236}">
                <a16:creationId xmlns:a16="http://schemas.microsoft.com/office/drawing/2014/main" id="{F26D23AD-1F84-4C0F-89D0-AAD2FCDB74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1588"/>
            <a:ext cx="1262538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08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4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www.whitewallcreative.com/vt/suiteconnect25/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www.whitewallcreative.com/vt/netflix-youview/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www.whitewallcreative.com/vt/3d-stand/" TargetMode="Externa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www.whitewallcreative.com/vt/sirius-iq-growth/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www.whitewallcreative.com/vt/forrester/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www.whitewallcreative.com/vt/ogtp-boost-3/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www.whitewallcreative.com/vt/vt-ocw-ww-pcp-oracle/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hitewallcreative.com/mk/oracle-analytics/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whitewallcreative.com/vt/oracleanalytic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hyperlink" Target="https://www.whitewallcreative.com/vt/ocw-experience-01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www.whitewallcreative.com/vt/digital-hub/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C9887-2ECA-5F6A-BF1D-DBEECD193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063F4F2F-B7A6-408D-BF26-BF550945D6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0E7BE7-9EA4-3B1F-4B9A-273024DDF952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4E6B56D-2FC5-8599-F049-B42A20FCA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0032EDB-C30E-E4C9-40D6-4697450FB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7" y="1957109"/>
            <a:ext cx="4392484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600" b="1" dirty="0">
                <a:solidFill>
                  <a:srgbClr val="C00000"/>
                </a:solidFill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Event Support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Bebas Neue" panose="020B0606020202050201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Supporting NetSuite’s global </a:t>
            </a:r>
            <a:r>
              <a:rPr lang="en-US" altLang="en-US" sz="2400" dirty="0" err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SuiteConnect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program: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logistics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expos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more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On-screen content that connects with your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audience</a:t>
            </a:r>
          </a:p>
        </p:txBody>
      </p:sp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E8067FFD-BC71-ED51-15E0-F27453D99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837" y="1952625"/>
            <a:ext cx="6670659" cy="3833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22CBD5-0201-A840-A664-36D4067BC7C7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357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3206A-7507-B3F2-6EFB-AAD5080A7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1CC55EA3-6EF5-CF48-700D-02B9D478E9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1A283E-0A73-E8FE-671F-AFCC519BEC8C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8C0AEF-60F8-4A32-1EDA-8407732FD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36AEC24-FF16-0CA1-BEF9-B6DDF444A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7" y="1957109"/>
            <a:ext cx="43924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600" b="1" dirty="0">
                <a:solidFill>
                  <a:srgbClr val="C00000"/>
                </a:solidFill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Supporting NetSuite in: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Bebas Neue" panose="020B0606020202050201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6BBF4-B001-37E5-15F4-C3647D0732CB}"/>
              </a:ext>
            </a:extLst>
          </p:cNvPr>
          <p:cNvSpPr txBox="1"/>
          <p:nvPr/>
        </p:nvSpPr>
        <p:spPr>
          <a:xfrm>
            <a:off x="601547" y="2741203"/>
            <a:ext cx="10190500" cy="2856413"/>
          </a:xfrm>
          <a:prstGeom prst="rect">
            <a:avLst/>
          </a:prstGeom>
          <a:noFill/>
        </p:spPr>
        <p:txBody>
          <a:bodyPr wrap="square" numCol="2"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London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York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ydney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Sao Paolo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Dubai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 Francisco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Singapore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Tokyo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Mexico City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Manila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Toronto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Bogota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Chicago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Melbourne</a:t>
            </a:r>
          </a:p>
        </p:txBody>
      </p:sp>
    </p:spTree>
    <p:extLst>
      <p:ext uri="{BB962C8B-B14F-4D97-AF65-F5344CB8AC3E}">
        <p14:creationId xmlns:p14="http://schemas.microsoft.com/office/powerpoint/2010/main" val="740689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EED4B-FBD4-9D9D-5E0D-83F2A711B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A31E5950-4C6D-6DE3-14F8-2A7331AC69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CEF17C-816F-88B3-B9B4-F087EBDB5FAB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CAC7503-953D-5F99-544E-55305624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92A43E5-7131-CC30-6574-92FFCCEA6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7" y="1957109"/>
            <a:ext cx="439248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600" b="1" dirty="0">
                <a:solidFill>
                  <a:srgbClr val="C00000"/>
                </a:solidFill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BRAND ACTIVATIONS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Bebas Neue" panose="020B0606020202050201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Bringing your brand to life by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bringing customers into your brand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Immersive experiences that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surprise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delight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well as inform and persuade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Scalable solutions 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any budget or location</a:t>
            </a:r>
          </a:p>
        </p:txBody>
      </p:sp>
      <p:pic>
        <p:nvPicPr>
          <p:cNvPr id="6" name="Picture 5" descr="A video of a group of people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16C7644E-2B58-60F3-A099-8BB849643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706" y="1952626"/>
            <a:ext cx="6670660" cy="3833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27CF1-C5D1-77FB-7E3E-F6F6680D562E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32321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01FE8-9840-DA53-9D04-1AB8BB116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4A7F305E-6B9F-E675-52F2-2A99C9DA48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3A05D4-8478-DC4E-3212-93D2525B35AE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534B893-FF97-BBC8-AB04-12204B1CD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EA93A76B-730B-DE3C-0F78-B70A811EC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6" y="1957109"/>
            <a:ext cx="470229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EXPOS &amp; TRADE SHOWS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Designing and building engaging spaces that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captivate attendees 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enhance brand presence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Developing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impactful activations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that turn show floors into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dynamic, interactive environments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driving visitor engagement</a:t>
            </a:r>
            <a:endParaRPr lang="en-US" altLang="en-US" sz="2400" b="1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video of a booth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88C52E4A-3CA2-4CB0-9036-F48896770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705" y="2031744"/>
            <a:ext cx="6670661" cy="3754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3EF443-4129-F794-5E37-1F8ED376F9AD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98765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DD3A5-5695-4BBA-3F83-875B7657F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EB774D61-B35E-279A-D5F4-5B43F84754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4BFB1B-76EA-398E-06FC-011DA110815D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SPOTLIGHT ON…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133A54"/>
              </a:solidFill>
              <a:effectLst/>
              <a:uLnTx/>
              <a:uFillTx/>
              <a:latin typeface="Bebas Neue" panose="020B0606020202050201" pitchFamily="34" charset="77"/>
              <a:ea typeface="+mn-ea"/>
              <a:cs typeface="+mn-cs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BB07F28-AD2D-36B8-A14D-6E290398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4326969C-BEDA-1B5E-EC7D-CEB8E5C9F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7" y="1957109"/>
            <a:ext cx="43924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ENGAGEMENT &amp; EXPERIENCE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370053-2F32-58B4-A8C5-71E40E957602}"/>
              </a:ext>
            </a:extLst>
          </p:cNvPr>
          <p:cNvSpPr txBox="1"/>
          <p:nvPr/>
        </p:nvSpPr>
        <p:spPr>
          <a:xfrm>
            <a:off x="601547" y="2987464"/>
            <a:ext cx="63954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Maximizing client interaction through innovative, international experiences.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We design and deliver moments that engage, excite, and elevate. From high-stakes global events to intimate partner and customer engagements, we help clients strengthen relationships, build loyalty, and create lasting impressions.</a:t>
            </a:r>
          </a:p>
        </p:txBody>
      </p:sp>
      <p:pic>
        <p:nvPicPr>
          <p:cNvPr id="8" name="Picture 7" descr="A yellow and black logo&#10;&#10;AI-generated content may be incorrect.">
            <a:extLst>
              <a:ext uri="{FF2B5EF4-FFF2-40B4-BE49-F238E27FC236}">
                <a16:creationId xmlns:a16="http://schemas.microsoft.com/office/drawing/2014/main" id="{1EDCF237-9D39-8EB3-33CD-D0598AA92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359" y="0"/>
            <a:ext cx="5826642" cy="58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28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2736C-E85D-FA77-C232-F733FDE98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2A582A12-E9D8-26BD-2505-9364FF61C1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6797CE-45BE-70CF-ABF7-E10C458A866A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BFDA1C5-EC4C-10F7-CF68-8D2CE5C95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AB0357F-D583-BFDE-DEBE-4B726CDB4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6" y="1957109"/>
            <a:ext cx="4619039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Customer Engagement 1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intimate, high-level dinners to the Vegas stage, we’ve designed and delivered dozens of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customer-facing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campaigns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activations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world-class content 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the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in production 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wherever and whenever you need it</a:t>
            </a:r>
          </a:p>
        </p:txBody>
      </p:sp>
      <p:pic>
        <p:nvPicPr>
          <p:cNvPr id="2" name="Picture 1" descr="A sign with a coin on it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8DD30CE9-56DD-43CB-2789-649E589B6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838" y="1960799"/>
            <a:ext cx="6668527" cy="3825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EFD29-CC0C-9E6C-C83E-83959129C21C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273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3121D-C946-DF5E-8874-FA4211CCC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ACBC2FA6-26ED-1C55-EFF6-7A0DABDA85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83961C-DE76-E3F6-59A1-E848D667B2C5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F868E03-A3B3-BF80-D377-4FEF6B575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8A86471-EE02-578D-6A16-0F34BB178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7" y="1957109"/>
            <a:ext cx="439248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600" b="1">
                <a:solidFill>
                  <a:srgbClr val="C00000"/>
                </a:solidFill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CUSTOMER ENGAGEMENT 2</a:t>
            </a:r>
            <a:endParaRPr kumimoji="0" lang="en-US" altLang="en-US" sz="3600" b="1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Bebas Neue" panose="020B0606020202050201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design and delivery of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engaging, inspiring and informative </a:t>
            </a:r>
            <a:r>
              <a:rPr lang="en-US" altLang="en-US" sz="24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on-line and digital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 get results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Leveraging the power of curated content to deliver greater ROI on your thought-leadership</a:t>
            </a:r>
            <a:endParaRPr kumimoji="0" lang="en-US" altLang="en-US" sz="240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40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screen shot of a computer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C89DF0B3-3AE2-36DF-E951-957CF488F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838" y="1952624"/>
            <a:ext cx="6668528" cy="3742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6B8155-2895-2149-6893-B1DBA91DC8D5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5845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7C28E-61E5-4AD5-1845-A5EBF0623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5409645C-C3C9-3D0A-F9F5-80963EC9A9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ABCD57-D746-FA63-B156-093C08881521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15F54E3-F150-4BCD-3065-02A81FE33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C8E1D93-0A8F-7D3C-D495-EFEF8BD48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7" y="1957109"/>
            <a:ext cx="459777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Employee Engagement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team is your biggest asset – and we’re trusted to support them from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on-boarding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reward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recognition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Tech, Data Centers, Early Careers and more: on- and off-line programs that build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loyalty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longevity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FE4D1E42-155E-3F23-8052-55556F8935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838" y="1957109"/>
            <a:ext cx="6668528" cy="3833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B8FB06-E97A-F131-936C-3A7F043D2C93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87311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7547C-92CD-1314-2446-A879964E7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837E0EC6-9D00-8E10-04F2-B4B53D3790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7B4A7A-C24F-B065-3463-BCCA4D3876D9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C77975E-ACD2-32E1-72DC-8AE73E4E9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F04F285-5AA1-831E-733A-81FCA39B7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7" y="1957109"/>
            <a:ext cx="4333868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Partner Engagement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Enhancing the Partner ecosystem by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enablement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engagement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-platform on-line and live experiences to deliver better results and a more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empowered 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 community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A video of a city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25AEDA0F-9CFD-FA98-85C1-FC11E99A8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838" y="1952624"/>
            <a:ext cx="6789890" cy="3852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28F50-D159-74E6-31BB-D1A95C984841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8909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8B2EC-855C-9B5C-4CEE-D3DE7EC62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86E4EF5-D0F3-8070-0BA6-6923B1D52D06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6F2397B-C64B-EAF5-EE68-C0B922EC9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2EF57C0-9875-BB63-0B83-ECC8A5363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6" y="1957109"/>
            <a:ext cx="4725365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Keynotes &amp; Presentations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Decades of working with Oracle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executives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teams around the world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biggest stages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the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highest stakes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we help Oracle put its best foot forward on every occasion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Trusted by your executive team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screen 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stage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A person in a suit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C451A72B-52AC-3EB0-61A4-A01977BC2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6911" y="1957109"/>
            <a:ext cx="6645455" cy="3682094"/>
          </a:xfrm>
          <a:prstGeom prst="rect">
            <a:avLst/>
          </a:prstGeom>
        </p:spPr>
      </p:pic>
      <p:pic>
        <p:nvPicPr>
          <p:cNvPr id="5" name="Picture 4" descr="A group of brochures with different colors&#10;&#10;AI-generated content may be incorrect.">
            <a:hlinkClick r:id="rId6"/>
            <a:extLst>
              <a:ext uri="{FF2B5EF4-FFF2-40B4-BE49-F238E27FC236}">
                <a16:creationId xmlns:a16="http://schemas.microsoft.com/office/drawing/2014/main" id="{A5E99D89-A7A4-89AC-31D4-7CF57D1B77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3838" y="1952624"/>
            <a:ext cx="6668528" cy="3852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C96A52-F406-F557-3854-C0DE297FB653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138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64586-360C-A31F-004C-8C7E7661D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49CF72A8-CA5F-A0D5-3F6A-5A428E4F46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erson holding a cell phone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852BFE4E-171A-1717-0023-FD66E89AE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159" y="1960799"/>
            <a:ext cx="6619041" cy="3774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3AA8EA-E319-9CEF-E3B5-8972BEBD79FC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BE18DF3-1DA1-6D2C-7A10-848F54E10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7D90110-6EF7-E097-F087-C3C26CCB1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6" y="1957109"/>
            <a:ext cx="4427653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600" b="1" dirty="0">
                <a:solidFill>
                  <a:srgbClr val="C00000"/>
                </a:solidFill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Activations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Scalable, high-impact solutions that don’t just engage, they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move the dial 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you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World-wide capa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bility to deliver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incredible experiences 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measurable ROI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98E301-FEB6-6E18-9738-184050BBC79F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86277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F2B6E-55EF-1347-18F9-8BEF5C682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235EBC46-C54E-3414-F19F-5844E15E42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0B17A-B348-078F-D587-5B91293E7A7F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31E8812-9CDF-B045-EA33-B3A0A8178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9F3EDA9-263E-A6A9-124D-3DFBF6BFE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7" y="1957109"/>
            <a:ext cx="4392484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600" b="1" dirty="0">
                <a:solidFill>
                  <a:srgbClr val="C00000"/>
                </a:solidFill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DIGITAL HUBS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Bebas Neue" panose="020B0606020202050201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Maximizing ROI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content through user-friendly digital hubs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Original and repurposed content keeps the hub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fresh and alive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Like having your very own streaming service</a:t>
            </a:r>
          </a:p>
        </p:txBody>
      </p:sp>
      <p:pic>
        <p:nvPicPr>
          <p:cNvPr id="6" name="Picture 5" descr="A screen shot of a computer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A1CF5348-1901-6D6F-8D3F-BBEA37A6E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186" y="1952626"/>
            <a:ext cx="6635180" cy="3833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68F792-1572-7040-62B1-A5789110D73A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2227032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96cc95261c77d6899663e91c38c4e5d7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9333e60ee678463497d6f50dce0663de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B30993-CD21-46F3-B30B-25B16DBDC06E}">
  <ds:schemaRefs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37024962-1aa8-4a0e-bcc4-2052b0132858"/>
    <ds:schemaRef ds:uri="bbe29a26-4ba2-44fb-9ebd-4f0032c7f13a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70B588-28A3-40CF-B460-AB34718FADF6}">
  <ds:schemaRefs>
    <ds:schemaRef ds:uri="37024962-1aa8-4a0e-bcc4-2052b0132858"/>
    <ds:schemaRef ds:uri="bbe29a26-4ba2-44fb-9ebd-4f0032c7f1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482</Words>
  <Application>Microsoft Macintosh PowerPoint</Application>
  <PresentationFormat>Widescreen</PresentationFormat>
  <Paragraphs>86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Bebas Neue</vt:lpstr>
      <vt:lpstr>Open Sans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Leonard Smit</cp:lastModifiedBy>
  <cp:revision>8</cp:revision>
  <dcterms:created xsi:type="dcterms:W3CDTF">2025-09-23T14:26:05Z</dcterms:created>
  <dcterms:modified xsi:type="dcterms:W3CDTF">2025-12-16T09:53:35Z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