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</p:sldMasterIdLst>
  <p:notesMasterIdLst>
    <p:notesMasterId r:id="rId28"/>
  </p:notesMasterIdLst>
  <p:sldIdLst>
    <p:sldId id="3744" r:id="rId6"/>
    <p:sldId id="4651" r:id="rId7"/>
    <p:sldId id="4653" r:id="rId8"/>
    <p:sldId id="4647" r:id="rId9"/>
    <p:sldId id="4669" r:id="rId10"/>
    <p:sldId id="4646" r:id="rId11"/>
    <p:sldId id="4654" r:id="rId12"/>
    <p:sldId id="4659" r:id="rId13"/>
    <p:sldId id="4660" r:id="rId14"/>
    <p:sldId id="4662" r:id="rId15"/>
    <p:sldId id="4670" r:id="rId16"/>
    <p:sldId id="4648" r:id="rId17"/>
    <p:sldId id="4657" r:id="rId18"/>
    <p:sldId id="4665" r:id="rId19"/>
    <p:sldId id="4650" r:id="rId20"/>
    <p:sldId id="4671" r:id="rId21"/>
    <p:sldId id="4663" r:id="rId22"/>
    <p:sldId id="4656" r:id="rId23"/>
    <p:sldId id="4668" r:id="rId24"/>
    <p:sldId id="4655" r:id="rId25"/>
    <p:sldId id="4649" r:id="rId26"/>
    <p:sldId id="465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BA8F6-DE9A-DF47-BC5F-2FC76ED9A41F}" v="2" dt="2025-10-09T11:57:04.471"/>
    <p1510:client id="{66035966-E78B-7C47-8701-614364A6767C}" v="1" dt="2025-10-09T19:48:50.587"/>
    <p1510:client id="{847F1E3F-9B62-8FA8-75A7-17C8569AD12E}" v="1" dt="2025-10-09T17:04:28.956"/>
    <p1510:client id="{FD3B4A79-242C-2643-ABD2-A4C0F351BBAD}" v="1" dt="2025-10-09T15:25:39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11BD-D04A-BD7B-979D-4722A792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C4DCF-D9D7-EE85-5980-0AB6B5610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B8B18-6B97-1AFD-5FD4-99FAC280E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EBBA3-3BC5-298D-9F63-69D92E983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6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CC3D-92FA-2111-6C14-E695D52B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0085E-F623-F3DA-2376-958443421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49AAD-32A8-51A5-C617-D67574BF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8E787-FF6E-7E73-BD77-31F228BFA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04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320D-5A13-DDC7-BFB4-6B1D347E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428BD-0313-CFC5-5849-784ACA7F7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3A545-4926-2D4A-15E9-03A46F6EC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D030C-82A5-A6B5-B5E4-5DB8F2A28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9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3D8B-5915-307F-7F4D-5F8E8B01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49F8F-3E25-BF4C-6DE3-3673F8FB0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6D29A-4DFA-56BD-DCB5-C3825C7BC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C07C1-6145-F97B-311A-EF6785584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86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3D47-D7D1-6E3D-A0A2-44971111C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CC8E0-AC8C-2D41-D63E-ED8C4BAF1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3BDCA-6D14-B7CD-E1FF-B8904F085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853D3-D52A-FEF5-5ADE-E364CC7C4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07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CD22-1565-32FA-6C06-1A74803C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ACA80-C8D3-55CF-C260-FDEFBC028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19896-8E25-7ED5-0359-6AEABC03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7539F-A7DF-173D-8F76-867781419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2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E615F-25B8-542C-C86F-2B9384855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F1FA1-2038-6E4D-22A7-C020CE0A8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FF6EC-360B-8DA2-AD68-D2EC682DA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15D41-7BF6-B957-DE99-77678172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946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3024D-F135-6776-1033-9032F1840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94023-AE17-44B8-C241-7A38A4181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CE430-65A8-2AFD-4618-70E44871D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A4D4A-6DAC-6BC5-2743-FB5F89220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34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2F90-0181-AF4F-791A-95EA751C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0A128-8043-CBDE-253A-91C306B94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C5BE42-6639-4AC8-A6FD-52F6A90C5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6F51B-6C32-AB43-E692-31513ED49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24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D982-B8A3-F6E8-BEF4-0A98A584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304C5-A07A-EF8B-B083-4A20092C6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9FCB3-6ED9-23B8-5A26-8F0EC1B51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87263-A6CD-182C-D714-FD4E76705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08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62542-72C3-131C-61E1-7FE02CCFD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24A4C-22C6-CF12-3E35-91A6A0A71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E11A5-0801-52C1-3EBD-1E7783D3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AA69E-68FC-DFAB-4DFF-EEAFE6264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6E807-EBE5-59C0-2392-A953AFE0F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D7294-767B-DF41-E1C5-8F6FD90C5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21242-54A0-184C-7DC9-245DD9F5A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3621F-2408-5C6D-DFED-A4D2D008B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161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71814-2DB6-4F10-3D81-F2A4CB9F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1AE1E-AA0B-821A-F0F1-1E5F0D1AD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0AD4F-A42F-3A8D-C043-E23365BAE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5323C-4176-634D-3A92-056BD6257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9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6DE44-DF6C-D074-2327-E1AEFC92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BC01E-417A-DD46-2256-E33358519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CF80E-89E7-4D43-C767-EB4F97DAB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DBCB6-861C-EF78-EBA4-47515A45E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69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30207-2624-F854-EA99-6FB5F29D8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4ED47-E066-74F2-1175-B4F3F224C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4CE9DC-FFA8-F392-C229-A4C07E987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E3DFA-3EDC-B02B-E055-36D893698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7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B654-F46C-240F-2B05-8E033549B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2EE0D-7386-AE57-F840-7C1386EC5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A7E75-7590-7B6B-7952-20B9EA22F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DF1AA-53EF-8E55-99D0-11241B7C9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9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BC42C-F5B3-620C-F36E-3B8719EC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9D958-27F9-0596-2302-B635C35F8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51A97-0480-FFA9-EE6F-17D982F8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5CE50-9E03-CFDC-9CD2-EEACEB165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6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64E96-D564-BB85-2841-513F6B883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82180-69DB-785E-318C-8C0A491E8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4B24C-B93D-AE82-3397-FAB017DC1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90A6A-94E7-1949-A48B-940A31616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5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34A93-A7DF-95A1-ADD9-C8D86DD7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D9FE6-3995-DCA0-9442-7A8E9E10F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D0262-8465-B3E7-D1A9-D0B212F87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5692D-932A-B195-4152-28A175DBA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7A72-11DA-5BEC-F301-0C3F9E9A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69363-5A77-A3B0-F327-EF0B71499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10DB7-4769-B9A3-1E6C-C7CE580B6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2EB99-778D-8CAA-2A30-A87BFD4AE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7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em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19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875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4453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0588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450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3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637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86752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903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429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2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5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28834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8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5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4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0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9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0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24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83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6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4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7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01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whitewallcreative.com/mk/oracle-ci-video/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hyperlink" Target="https://www.whitewallcreative.com/mk/oracle-exec-video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hyperlink" Target="https://www.whitewallcreative.com/mk/ww-intl-womens-day-2024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whitewallcreative.com/mk/oracle-di-video/" TargetMode="Externa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45690-5AB4-1354-8680-79202A981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3ADCA0-C543-A390-9FB8-C57B204BF098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Technical &amp; Soft Skills Bootcamps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9B49565-C9CB-E5F1-87C4-F8ED3AA151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8C989A2-1F32-DB62-AFA7-305CA29C6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12811"/>
            <a:ext cx="521291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Intensive workshops focused on Oracle-relevant tech and career skills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Combines certification prep and applied team projects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confidence and job readiness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Reinforces learning through real-world application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Signals Oracle’s commitment to early career development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get-togethers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Tracks include Cloud, AI, Project Management, Communication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Certification and recognition badges awarded on completion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person standing in front of a group of people clapping&#10;&#10;AI-generated content may be incorrect.">
            <a:extLst>
              <a:ext uri="{FF2B5EF4-FFF2-40B4-BE49-F238E27FC236}">
                <a16:creationId xmlns:a16="http://schemas.microsoft.com/office/drawing/2014/main" id="{7FE02CEA-2C14-F0BE-E2D6-6CEFA81137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2012811"/>
            <a:ext cx="6267861" cy="41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0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9DDD4-E46F-0514-51F4-F0F145BC5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4F1AA4-E01D-1AD8-5924-803646D7C112}"/>
              </a:ext>
            </a:extLst>
          </p:cNvPr>
          <p:cNvSpPr txBox="1"/>
          <p:nvPr/>
        </p:nvSpPr>
        <p:spPr>
          <a:xfrm>
            <a:off x="0" y="2254496"/>
            <a:ext cx="12192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900">
                <a:solidFill>
                  <a:srgbClr val="C00000"/>
                </a:solidFill>
                <a:latin typeface="Bebas Neue" panose="020B0606020202050201" pitchFamily="34" charset="77"/>
              </a:rPr>
              <a:t>SYNCHRONIZE!</a:t>
            </a:r>
          </a:p>
        </p:txBody>
      </p:sp>
      <p:pic>
        <p:nvPicPr>
          <p:cNvPr id="8" name="Picture 7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612128F3-1B93-9145-22B1-1DB1B5BB80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5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3E8FB-33D5-7BB0-D5C2-E9AEE2FE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B8C16F-E642-F801-108D-081AB0B14A45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 panose="020B0606020202050201" pitchFamily="34" charset="77"/>
              </a:rPr>
              <a:t>Synchronize: The Oracle Global Tech Buddy Program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A17739B-2134-E29C-6188-6492DCE0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12811"/>
            <a:ext cx="521291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What it is:</a:t>
            </a:r>
            <a:br>
              <a:rPr lang="en-GB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A peer-to-peer support network that connects program participants and alumni for mentorship and camaraderie.</a:t>
            </a:r>
            <a:endParaRPr lang="en-GB" sz="1600">
              <a:cs typeface="Arial"/>
            </a:endParaRPr>
          </a:p>
          <a:p>
            <a:endParaRPr lang="en-GB" sz="16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How it 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Smart matchmaking by goals, interests, or career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Informal mentorship and knowledge-sharing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Flexible structure (coffee chats, check-ins, project tips)</a:t>
            </a:r>
          </a:p>
          <a:p>
            <a:endParaRPr lang="en-GB" sz="16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Why it matters: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Strengthens alumni bonds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Provides informal coaching and encouragement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Builds lasting networks of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1D847917-8470-850D-5A62-B9B39C4CA1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5909350-BB21-FDE5-484E-F80C3F299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2012811"/>
            <a:ext cx="6227763" cy="41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2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5447-7C71-9B8E-3505-DE7BF96E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CD8971-D8AE-9678-872F-6C45E8AB1B49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Gamified On-boarding Journey &amp; Badges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74738F0-2F28-3A49-1642-5D1F99420D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CE95AB-F523-8D1A-16EA-DE4C5B32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2012811"/>
            <a:ext cx="542881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game-like onboarding experience with quests, challenges, and badges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Tracks key milestones across the first 90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 learning and orientation engaging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Encourages participation and progress tracking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Creates a sense of friendly competition and shared momentum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via Slack bot or web dashboard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Badges for completing trainings, meeting mentors, joining events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Leaderboards and local “Badge Champion” celebrations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00F7D0DC-34EA-7FC6-AEB6-C98C41D295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49" y="2012811"/>
            <a:ext cx="6227763" cy="41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AB9B5-AEDE-8BA8-F55F-84F0568D3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laptops&#10;&#10;AI-generated content may be incorrect.">
            <a:extLst>
              <a:ext uri="{FF2B5EF4-FFF2-40B4-BE49-F238E27FC236}">
                <a16:creationId xmlns:a16="http://schemas.microsoft.com/office/drawing/2014/main" id="{522CAD51-50C4-BE60-0656-6C04EB3D00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2148" y="2012811"/>
            <a:ext cx="6227762" cy="4151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B86B3-1624-2219-8AA2-43E77E3395F8}"/>
              </a:ext>
            </a:extLst>
          </p:cNvPr>
          <p:cNvSpPr txBox="1"/>
          <p:nvPr/>
        </p:nvSpPr>
        <p:spPr>
          <a:xfrm>
            <a:off x="343339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Innovation Hackathon Challenge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2B038FD8-F3F8-9D24-1635-40C95757B9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67F2A24-3628-208E-184F-F08BD14E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2012811"/>
            <a:ext cx="5212911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and regional hackathons for OGT participants and alumni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Cross-functional teams solve real Oracle challenges in short sprints</a:t>
            </a:r>
          </a:p>
          <a:p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Harnesses fresh perspectives and 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collaboration and technical problem-solving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Creates visibility and early wins for new hires</a:t>
            </a:r>
          </a:p>
          <a:p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Quarterly events (virtual + local) themed around Oracle tech or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present prototypes to exec judges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Winning ideas showcased internally and implemented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6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C419-8276-00CA-D937-233DC37C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CABE1F-05D3-3B8B-FA52-DDCED8A2B7F3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Engagement through slack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8FDEC7A-9199-9E02-420D-86D5E0019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12811"/>
            <a:ext cx="521291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Dedicated Channel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central hub for updates, content, and reminders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Event Hype &amp; Recaps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teasers before, highlights after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Snackable Content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quick tips, exec quotes, alumni spotlights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Interactive Prompts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polls, Q&amp;As, discussion threads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Buddy Program Integration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easy check-ins for pairs/groups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Recognition &amp; Shoutouts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celebrate active contributors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Keeps communication light, regular, and engaging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Bridges live events with ongoing touchpoints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Makes Oracle Global Tech feel dynamic and connected every week</a:t>
            </a:r>
            <a:endParaRPr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52C5886-3986-F8C6-E06E-5CE1E81286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5" name="Picture 4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F113FE83-29E1-CC14-D12F-D72A82A162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889" y="2012811"/>
            <a:ext cx="6228023" cy="41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00DB3-F67F-0E69-8B54-D832D4024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103838-6B6A-6698-868A-D798E41608BD}"/>
              </a:ext>
            </a:extLst>
          </p:cNvPr>
          <p:cNvSpPr txBox="1"/>
          <p:nvPr/>
        </p:nvSpPr>
        <p:spPr>
          <a:xfrm>
            <a:off x="0" y="2254496"/>
            <a:ext cx="12192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900">
                <a:solidFill>
                  <a:srgbClr val="C00000"/>
                </a:solidFill>
                <a:latin typeface="Bebas Neue" panose="020B0606020202050201" pitchFamily="34" charset="77"/>
              </a:rPr>
              <a:t>SYNTHESIZE!</a:t>
            </a:r>
          </a:p>
        </p:txBody>
      </p:sp>
      <p:pic>
        <p:nvPicPr>
          <p:cNvPr id="8" name="Picture 7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A42CFB8D-F11C-478D-CBFE-1BF4AC7A55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9FE7-3DB2-4076-8D46-11601952A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087044-B757-8D40-967B-060192102758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New Hire Showcases &amp; Demo Days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9274865B-5F4E-C3CE-1A3A-4921300C4B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54ED376-47F1-AE61-A29C-739E142BD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12811"/>
            <a:ext cx="521291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forums for new hires to present learnings or projects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Opportunity to share work and ideas with peers and leaders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confidence, visibility, and communication skills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Encourages peer learning and recognition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Helps leaders identify emerging talent early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End-of-cohort or quarterly events (virtual + in-person)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5-minute lightning talks or demos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Audience voting for “Innovation” and “Collaboration” awards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D39AF56B-50E5-C13C-5350-2894B80EA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2012811"/>
            <a:ext cx="6227762" cy="41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36834-3050-EB54-84DB-B18055A7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7364FC-B3CE-E530-DD11-C1A22DFCE4D1}"/>
              </a:ext>
            </a:extLst>
          </p:cNvPr>
          <p:cNvSpPr txBox="1"/>
          <p:nvPr/>
        </p:nvSpPr>
        <p:spPr>
          <a:xfrm>
            <a:off x="293423" y="1276841"/>
            <a:ext cx="1065072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OGT Video Branding</a:t>
            </a:r>
            <a:endParaRPr kumimoji="0" lang="en-GB" sz="8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18018-96AF-1982-EC3E-6F9266A17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23" y="1984727"/>
            <a:ext cx="526282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Idents &amp; Brand Pack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Creation of short branded video idents (intros and outros) for use across all video content. These ensure consistency of look and feel while remaining specific to video use.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Alongside this, a video brand pack would be developed. This would include lower thirds, audio and music recommendations, and a set of master animation asset style guides.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elements provide a toolkit for editors and producers to keep all video content aligned with the brand identity, while also making it easier to scale content production quickly and consistently.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D4100E5-BA46-3432-8EB0-24B501D6C0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5" name="Picture 4" descr="A group of people using laptops&#10;&#10;AI-generated content may be incorrect.">
            <a:extLst>
              <a:ext uri="{FF2B5EF4-FFF2-40B4-BE49-F238E27FC236}">
                <a16:creationId xmlns:a16="http://schemas.microsoft.com/office/drawing/2014/main" id="{A8CBCCB9-CB2C-BE16-0B1D-AD60D2970B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1984727"/>
            <a:ext cx="6276924" cy="41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ECF3-29DB-6702-A595-20C50E34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F0F7E7-80CE-19BC-A7B9-E0E55F446AE9}"/>
              </a:ext>
            </a:extLst>
          </p:cNvPr>
          <p:cNvSpPr txBox="1"/>
          <p:nvPr/>
        </p:nvSpPr>
        <p:spPr>
          <a:xfrm>
            <a:off x="280243" y="1325294"/>
            <a:ext cx="1065072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Media Options Explained</a:t>
            </a:r>
            <a:endParaRPr kumimoji="0" lang="en-GB" sz="8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84540C-2F6F-A633-3E8B-4C1095D44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43" y="2033180"/>
            <a:ext cx="527600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Pre-Recorded Video – Shortform</a:t>
            </a:r>
            <a:endParaRPr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More informal video content recorded remotely by a Whitewall Producer.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This would be edited into a broadcast media asset that could be streamed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simulive</a:t>
            </a:r>
            <a:r>
              <a:rPr 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or placed on a content hub for download/access.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Live Video Content</a:t>
            </a:r>
            <a:endParaRPr lang="en-US" altLang="en-US" sz="1600" b="1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Live video content recorded remotely or onsite.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The content is mixed live and streamed out to a media site. This can also be recorded for later or </a:t>
            </a:r>
            <a:r>
              <a:rPr kumimoji="0" lang="en-US" alt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simulive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use.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It is possible to create Live Video Content through zoom or other video conference software,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however branding options and technical quality are reduced.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1FA33386-7A3A-2C31-FB6A-62F96E338C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16" name="Picture 15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614E5308-A95A-2240-8216-FFF350B20B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531" y="2031219"/>
            <a:ext cx="6101605" cy="342328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8102D3E-79BB-5475-D217-B9504A66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003" y="5532706"/>
            <a:ext cx="57526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Oracle C&amp;I</a:t>
            </a:r>
            <a:b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Click here to view the video</a:t>
            </a:r>
            <a:endParaRPr kumimoji="0" lang="en-US" altLang="en-US" sz="140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7C1C8-2388-ED39-0F04-51FAA0BAA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104712-B3A8-6711-06C8-95804D0AE114}"/>
              </a:ext>
            </a:extLst>
          </p:cNvPr>
          <p:cNvSpPr txBox="1"/>
          <p:nvPr/>
        </p:nvSpPr>
        <p:spPr>
          <a:xfrm>
            <a:off x="343339" y="1304925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Enhancing Reach &amp; Impact</a:t>
            </a:r>
          </a:p>
        </p:txBody>
      </p:sp>
      <p:pic>
        <p:nvPicPr>
          <p:cNvPr id="8" name="Picture 7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A14F3F42-C5E0-ACE7-552C-013CB000A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F1100-6ACE-414A-8C56-426B3CEB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2012811"/>
            <a:ext cx="1120361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Whitewall, Oracle’s creative thought partner.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document presents a set of ideas to enrich and extend the Oracle Global Tech program, ensuring it delivers lasting impact beyond milestone events.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explores ways to deepen engagement through new formats and activations, establish a central knowledge hub for alumni and leaders, build meaningful peer-to-peer connections, and sustain momentum with always-on content delivered through Slack.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intention is simple: to give Oracle Global Tech greater reach, stronger visibility, and enhanced impact — positioning it as a flagship development experience that empowers participants, celebrates alumni, and inspires the community now and well into the future.</a:t>
            </a:r>
          </a:p>
        </p:txBody>
      </p:sp>
    </p:spTree>
    <p:extLst>
      <p:ext uri="{BB962C8B-B14F-4D97-AF65-F5344CB8AC3E}">
        <p14:creationId xmlns:p14="http://schemas.microsoft.com/office/powerpoint/2010/main" val="3806042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CF48-D847-3725-3883-17388CA8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324C3D-9649-0CF7-F1B7-D73C875EBF8D}"/>
              </a:ext>
            </a:extLst>
          </p:cNvPr>
          <p:cNvSpPr txBox="1"/>
          <p:nvPr/>
        </p:nvSpPr>
        <p:spPr>
          <a:xfrm>
            <a:off x="280243" y="1318815"/>
            <a:ext cx="1065072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Media Options Explained</a:t>
            </a:r>
            <a:endParaRPr kumimoji="0" lang="en-GB" sz="8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AA698C-B355-AB1D-6687-17A2DA27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39" y="2026701"/>
            <a:ext cx="5495511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Podcast</a:t>
            </a:r>
            <a:endParaRPr lang="en-US" altLang="en-US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Scripted/ prepared audio content recorded remotely by a Whitewall Producer.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This would be mixed down to provide a broadcast quality audio asset for use on a content hub.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Podcasts could be hosted by one of the OGT team or by an external host.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Ask Me Anything</a:t>
            </a:r>
            <a:endParaRPr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This can be very accessible content, often hosted on Instagram, TikTok or Reddit. It allows much greater engagement in a slightly less formal environment.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Self Recorded Content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Participant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of the program could self record and submit content. 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This is filmed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on their cell phone and 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submitted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 It would then be edited into a broadcast asset for use on a content hub.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C52007FD-28CF-385F-3931-8D5771C76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391FF63-A28E-7336-9FF9-9D82B3C32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476" y="4985187"/>
            <a:ext cx="57526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Oracle Executive Film</a:t>
            </a:r>
            <a:b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Click here to view the video</a:t>
            </a:r>
            <a:endParaRPr kumimoji="0" lang="en-US" altLang="en-US" sz="140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D16C82F-E65E-C04A-22A5-FD4C0F41CC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476" y="1637751"/>
            <a:ext cx="5752660" cy="32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903D-D8E1-54C3-5C54-042E7237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E45593-E979-2363-7CD8-A07595693D09}"/>
              </a:ext>
            </a:extLst>
          </p:cNvPr>
          <p:cNvSpPr txBox="1"/>
          <p:nvPr/>
        </p:nvSpPr>
        <p:spPr>
          <a:xfrm>
            <a:off x="343340" y="1305431"/>
            <a:ext cx="986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 panose="020B0606020202050201" pitchFamily="34" charset="77"/>
              </a:rPr>
              <a:t>Engagement Activations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212EE-9F5A-9AEC-26E9-08AF912F5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11931"/>
            <a:ext cx="521291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High-Impact, Low-Effort Touchpoints: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Micro-Learning Drops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2–5 min tips from alumni and execs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Spotlight Stories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monthly alumni profiles and journeys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Virtual Coffee Roulette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opt-in 1:1 networking matches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Ask the Expert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– quickfire answers from Oracle leaders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Sustains momentum between milestone events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Builds community connection and peer-to-peer learning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Keeps Oracle Global Tech “always on” in participants’ careers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D6CC3C9-DFBE-1EC4-E841-ACE24314C8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7D16E94-4804-A001-86AA-B4F914A8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1" y="6013026"/>
            <a:ext cx="46805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Women's Day</a:t>
            </a:r>
            <a:b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Click here to view the video</a:t>
            </a:r>
            <a:endParaRPr kumimoji="0" lang="en-US" altLang="en-US" sz="140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group of people in frames&#10;&#10;AI-generated content may be incorrect.">
            <a:extLst>
              <a:ext uri="{FF2B5EF4-FFF2-40B4-BE49-F238E27FC236}">
                <a16:creationId xmlns:a16="http://schemas.microsoft.com/office/drawing/2014/main" id="{B513140D-3D53-E15C-B41D-329279539E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751" y="1268761"/>
            <a:ext cx="4680527" cy="46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03B8A-7477-CF79-C276-8DFC8037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8074F0-5B51-E47C-62DD-906B75E034C0}"/>
              </a:ext>
            </a:extLst>
          </p:cNvPr>
          <p:cNvSpPr txBox="1"/>
          <p:nvPr/>
        </p:nvSpPr>
        <p:spPr>
          <a:xfrm>
            <a:off x="343339" y="1304925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Enhancing Reach &amp; Impact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9F19A58-57D5-AC3C-08BD-4BD43F64C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2012811"/>
            <a:ext cx="1165657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>
                <a:solidFill>
                  <a:srgbClr val="143A54"/>
                </a:solidFill>
                <a:latin typeface="+mn-lt"/>
              </a:rPr>
              <a:t>1.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Greater Reach</a:t>
            </a:r>
            <a:endParaRPr lang="en-US" altLang="en-US" b="1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Multiple touchpoints (events, hub, Slack, buddies) keep </a:t>
            </a:r>
            <a:r>
              <a:rPr lang="en-US" altLang="en-US">
                <a:solidFill>
                  <a:srgbClr val="143A54"/>
                </a:solidFill>
                <a:latin typeface="+mn-lt"/>
              </a:rPr>
              <a:t>participants and alumni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 engaged wherever they are.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Consistent visibility across platforms (</a:t>
            </a:r>
            <a:r>
              <a:rPr kumimoji="0" lang="en-US" altLang="en-US" b="0" i="0" u="none" strike="noStrike" cap="none" normalizeH="0" baseline="0" err="1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oracle.com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 + Slack) broadens program awareness.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Alumni voices amplified through stories, spotlights, and peer challenges.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2. Enhanced Impact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Richer content mix: live conversations, on-demand resources, FAQs, and exec insights.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Deeper connections through buddy matching and community discussions.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Continuous learning with micro-drops and expert Q&amp;A in between milestones.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Stronger sense of belonging to a global Oracle community.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The Result:</a:t>
            </a:r>
            <a:br>
              <a:rPr lang="en-US" altLang="en-US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An always-on ecosystem that delivers not just information, but 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insight and connection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+mn-lt"/>
              </a:rPr>
              <a:t> — sustaining engagement long after milestone events and positioning Oracle Global Tech as a flagship development program.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+mn-lt"/>
              <a:ea typeface="Open Sans"/>
              <a:cs typeface="Open Sans"/>
            </a:endParaRPr>
          </a:p>
        </p:txBody>
      </p:sp>
      <p:pic>
        <p:nvPicPr>
          <p:cNvPr id="8" name="Picture 7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F4591FA-D0DC-24E2-08FC-56F352EC6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E5677-8720-8553-C1D1-69DE4AD7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D2F40B-7C58-8B52-5A40-62602C4CA4D7}"/>
              </a:ext>
            </a:extLst>
          </p:cNvPr>
          <p:cNvSpPr txBox="1"/>
          <p:nvPr/>
        </p:nvSpPr>
        <p:spPr>
          <a:xfrm>
            <a:off x="343341" y="1304925"/>
            <a:ext cx="9863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 panose="020B0606020202050201" pitchFamily="34" charset="77"/>
              </a:rPr>
              <a:t>The Oracle Global Tech Community Hub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AEB324-92E1-48DD-9F2C-B07CC1B55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966642"/>
            <a:ext cx="521291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What it is:</a:t>
            </a:r>
            <a:br>
              <a:rPr lang="en-US" alt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A dedicated space on </a:t>
            </a:r>
            <a:r>
              <a:rPr lang="en-US" altLang="en-US" sz="1600" err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oracle.com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 where current participants and alumni can connect, learn, </a:t>
            </a:r>
            <a:endParaRPr lang="en-US" sz="1600"/>
          </a:p>
          <a:p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and access program content.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Highlights from Energize 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Interviews with Oracle execs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FAQs and alumni insights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“Ask Me Anything” responses from leaders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Resource library of articles and toolkits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60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Why it matters: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Extends the value of live events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Fosters collaboration and shared growth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Keeps the Oracle Global Tech community active and connected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F9A040E-2AF1-96B8-146F-EFA0172FF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12" name="Picture 11" descr="A computer on a table with people in the background&#10;&#10;AI-generated content may be incorrect.">
            <a:extLst>
              <a:ext uri="{FF2B5EF4-FFF2-40B4-BE49-F238E27FC236}">
                <a16:creationId xmlns:a16="http://schemas.microsoft.com/office/drawing/2014/main" id="{FB54B426-579F-7E68-41A1-7A99E8C7BC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774597" y="1951254"/>
            <a:ext cx="6202540" cy="41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89B4B-12DF-96B3-92EB-8E2A562DF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73BE22-1E7A-C24B-1711-DF4660A7FA5A}"/>
              </a:ext>
            </a:extLst>
          </p:cNvPr>
          <p:cNvSpPr txBox="1"/>
          <p:nvPr/>
        </p:nvSpPr>
        <p:spPr>
          <a:xfrm>
            <a:off x="0" y="2254496"/>
            <a:ext cx="12192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900">
                <a:solidFill>
                  <a:srgbClr val="C00000"/>
                </a:solidFill>
                <a:latin typeface="Bebas Neue" panose="020B0606020202050201" pitchFamily="34" charset="77"/>
              </a:rPr>
              <a:t>Energize!</a:t>
            </a:r>
          </a:p>
        </p:txBody>
      </p:sp>
      <p:pic>
        <p:nvPicPr>
          <p:cNvPr id="8" name="Picture 7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5092630-D1FC-62C7-C8AE-E11FEACB08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6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62A1-832D-4A99-2C93-7C5A7AA1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444B56-543F-726E-25DF-F41E9255B705}"/>
              </a:ext>
            </a:extLst>
          </p:cNvPr>
          <p:cNvSpPr txBox="1"/>
          <p:nvPr/>
        </p:nvSpPr>
        <p:spPr>
          <a:xfrm>
            <a:off x="343339" y="1304925"/>
            <a:ext cx="1065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>
                <a:solidFill>
                  <a:srgbClr val="C00000"/>
                </a:solidFill>
                <a:latin typeface="Bebas Neue" panose="020B0606020202050201" pitchFamily="34" charset="77"/>
              </a:rPr>
              <a:t>Energize: Oracle Global Tech Alumni &amp; Exec Conversations</a:t>
            </a:r>
            <a:endParaRPr kumimoji="0" lang="en-GB" sz="7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3D496A-66E7-865C-DA95-BFF5A759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951256"/>
            <a:ext cx="520685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30-minute, interactive Zoom series connecting participants with Oracle leaders and program alumni.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Executive + 2 Alumni panel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Topic-driven (e.g. </a:t>
            </a:r>
            <a:r>
              <a:rPr kumimoji="0" lang="en-US" altLang="en-US" sz="1600" b="0" i="1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Getting Ahead at Oracle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</a:t>
            </a:r>
            <a:r>
              <a:rPr lang="en-US" altLang="en-US" sz="1600" i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First Appraisal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</a:t>
            </a:r>
            <a:r>
              <a:rPr kumimoji="0" lang="en-US" altLang="en-US" sz="1600" b="0" i="1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Your Personal Brand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Pre-submitted audience Q&amp;A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Insider perspectives on career growth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Practical, actionable strategies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connection and confidence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993156EC-EBDC-3BBA-8E73-B9827153A8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7" name="Picture 6" descr="A computer with a person talking to a group of people&#10;&#10;AI-generated content may be incorrect.">
            <a:extLst>
              <a:ext uri="{FF2B5EF4-FFF2-40B4-BE49-F238E27FC236}">
                <a16:creationId xmlns:a16="http://schemas.microsoft.com/office/drawing/2014/main" id="{5176B2ED-1F27-7D14-375C-190D332CF3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594" y="1951253"/>
            <a:ext cx="6202542" cy="41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A9ACC-E43B-C7A4-D492-52BC3C7CB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CE7967-22B7-41EC-A2CC-C2B611AB7976}"/>
              </a:ext>
            </a:extLst>
          </p:cNvPr>
          <p:cNvSpPr txBox="1"/>
          <p:nvPr/>
        </p:nvSpPr>
        <p:spPr>
          <a:xfrm>
            <a:off x="280243" y="1304925"/>
            <a:ext cx="1065072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Media Options Explained</a:t>
            </a:r>
            <a:endParaRPr kumimoji="0" lang="en-GB" sz="8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7CBA04-88F0-B3E5-CED9-BA8D802A9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43" y="1951255"/>
            <a:ext cx="5276007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Pre-Recorded Video – Longform</a:t>
            </a:r>
            <a:endParaRPr lang="en-US" altLang="en-US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Scripted/ prepared video content recorded remotely by a Whitewall Producer.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This would be edited into a broadcast media asset that could be streamed </a:t>
            </a:r>
            <a:r>
              <a:rPr kumimoji="0" lang="en-US" alt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simulive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or placed on a content hub for download/access.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Live Video Content</a:t>
            </a:r>
            <a:endParaRPr lang="en-US" altLang="en-US" sz="1600" b="1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Live video content recorded remotely or onsite.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The content is mixed live and streamed out to a media site. This can also be recorded for later or </a:t>
            </a:r>
            <a:r>
              <a:rPr kumimoji="0" lang="en-US" alt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simulive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use.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It is possible to create Live Video Content through zoom or other video conference software,</a:t>
            </a:r>
            <a:r>
              <a:rPr lang="en-US" altLang="en-US" sz="1600">
                <a:solidFill>
                  <a:srgbClr val="143A5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however branding options and technical quality are reduced.</a:t>
            </a:r>
            <a:endParaRPr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771755BB-5DBC-F368-29E0-10254A8FF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pic>
        <p:nvPicPr>
          <p:cNvPr id="7" name="Picture 6" descr="A collage of women with different facial expressions&#10;&#10;AI-generated content may be incorrect.">
            <a:extLst>
              <a:ext uri="{FF2B5EF4-FFF2-40B4-BE49-F238E27FC236}">
                <a16:creationId xmlns:a16="http://schemas.microsoft.com/office/drawing/2014/main" id="{A8CC4BD1-3F8E-9B1B-9B04-674715B217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476" y="1951255"/>
            <a:ext cx="5752660" cy="322832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194EE5A-3805-4664-8685-51247161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003" y="5258728"/>
            <a:ext cx="61016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Oracle D&amp;I</a:t>
            </a:r>
            <a:b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Click here to view the video</a:t>
            </a:r>
            <a:endParaRPr kumimoji="0" lang="en-US" altLang="en-US" sz="140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1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C91FB-79BE-7EF7-ECDA-96B33AE7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B669FA-9A94-6F79-9750-4DF908FAF445}"/>
              </a:ext>
            </a:extLst>
          </p:cNvPr>
          <p:cNvSpPr txBox="1"/>
          <p:nvPr/>
        </p:nvSpPr>
        <p:spPr>
          <a:xfrm>
            <a:off x="343340" y="1304925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Leadership Shadow &amp; Coffee Chats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CA5E29F-C4A8-0C1F-913C-F2A01C014C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51ECAB2-7A53-360E-1CAA-4A62E0C1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09535"/>
            <a:ext cx="521291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interactions with Oracle leaders via virtual coffee chats and shadow sessions</a:t>
            </a:r>
          </a:p>
          <a:p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inspiration, visibility, and trust in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Helps new hires see real decision-making and culture in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Encourages early mentorship relationships</a:t>
            </a:r>
          </a:p>
          <a:p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GB" sz="160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Quarterly schedule pairing OGT cohorts with execs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30-min group coffee chats (global) and half-day shadows (local)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Debrief sessions to share key takeaways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erson and person sitting at a table with coffee cups and computer&#10;&#10;AI-generated content may be incorrect.">
            <a:extLst>
              <a:ext uri="{FF2B5EF4-FFF2-40B4-BE49-F238E27FC236}">
                <a16:creationId xmlns:a16="http://schemas.microsoft.com/office/drawing/2014/main" id="{AF02A399-1537-0380-3EB6-B255A73931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911" y="2009535"/>
            <a:ext cx="6234002" cy="41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339FA-544E-7F2D-ABE8-177F4F9D4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2BCDB2-A2FD-2AD4-0CCC-13A8D6396E08}"/>
              </a:ext>
            </a:extLst>
          </p:cNvPr>
          <p:cNvSpPr txBox="1"/>
          <p:nvPr/>
        </p:nvSpPr>
        <p:spPr>
          <a:xfrm>
            <a:off x="343340" y="1349454"/>
            <a:ext cx="98639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/>
              </a:rPr>
              <a:t>Peer Learning Circles (Mastermind Pods)</a:t>
            </a:r>
          </a:p>
        </p:txBody>
      </p:sp>
      <p:pic>
        <p:nvPicPr>
          <p:cNvPr id="2" name="Picture 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1CF368E-9E53-21E7-F8CB-A8EF4035BF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825" y="516624"/>
            <a:ext cx="2900363" cy="5719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B17DC57-7215-D735-0472-F266C9C6B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2057340"/>
            <a:ext cx="521291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it is: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Small, recurring peer groups that meet to share learning and challenges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Guided by alumni or local mentors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supportive networks across functions and geographies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Reinforces program learnings through discussion and practice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Creates lifelong peer connections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 of 4–6 new hires meet biweekly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 prompts from the OGT team (skills, values, goals)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3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 Slack threads for continuity and collaboration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rgbClr val="13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50002F01-82DB-DE89-9C47-7E33A36E9E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2057340"/>
            <a:ext cx="6227763" cy="41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817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1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dd82185d31c48739aabc83648f48f6d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05aa5c6a498138b050588cc8037f7b03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37024962-1aa8-4a0e-bcc4-2052b0132858"/>
    <ds:schemaRef ds:uri="bbe29a26-4ba2-44fb-9ebd-4f0032c7f1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C93A98-78C4-4BFE-9F45-575D9D4CAC86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1632</Words>
  <Application>Microsoft Macintosh PowerPoint</Application>
  <PresentationFormat>Widescreen</PresentationFormat>
  <Paragraphs>233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Avenir Next</vt:lpstr>
      <vt:lpstr>Avenir Next Demi Bold</vt:lpstr>
      <vt:lpstr>Bebas Neue</vt:lpstr>
      <vt:lpstr>Calibri</vt:lpstr>
      <vt:lpstr>Calibri Light</vt:lpstr>
      <vt:lpstr>Lucida Sans Unicode</vt:lpstr>
      <vt:lpstr>Open Sans</vt:lpstr>
      <vt:lpstr>Wingdings</vt:lpstr>
      <vt:lpstr>Whitewall 2022</vt:lpstr>
      <vt:lpstr>1_Upstage Colours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</cp:revision>
  <dcterms:created xsi:type="dcterms:W3CDTF">2025-09-23T14:26:05Z</dcterms:created>
  <dcterms:modified xsi:type="dcterms:W3CDTF">2025-10-10T06:16:54Z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