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7" r:id="rId5"/>
    <p:sldMasterId id="2147483723" r:id="rId6"/>
    <p:sldMasterId id="2147483737" r:id="rId7"/>
  </p:sldMasterIdLst>
  <p:notesMasterIdLst>
    <p:notesMasterId r:id="rId20"/>
  </p:notesMasterIdLst>
  <p:sldIdLst>
    <p:sldId id="3744" r:id="rId8"/>
    <p:sldId id="302" r:id="rId9"/>
    <p:sldId id="4440" r:id="rId10"/>
    <p:sldId id="300" r:id="rId11"/>
    <p:sldId id="4679" r:id="rId12"/>
    <p:sldId id="4650" r:id="rId13"/>
    <p:sldId id="4673" r:id="rId14"/>
    <p:sldId id="4675" r:id="rId15"/>
    <p:sldId id="4677" r:id="rId16"/>
    <p:sldId id="4676" r:id="rId17"/>
    <p:sldId id="4678" r:id="rId18"/>
    <p:sldId id="46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50" userDrawn="1">
          <p15:clr>
            <a:srgbClr val="A4A3A4"/>
          </p15:clr>
        </p15:guide>
        <p15:guide id="4" orient="horz" pos="14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099660-1AC3-AA90-8AE8-E81808AF8EAD}" name="Matthew Wall" initials="" userId="S::matthew@whitewallcreative.com::20dc0baf-d9e1-4105-90d2-bdcf95a1ba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B84F"/>
    <a:srgbClr val="D21F27"/>
    <a:srgbClr val="133952"/>
    <a:srgbClr val="D10000"/>
    <a:srgbClr val="A50000"/>
    <a:srgbClr val="AF955A"/>
    <a:srgbClr val="F3EAD6"/>
    <a:srgbClr val="010104"/>
    <a:srgbClr val="F3E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7EE14-0AD6-4641-94AA-DC940ACE060B}" v="6" dt="2025-06-03T14:08:29.477"/>
    <p1510:client id="{3AF7B61A-69CC-3B7B-37D9-A5AFF2133383}" v="50" dt="2025-06-03T17:32:32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845"/>
        <p:guide pos="3840"/>
        <p:guide orient="horz" pos="2750"/>
        <p:guide orient="horz" pos="141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White" userId="S::phil@whitewallcreative.com::d2ffbfdc-15ff-4652-ab64-a071b78018c8" providerId="AD" clId="Web-{3AF7B61A-69CC-3B7B-37D9-A5AFF2133383}"/>
    <pc:docChg chg="modSld sldOrd">
      <pc:chgData name="Phil White" userId="S::phil@whitewallcreative.com::d2ffbfdc-15ff-4652-ab64-a071b78018c8" providerId="AD" clId="Web-{3AF7B61A-69CC-3B7B-37D9-A5AFF2133383}" dt="2025-06-03T17:32:32.942" v="49" actId="20577"/>
      <pc:docMkLst>
        <pc:docMk/>
      </pc:docMkLst>
      <pc:sldChg chg="ord">
        <pc:chgData name="Phil White" userId="S::phil@whitewallcreative.com::d2ffbfdc-15ff-4652-ab64-a071b78018c8" providerId="AD" clId="Web-{3AF7B61A-69CC-3B7B-37D9-A5AFF2133383}" dt="2025-06-03T17:30:54.533" v="2"/>
        <pc:sldMkLst>
          <pc:docMk/>
          <pc:sldMk cId="3342183274" sldId="4650"/>
        </pc:sldMkLst>
      </pc:sldChg>
      <pc:sldChg chg="ord">
        <pc:chgData name="Phil White" userId="S::phil@whitewallcreative.com::d2ffbfdc-15ff-4652-ab64-a071b78018c8" providerId="AD" clId="Web-{3AF7B61A-69CC-3B7B-37D9-A5AFF2133383}" dt="2025-06-03T17:30:39.454" v="0"/>
        <pc:sldMkLst>
          <pc:docMk/>
          <pc:sldMk cId="326957735" sldId="4673"/>
        </pc:sldMkLst>
      </pc:sldChg>
      <pc:sldChg chg="ord">
        <pc:chgData name="Phil White" userId="S::phil@whitewallcreative.com::d2ffbfdc-15ff-4652-ab64-a071b78018c8" providerId="AD" clId="Web-{3AF7B61A-69CC-3B7B-37D9-A5AFF2133383}" dt="2025-06-03T17:31:36.144" v="4"/>
        <pc:sldMkLst>
          <pc:docMk/>
          <pc:sldMk cId="3915505853" sldId="4675"/>
        </pc:sldMkLst>
      </pc:sldChg>
      <pc:sldChg chg="modSp">
        <pc:chgData name="Phil White" userId="S::phil@whitewallcreative.com::d2ffbfdc-15ff-4652-ab64-a071b78018c8" providerId="AD" clId="Web-{3AF7B61A-69CC-3B7B-37D9-A5AFF2133383}" dt="2025-06-03T17:32:32.942" v="49" actId="20577"/>
        <pc:sldMkLst>
          <pc:docMk/>
          <pc:sldMk cId="3687946381" sldId="4677"/>
        </pc:sldMkLst>
        <pc:spChg chg="mod">
          <ac:chgData name="Phil White" userId="S::phil@whitewallcreative.com::d2ffbfdc-15ff-4652-ab64-a071b78018c8" providerId="AD" clId="Web-{3AF7B61A-69CC-3B7B-37D9-A5AFF2133383}" dt="2025-06-03T17:32:32.942" v="49" actId="20577"/>
          <ac:spMkLst>
            <pc:docMk/>
            <pc:sldMk cId="3687946381" sldId="4677"/>
            <ac:spMk id="5" creationId="{99AAE126-3E1C-4AB6-2E11-F85311C5D906}"/>
          </ac:spMkLst>
        </pc:spChg>
      </pc:sldChg>
      <pc:sldChg chg="ord">
        <pc:chgData name="Phil White" userId="S::phil@whitewallcreative.com::d2ffbfdc-15ff-4652-ab64-a071b78018c8" providerId="AD" clId="Web-{3AF7B61A-69CC-3B7B-37D9-A5AFF2133383}" dt="2025-06-03T17:31:25.534" v="3"/>
        <pc:sldMkLst>
          <pc:docMk/>
          <pc:sldMk cId="2946117692" sldId="46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ACAFC-99D8-8544-A085-619B07D0BE3A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83480-7FB5-654F-AB4B-8F0C277B0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6C4C6-43ED-D931-B009-20B7F6BF7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1BEB684-9A80-0AEE-F0CC-4D8A98F86C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2D2B6C7C-0848-08AA-11E8-7438FC4D8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0CBC63CC-EC90-FCB0-06A6-55D5636C2D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2F8EA-E2E1-4687-BF7A-5C42F62CEF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2969B-7890-12B3-7E9E-1E841FA57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8DC5F8CE-E58E-42EC-9489-5926F1B22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8AA9FA7-AE39-5AA9-AB85-73FE27A92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5473C57D-3459-62A8-0787-E78DE022FC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2F8EA-E2E1-4687-BF7A-5C42F62CEF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839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745A3-3B03-E17A-56A8-D2CF85115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6E017-A96E-4C8A-1C62-88A1BA97E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7DE4CB-E13F-ADA2-27F4-5D5FE378F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00CF8-F925-C583-B0BE-56DF935BE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29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F781C-6BAC-327D-3169-8FEE53393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F532F7-616F-1301-A9D1-41D745D69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BB587-3AE8-EA86-ACB8-541506922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E00AD-8622-A184-465B-4D889DFBF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59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E2AB9-1469-301B-148A-08CE9CCD6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5DB79-681E-8BD4-2DCE-58B0191B9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A558B7-F6DD-A3B7-62E6-959856361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DFDC-B491-91CF-5205-4BD2F83040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07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876C-E4EF-D05B-6240-C0565F74B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25D1FE-5C5B-99B5-4261-1CD00F890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77044-8EAA-2E57-A3AF-5EF36D193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F323F-A452-DF43-5880-B9CAE9EA0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529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C5D6E-0EC5-29AA-B3EC-B3543AF8E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BA2CD-467D-A28A-C6E2-C6875E8FA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22CFB-0ACE-1EA9-CEC0-8207496AB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447D6-A616-D0E6-B65A-20000C43D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16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15CBD-FA5B-3A81-069C-3B212E083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3122A-7B0E-3224-4745-6E068639E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E129E-B53E-875C-6157-3E8ACBE08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51EC7-C6ED-B53F-EF3F-103D82F6C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971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433D5-C238-DA97-2CCA-ABC86B77B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AA51D-70D7-7ECE-B704-40D974F71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E69A5D-7EDF-47B2-3DB3-124C7759B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234C0-EA85-AA7A-405B-179CA4075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61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emf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AA922-D18D-2B87-02B4-37B7E5677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B16086D-EFE1-05C7-3B83-ADDDF8A74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6D94A7-0FBE-AAAB-C13C-1F51A64BA5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2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63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DF20D-3805-83E2-549E-FA5BA56D5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76395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EBC738-B792-D613-8617-9C25CA0B9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C3EBD0-FFCE-A119-46AB-88325E3AA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5F51F9A-27AA-7969-E1E4-4316C36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792252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9162D87-F788-4D49-D5AE-46306D8883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B32D9BF-E9BB-03F6-0415-D3E63F10759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9D96C7F-FD07-5257-97A9-227DE71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2D762EBD-CF8E-B6AB-AFE4-F18C822B1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5F6BD365-A361-DB7C-C25D-A0DAD6FC34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328F5CA3-E447-D840-C47E-E8C4CDE98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9E57439-41DE-AE94-C151-F66D21315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CE2D89-F16B-4934-FBC9-550B6945F7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3E9343D3-9844-9985-204A-CCFE4DC99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0858CA07-9AA1-7F09-1F94-827C546B5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226255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4DCC01-A7D0-A336-FCD8-16EAAFD56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974625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80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14AAF6-3ECB-D5D9-F902-083CD0AD9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14930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AC0B9A73-F005-4363-8A64-8C7D27621B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3E560E1-821A-2886-ED63-73699FB10C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C88D063-DB3A-A1BA-C33F-B53F24495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40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E5ABBB-E4AE-5CC9-979B-E34758C92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6743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563ECD-E98B-85DC-3DC9-C551D85A8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C8F9AD7-2E7F-EE20-C573-E7EEAB54B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714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A436417-2249-9CBA-BC60-A21AAA35D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C59F99-22F5-3A65-E4C5-D4C1C4CBE03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D28A420-F005-5CBD-701E-D3C19154F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304729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DF7914-AEDC-D0EB-05E6-C19D09511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607802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3929DAD-D463-5E34-5EC7-50D20B9AA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81643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F05202-4991-61A4-D068-8179AD85B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EBEF7-7A79-7584-A82D-C7E85BB07180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B6ABC7F-2834-426F-E550-DC5E353FCF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4B8B19A-8A1D-260F-2687-57B4ADF8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6455F2E-583B-0CB9-2B20-7A9D4981A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678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7B08A7DB-119B-741E-BB45-ECD9B33A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2E7FF2-801E-6DC2-D486-BEDDE0AAE312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AE06D9D6-D9E3-7F09-86C3-228B21372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THANK YOU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12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7EED8E-969B-1AE3-766D-61EBE6407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B1EF5-EC85-482E-7F62-00D78F83ED54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94F6202-7F44-BDBE-0FAA-5D3A06528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60148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F58BC9CF-E6A2-6B07-2705-95BD578F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83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843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490" y="2314168"/>
            <a:ext cx="8618124" cy="238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79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E5E4A-A647-DB4D-981A-14B68AB5B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25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43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4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F3A613-9275-E02F-C7BD-88333FEAA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01329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26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00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A3D4-BA00-8642-BA90-C0B5E36D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16AA-A51D-8941-BFB6-D6035362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4291-8F52-BE4F-AFDC-ACD2EFD7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4A80-AF5F-E041-AFC4-78343307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40979-77DE-E549-874B-CF20A55C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34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3C7-3383-1D40-B86C-FC047690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1F5EF-99C0-CE48-993E-5EA205D7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E7F25-2890-CD42-89F7-D2418E3F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9B2E-96A0-3E4D-BF0A-B78D5335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28BCD-3C13-B745-B5AF-8E365996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84C31-82CC-D748-B431-D43EB5D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E49A-4C6D-8B4E-9DA1-FF25FA0F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4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78A4-C8F7-AD44-B6D7-1487308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DA14-846F-C640-8881-2A4B14A3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27495-6B91-BB46-A61F-E51C93C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7F857-7942-DD43-B64E-316AF4FA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95E6-170E-634B-B63C-5B0DE403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55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B9B1152-1BD3-4E08-AF14-28EB1F606D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3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91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8AAB5-948D-944C-8CFF-6DFBFC492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38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73716D-B251-C213-F497-BE0336077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C753601-0340-F3E0-261A-93F5BAF9D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196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04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25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2865-2E29-3746-B630-608EF69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23480-66E5-C74E-8930-DED17303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259E-6CA9-E349-AADF-6CEAEB8A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19FD-6754-EB41-8B4F-B289FAE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C06550-DDC9-A44C-A43A-F4E800B6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648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B34352-418F-1844-9844-D126AEDD2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5639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F580DB-591F-FC4F-94C1-17E48D9CBE7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89631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428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4D9E4-B353-EE4F-81C9-5B22A429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10DC3-70FC-B047-8978-51DDBE3D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6033B-EE2D-134C-BCA6-54C4A2F3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C6E98-76CF-F141-B8A4-3C68B07CBBD1}"/>
              </a:ext>
            </a:extLst>
          </p:cNvPr>
          <p:cNvSpPr/>
          <p:nvPr userDrawn="1"/>
        </p:nvSpPr>
        <p:spPr>
          <a:xfrm>
            <a:off x="838202" y="1183119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6912D-CFDE-0C44-8FD1-BBC67D3994C8}"/>
              </a:ext>
            </a:extLst>
          </p:cNvPr>
          <p:cNvSpPr/>
          <p:nvPr userDrawn="1"/>
        </p:nvSpPr>
        <p:spPr>
          <a:xfrm>
            <a:off x="10340382" y="3601751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FD4BD-1FF4-CD45-81F0-481A6F30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619" y="1825625"/>
            <a:ext cx="8488763" cy="4351339"/>
          </a:xfrm>
        </p:spPr>
        <p:txBody>
          <a:bodyPr/>
          <a:lstStyle>
            <a:lvl1pPr>
              <a:defRPr b="1" i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1881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349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87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88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84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9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6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06F9494-62A1-496F-A459-41272764E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7410244-BA78-FEC7-709F-E5D25F6B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3048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E2987-5358-2475-B257-43DCA854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ED16D-8E81-4CB7-B6D3-0ED2A4914951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EBDF-9E7C-FCA2-D422-0FF14E48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4C2E-617D-A6F6-9608-22DC152F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66257A-EE10-4155-91BC-F7602A23A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73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4FC9-CA4B-AEE4-8FC3-8968807B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2D9EF5-64EC-432B-AE1E-79542AFA2AC4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99192-E442-C029-89D8-6E253AE1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61C9A-96A5-EC33-C706-9CB748B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AC5FB9-044D-4228-949B-E566C2FF7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4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AFE01-8478-8D48-6AFF-74581555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B7B9BF-1C53-4718-805B-E94DFA2F7603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F0084-4464-31EA-1D7D-DC5EDE8C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D5D9-0209-F69B-C6A3-A32B30CF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A07C49-927A-47C3-BF3D-A54548AD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7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53B1-21E6-37A5-9F71-28C910FA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EC9CF9-BE2D-42F9-9415-3CAB0898B042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B2EF-6602-0A67-4B3D-A5267C4C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9631-C6FD-ECD7-1749-8AB13CC4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F220E4-C790-47DA-8278-677069BE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55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C2DD1-01AD-E322-4966-3BD8C0D0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167E7E-2FC5-4335-BB79-96F2146ACAC4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1B013-2736-8F7F-0FAB-579CF22B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26619-793F-73F6-CC7F-67223795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2E27E9-3291-4E66-A05B-E6DCE772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88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19E11-C09E-9279-24CF-1952238C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09A440-EE7B-46EE-A1F4-A0E11439ECA6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BB100-148B-FE59-1CB3-AB6C477A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B7D8D-4BB7-D969-D9F8-AA53DF47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94F238-52E2-4863-803F-55C79FB4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36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94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0881-AC9C-5EFD-A1B3-DD0F573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175F3D4-9707-444A-A627-EB5E336ADDBC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F9D93-985B-487D-2C10-6D43FF2A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944BA-4969-7ED4-CDC5-90353CEB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44F2A3-57BF-4395-93DA-993C87487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72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C155-D4F9-1716-C943-89F8F4D3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11D0C3-3D18-47AE-8D06-9FC2596E4DD8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74DF4-9E77-8D16-E47B-46DB40DC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CA562-50A7-803F-46DE-74A6524B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9DB1BA-54B9-44E1-BD48-3BD1B099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90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E0BC-20A9-A8E9-AA72-3DE32B8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57BE69-F0BA-4185-ADF3-137FBBAA517E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2542-791E-AB53-6874-68D3BDC0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B518-8AB1-71C9-2721-0A8FB9FB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697598-CF5F-485E-B2FB-23AE031B7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0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4988E-5205-B99C-2A35-55A58B2D56D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4703D0F-E749-245F-26F8-5F247F617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51E95EB-05C2-647B-BB88-928F00188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919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7131A-C352-F03E-991A-91640CB7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F936A2-C200-405E-82D4-6A2394E2B294}" type="datetimeFigureOut">
              <a:rPr lang="en-US"/>
              <a:pPr>
                <a:defRPr/>
              </a:pPr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90B8-1F28-45EC-8E77-E5D11600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9FECC-1132-A6BF-F213-802E89DA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4E98D6-CF64-40A0-B93C-045884F87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47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490C0FA5-54AA-AEDF-4781-1BF7BDBC86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125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F93E2F76-16C9-E6BC-25DC-D4C19CFF5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396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EAF5-EE71-B2CE-CC9C-43B00776D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8C396-7563-3DB2-BBF8-D36F1A2E2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82E51-F601-026B-862A-5FA311CB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077DF-90E8-F1B2-5540-9E54AD6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67DB8-C1F3-C464-1E1C-F469B9CB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05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82C2-95B4-BD6D-F429-D13701CEB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9736-765A-EBBE-3F04-603DECD97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F4F0-13CE-A65C-ED0E-6012F07F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A2A09-A8FD-44A8-AAAE-DBC4B3B92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1FED-CB92-92E0-B7E2-3341E88F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76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6820-FF91-9147-472D-5253E9243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ACECD-E09E-04FA-0C08-75721686F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E6FC7-739B-11BA-FCB4-5FAAB430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83E82-0CBC-BCFF-CB7B-3DDCE308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976A1-A4F4-38AF-9538-EBB6D82A4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63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572-860A-F04F-074B-69FE2EB91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F1AB-88E6-78C7-B790-AC89ED78D8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D3EDE-4B71-35A8-064A-4A16D2194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474770-275D-2F85-D0E2-5BEF0527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7D70B-9B51-06FC-F77B-9F782BA0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2A8BB-B71D-2C01-1B7E-06E1D02F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04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4509-9998-5645-3B26-1026AD70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81077-7CB5-E8A8-5FB5-B05903F11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95AA5-86C6-4C8B-C5C4-B3441368D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3E4B88-F169-BD8F-D365-F74A31810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DD92F-059A-500B-54D7-F4D29E46E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32A68-F5DB-60DB-32B8-84F5BBCE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ACA587-1C0A-4D98-8654-880645B19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73816E-5037-1B1C-FC2C-567F9607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32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EFB7-324E-540F-3978-77BDD95EF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2D701-9B84-2EFE-36FC-147910A68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03A9B-A68A-1A66-79B0-56467EAD6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AA74A-3AF8-2F79-E6AF-838C4101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99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76AB94-D858-6D72-F3F0-96DC68BA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323D0-AE1A-B6E9-3DEB-D7F315B0A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2779A-61CF-7B5D-F8DE-60025E6E0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3BD3-137D-D80C-79A7-4C828DB263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378C43C-7D26-9C60-C1EC-1F7BB1A1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FD5F8C0-9E2E-5DA7-3F56-173A4BB1E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892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D348-F60A-8261-AE4F-6B6867AD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97929-407A-C945-C995-E2936E3CD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3B1F9-567D-A878-3166-AFF066699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9A9A2-5AEC-F9E7-2B20-88519EB3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8848F-9826-E586-5B9D-B6CCECF4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85B84-851F-D345-0C41-47969412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51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B878-DF47-E9D4-5873-D0D5B9D17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99DE2-2FFF-E950-CADD-F8D37E104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18F38-3EC3-6821-DD91-97B9308C8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24D19-727D-26AA-21AC-0EBBBA26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447D2-FB4B-3146-28DD-FD40E8734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8E4BC-CFF6-E958-C75B-EC36CE6F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628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C4BA3-8810-5EC7-2A8E-1D08BB0A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A14C6-EC30-D9C0-CCE8-ECC502A7D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9F13F-915C-862F-3452-7B06CA589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57D5B-3052-0CFB-81FE-84086D0D0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8931D-F59A-5D21-16C5-6F9ECF47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719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A7D72B-AF84-9D24-68E2-FAC53EFBF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CE234-500E-F4EB-4323-439B003F3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03C30-1C72-7007-72BB-780FE01F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FEEFC-7F23-7F56-29E5-3922F3F81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AF889-B180-6910-9142-8DC2E800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11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60EDEC-E70D-0CCD-8797-DC35BC3417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E6891B4-4CEC-C1E5-6F16-6FDDD07BB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6CF6C6F-E1B1-2F4E-1D6B-E26838FA48C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071175"/>
              <a:ext cx="704792" cy="655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AF089036-F74D-7546-B04C-A599859B67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691771"/>
              <a:ext cx="849552" cy="7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8AD385FF-35D1-1AF4-DB22-27C4A76A927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C2C53588-9846-5525-DE4F-9E4605177C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043" y="2399278"/>
              <a:ext cx="704467" cy="65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AA5854EA-D816-C045-FE7B-F0B665E3497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120" y="3007772"/>
              <a:ext cx="849160" cy="7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79C754E-3E23-0C07-3190-316E9697D49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51D70752-02EE-DF5A-6B9B-28C321B649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2879781"/>
              <a:ext cx="704792" cy="655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68CD30F4-3F57-9538-BED5-946534F9E17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3500227"/>
              <a:ext cx="849552" cy="7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256687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0EBFBA0D-CA83-1776-49E2-FCFFB4D71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87C2230-728E-DD99-5087-CF3216FA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76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0D9CC69E-2D91-6A00-AEEB-D54AF4131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95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8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03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9C61D-EEF8-2C4E-8883-6FE03ADA8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C425-17B2-D947-B0AF-57985856ED35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00F2-5B4F-7747-B73A-8C17436F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A453A-7C00-1846-9339-8342C2D8A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2DB0-BF67-4B41-9151-68FD181D3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7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86F00D-8835-809D-A069-FEFA0381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8D619-FD42-FE9E-9CC3-A2BD13259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5CB3E-D542-DAA1-A664-4E3529FFD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FF0683-79B1-3D45-BD99-583A0A26A7C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E8C7B-6C59-41E4-CBCA-F52C9FA25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832EE-B0B3-D6DC-F606-C8FDD5666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98164F-2EF9-DC40-AA0E-DF644A06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7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79.jpeg"/><Relationship Id="rId4" Type="http://schemas.openxmlformats.org/officeDocument/2006/relationships/hyperlink" Target="https://www.whitewallcreative.com/vt/marsh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80.jpeg"/><Relationship Id="rId4" Type="http://schemas.openxmlformats.org/officeDocument/2006/relationships/hyperlink" Target="https://www.whitewallcreative.com/vt/dell-boomi-2018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hyperlink" Target="https://www.whitewallcreative.com/vt/agenc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48.png"/><Relationship Id="rId21" Type="http://schemas.openxmlformats.org/officeDocument/2006/relationships/image" Target="../media/image49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png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png"/><Relationship Id="rId4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jpeg"/><Relationship Id="rId5" Type="http://schemas.openxmlformats.org/officeDocument/2006/relationships/image" Target="../media/image72.png"/><Relationship Id="rId4" Type="http://schemas.openxmlformats.org/officeDocument/2006/relationships/hyperlink" Target="https://www.whitewallcreative.com/vt/vt-ocw-ww-pcp-orac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1870-3B8F-C309-189D-C7D8DF18B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3FDBA9E2-3B39-72E3-A293-1348D750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218F3-EA71-D1F6-12B5-443B8FE8847A}"/>
              </a:ext>
            </a:extLst>
          </p:cNvPr>
          <p:cNvSpPr txBox="1"/>
          <p:nvPr/>
        </p:nvSpPr>
        <p:spPr>
          <a:xfrm>
            <a:off x="355866" y="1454032"/>
            <a:ext cx="7276660" cy="5403968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 b="1">
                <a:solidFill>
                  <a:srgbClr val="133952"/>
                </a:solidFill>
              </a:rPr>
              <a:t>Client:</a:t>
            </a:r>
            <a:r>
              <a:rPr lang="en-GB">
                <a:solidFill>
                  <a:srgbClr val="133952"/>
                </a:solidFill>
              </a:rPr>
              <a:t> Marsh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Challenge:</a:t>
            </a:r>
            <a:r>
              <a:rPr lang="en-GB">
                <a:solidFill>
                  <a:srgbClr val="133952"/>
                </a:solidFill>
              </a:rPr>
              <a:t> Create a premium forum to connect growth-stage partners with Marsh executives.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Solution:</a:t>
            </a:r>
            <a:endParaRPr lang="en-GB">
              <a:solidFill>
                <a:srgbClr val="13395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Curated summit with facilitated workshops, strategic networking, and focused business matchups.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Designed specifically to capture and act on partner feedback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Impact:</a:t>
            </a:r>
            <a:endParaRPr lang="en-GB">
              <a:solidFill>
                <a:srgbClr val="13395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Clear, actionable partner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Strengthened strategic alliances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Framework adopted across other regions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View the video here:</a:t>
            </a:r>
            <a:r>
              <a:rPr lang="en-GB">
                <a:solidFill>
                  <a:srgbClr val="133952"/>
                </a:solidFill>
              </a:rPr>
              <a:t> </a:t>
            </a:r>
            <a:r>
              <a:rPr lang="en-GB">
                <a:solidFill>
                  <a:srgbClr val="09B84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Summit VT</a:t>
            </a:r>
            <a:endParaRPr lang="en-GB">
              <a:solidFill>
                <a:srgbClr val="09B84F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Bebas Neue" panose="020B0606020202050201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58EB8-A700-1BDF-51E8-8925820EAAEF}"/>
              </a:ext>
            </a:extLst>
          </p:cNvPr>
          <p:cNvSpPr txBox="1"/>
          <p:nvPr/>
        </p:nvSpPr>
        <p:spPr>
          <a:xfrm>
            <a:off x="355866" y="653813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600">
                <a:solidFill>
                  <a:srgbClr val="D21F27"/>
                </a:solidFill>
                <a:latin typeface="Bebas Neue" panose="020B0606020202050201" pitchFamily="34" charset="0"/>
              </a:rPr>
              <a:t>MARSH GROWTH SUMMIT</a:t>
            </a:r>
          </a:p>
        </p:txBody>
      </p:sp>
      <p:pic>
        <p:nvPicPr>
          <p:cNvPr id="7" name="Picture 6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6F48E41C-0776-B08C-A109-4A6FF4D562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737" y="0"/>
            <a:ext cx="4572000" cy="6858000"/>
          </a:xfrm>
          <a:prstGeom prst="rect">
            <a:avLst/>
          </a:prstGeom>
          <a:effectLst>
            <a:softEdge rad="320583"/>
          </a:effectLst>
        </p:spPr>
      </p:pic>
      <p:pic>
        <p:nvPicPr>
          <p:cNvPr id="11" name="Picture 10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5B5E94E-CEC9-25BE-1929-F880367C0B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31" y="6018298"/>
            <a:ext cx="2441229" cy="4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CE40C-2FD4-DA27-0B94-D73A03CDB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B2067039-F8B2-A2C7-6589-0617B5E64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A4F68A-40AE-318D-5E5B-0AB03F5FB17D}"/>
              </a:ext>
            </a:extLst>
          </p:cNvPr>
          <p:cNvSpPr txBox="1"/>
          <p:nvPr/>
        </p:nvSpPr>
        <p:spPr>
          <a:xfrm>
            <a:off x="355866" y="1454032"/>
            <a:ext cx="6920794" cy="5403968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 b="1">
                <a:solidFill>
                  <a:srgbClr val="133952"/>
                </a:solidFill>
              </a:rPr>
              <a:t>Client:</a:t>
            </a:r>
            <a:r>
              <a:rPr lang="en-GB">
                <a:solidFill>
                  <a:srgbClr val="133952"/>
                </a:solidFill>
              </a:rPr>
              <a:t> Dell Boomi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Challenge:</a:t>
            </a:r>
            <a:r>
              <a:rPr lang="en-GB">
                <a:solidFill>
                  <a:srgbClr val="133952"/>
                </a:solidFill>
              </a:rPr>
              <a:t> Reward and bond with high-value executives through a culturally immersive experience.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Solution:</a:t>
            </a:r>
            <a:endParaRPr lang="en-GB">
              <a:solidFill>
                <a:srgbClr val="13395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Executive retreat in Argentina blending business reflection with cultural depth.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Included tailored excursions, fireside chats, and high-end hospitality.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Impact:</a:t>
            </a:r>
            <a:endParaRPr lang="en-GB">
              <a:solidFill>
                <a:srgbClr val="13395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Strengthened partner loyalty through emotional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Elevated perception of Dell Boomi brand among global partners</a:t>
            </a:r>
          </a:p>
          <a:p>
            <a:endParaRPr lang="en-GB" b="1">
              <a:solidFill>
                <a:srgbClr val="133952"/>
              </a:solidFill>
            </a:endParaRPr>
          </a:p>
          <a:p>
            <a:r>
              <a:rPr lang="en-GB" b="1">
                <a:solidFill>
                  <a:srgbClr val="133952"/>
                </a:solidFill>
              </a:rPr>
              <a:t>View the video here:</a:t>
            </a:r>
            <a:r>
              <a:rPr lang="en-GB">
                <a:solidFill>
                  <a:srgbClr val="133952"/>
                </a:solidFill>
              </a:rPr>
              <a:t> </a:t>
            </a:r>
            <a:r>
              <a:rPr lang="en-GB">
                <a:solidFill>
                  <a:srgbClr val="09B84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Argentina VT</a:t>
            </a:r>
            <a:endParaRPr lang="en-GB">
              <a:solidFill>
                <a:srgbClr val="09B84F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133952"/>
              </a:solidFill>
              <a:latin typeface="Bebas Neue" panose="020B0606020202050201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5AEB8-31E6-9175-A942-E09463BA68E8}"/>
              </a:ext>
            </a:extLst>
          </p:cNvPr>
          <p:cNvSpPr txBox="1"/>
          <p:nvPr/>
        </p:nvSpPr>
        <p:spPr>
          <a:xfrm>
            <a:off x="355866" y="653813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600">
                <a:solidFill>
                  <a:srgbClr val="D21F27"/>
                </a:solidFill>
                <a:latin typeface="Bebas Neue" panose="020B0606020202050201" pitchFamily="34" charset="0"/>
              </a:rPr>
              <a:t>Dell </a:t>
            </a:r>
            <a:r>
              <a:rPr lang="en-GB" sz="4600" err="1">
                <a:solidFill>
                  <a:srgbClr val="D21F27"/>
                </a:solidFill>
                <a:latin typeface="Bebas Neue" panose="020B0606020202050201" pitchFamily="34" charset="0"/>
              </a:rPr>
              <a:t>boomi</a:t>
            </a:r>
            <a:r>
              <a:rPr lang="en-GB" sz="4600">
                <a:solidFill>
                  <a:srgbClr val="D21F27"/>
                </a:solidFill>
                <a:latin typeface="Bebas Neue" panose="020B0606020202050201" pitchFamily="34" charset="0"/>
              </a:rPr>
              <a:t> Argentina experience</a:t>
            </a:r>
          </a:p>
        </p:txBody>
      </p:sp>
      <p:pic>
        <p:nvPicPr>
          <p:cNvPr id="4" name="Picture 3" descr="A group of people holding wine glasses&#10;&#10;AI-generated content may be incorrect.">
            <a:extLst>
              <a:ext uri="{FF2B5EF4-FFF2-40B4-BE49-F238E27FC236}">
                <a16:creationId xmlns:a16="http://schemas.microsoft.com/office/drawing/2014/main" id="{3277EEE0-60F8-B6A7-9302-399B07C9F0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795" y="0"/>
            <a:ext cx="4572000" cy="6858000"/>
          </a:xfrm>
          <a:prstGeom prst="rect">
            <a:avLst/>
          </a:prstGeom>
          <a:effectLst>
            <a:softEdge rad="192872"/>
          </a:effectLst>
        </p:spPr>
      </p:pic>
      <p:pic>
        <p:nvPicPr>
          <p:cNvPr id="11" name="Picture 10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0A2024B-8A77-36CA-5003-7D74352078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31" y="6018298"/>
            <a:ext cx="2441229" cy="4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07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4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38179-21EC-5A78-A218-F128560E9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5F99DA23-BA28-6217-6F99-36B0C19286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C7627A-2B7F-5D65-C586-513C919F7368}"/>
              </a:ext>
            </a:extLst>
          </p:cNvPr>
          <p:cNvSpPr txBox="1"/>
          <p:nvPr/>
        </p:nvSpPr>
        <p:spPr>
          <a:xfrm>
            <a:off x="183980" y="391139"/>
            <a:ext cx="10374203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CREATIVE AGENCY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grpSp>
        <p:nvGrpSpPr>
          <p:cNvPr id="20484" name="Group 23">
            <a:extLst>
              <a:ext uri="{FF2B5EF4-FFF2-40B4-BE49-F238E27FC236}">
                <a16:creationId xmlns:a16="http://schemas.microsoft.com/office/drawing/2014/main" id="{C192AAD8-2E21-FA06-7669-2ECAE1310185}"/>
              </a:ext>
            </a:extLst>
          </p:cNvPr>
          <p:cNvGrpSpPr>
            <a:grpSpLocks/>
          </p:cNvGrpSpPr>
          <p:nvPr/>
        </p:nvGrpSpPr>
        <p:grpSpPr bwMode="auto">
          <a:xfrm>
            <a:off x="310548" y="1815377"/>
            <a:ext cx="11214341" cy="3471001"/>
            <a:chOff x="792670" y="2125047"/>
            <a:chExt cx="6034804" cy="3469423"/>
          </a:xfrm>
        </p:grpSpPr>
        <p:sp>
          <p:nvSpPr>
            <p:cNvPr id="20536" name="TextBox 18">
              <a:extLst>
                <a:ext uri="{FF2B5EF4-FFF2-40B4-BE49-F238E27FC236}">
                  <a16:creationId xmlns:a16="http://schemas.microsoft.com/office/drawing/2014/main" id="{F4C2C0E6-7D73-5E58-211E-10E984084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175" y="3690329"/>
              <a:ext cx="275298" cy="1904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33A54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endParaRPr>
            </a:p>
          </p:txBody>
        </p:sp>
        <p:sp>
          <p:nvSpPr>
            <p:cNvPr id="20537" name="TextBox 19">
              <a:extLst>
                <a:ext uri="{FF2B5EF4-FFF2-40B4-BE49-F238E27FC236}">
                  <a16:creationId xmlns:a16="http://schemas.microsoft.com/office/drawing/2014/main" id="{EAA95B80-6D64-5002-0DF8-29AE824D0B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70" y="2125047"/>
              <a:ext cx="6034804" cy="830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133A5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At Whitewall, we believe that every moment holds the potential to create impact. We empower our clients with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D1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creative agency 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133A54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— offering the tools, talent, and vision to turn ideas into results that matter.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FE8E787-2C10-A413-B786-E3D6105B4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4C21EC-6B38-1AE5-7AD9-55EA814D47CE}"/>
              </a:ext>
            </a:extLst>
          </p:cNvPr>
          <p:cNvSpPr txBox="1"/>
          <p:nvPr/>
        </p:nvSpPr>
        <p:spPr>
          <a:xfrm>
            <a:off x="2847038" y="4007754"/>
            <a:ext cx="15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Design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160E2F-5A48-0AE9-7E8C-6AD61AFB44AF}"/>
              </a:ext>
            </a:extLst>
          </p:cNvPr>
          <p:cNvSpPr txBox="1"/>
          <p:nvPr/>
        </p:nvSpPr>
        <p:spPr>
          <a:xfrm>
            <a:off x="2101594" y="4672041"/>
            <a:ext cx="3024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Transforming visuals into captivating stories.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BAF2F-E0F6-4D03-9C72-F3157DBB43ED}"/>
              </a:ext>
            </a:extLst>
          </p:cNvPr>
          <p:cNvSpPr txBox="1"/>
          <p:nvPr/>
        </p:nvSpPr>
        <p:spPr>
          <a:xfrm>
            <a:off x="5798264" y="4032750"/>
            <a:ext cx="15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Digital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932C7-6EAB-5BC6-AA35-310E71D3031F}"/>
              </a:ext>
            </a:extLst>
          </p:cNvPr>
          <p:cNvSpPr txBox="1"/>
          <p:nvPr/>
        </p:nvSpPr>
        <p:spPr>
          <a:xfrm>
            <a:off x="5157297" y="4689674"/>
            <a:ext cx="2808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Crafting seamless, effective digital solutions.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CC6F17-EDCB-47D8-D6EB-496BBFA0B7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0948" y="2738469"/>
            <a:ext cx="1581255" cy="1581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781E86-2293-FD93-76BF-9900323C8766}"/>
              </a:ext>
            </a:extLst>
          </p:cNvPr>
          <p:cNvSpPr txBox="1"/>
          <p:nvPr/>
        </p:nvSpPr>
        <p:spPr>
          <a:xfrm>
            <a:off x="8579962" y="4011086"/>
            <a:ext cx="204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Experience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6F252-D500-DF97-5755-6197AD03476B}"/>
              </a:ext>
            </a:extLst>
          </p:cNvPr>
          <p:cNvSpPr txBox="1"/>
          <p:nvPr/>
        </p:nvSpPr>
        <p:spPr>
          <a:xfrm>
            <a:off x="8090346" y="4673364"/>
            <a:ext cx="302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Creating memorable moments that resonate and engage.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Open Sans" panose="02000506000000020004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C1DB0D-EF11-6AF4-F9AF-3C233D69AF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128" y="2649879"/>
            <a:ext cx="1227334" cy="12273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49008D-B395-F96F-A0F2-DA1744BD5A94}"/>
              </a:ext>
            </a:extLst>
          </p:cNvPr>
          <p:cNvSpPr txBox="1"/>
          <p:nvPr/>
        </p:nvSpPr>
        <p:spPr>
          <a:xfrm>
            <a:off x="916085" y="5661346"/>
            <a:ext cx="17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D10000"/>
                </a:solidFill>
                <a:latin typeface="American Typewriter" panose="02090604020004020304" pitchFamily="18" charset="77"/>
              </a:rPr>
              <a:t>Click on the star to check out who we are and what we do!</a:t>
            </a:r>
          </a:p>
        </p:txBody>
      </p:sp>
      <p:pic>
        <p:nvPicPr>
          <p:cNvPr id="17" name="Picture 16" descr="A red star with black center&#10;&#10;AI-generated content may be incorrect.">
            <a:hlinkClick r:id="rId7"/>
            <a:extLst>
              <a:ext uri="{FF2B5EF4-FFF2-40B4-BE49-F238E27FC236}">
                <a16:creationId xmlns:a16="http://schemas.microsoft.com/office/drawing/2014/main" id="{8C576084-FE27-8CFC-5632-2F33335083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20" y="4576499"/>
            <a:ext cx="1835627" cy="1835627"/>
          </a:xfrm>
          <a:prstGeom prst="rect">
            <a:avLst/>
          </a:prstGeom>
        </p:spPr>
      </p:pic>
      <p:pic>
        <p:nvPicPr>
          <p:cNvPr id="21" name="Picture 20" descr="A light bulb with a yellow spray paint on it&#10;&#10;AI-generated content may be incorrect.">
            <a:extLst>
              <a:ext uri="{FF2B5EF4-FFF2-40B4-BE49-F238E27FC236}">
                <a16:creationId xmlns:a16="http://schemas.microsoft.com/office/drawing/2014/main" id="{3982A8AE-D5D1-3354-C808-3CA53AAA4B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979" y="2700777"/>
            <a:ext cx="1227335" cy="122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6063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A82B3E-1E06-88D5-2889-1563175B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212623" y="633384"/>
            <a:ext cx="6384584" cy="747128"/>
          </a:xfrm>
        </p:spPr>
        <p:txBody>
          <a:bodyPr/>
          <a:lstStyle/>
          <a:p>
            <a:pPr>
              <a:tabLst>
                <a:tab pos="444500" algn="l"/>
              </a:tabLst>
            </a:pPr>
            <a:r>
              <a:rPr lang="en-US"/>
              <a:t>OUR </a:t>
            </a:r>
            <a:r>
              <a:rPr lang="en-US">
                <a:solidFill>
                  <a:srgbClr val="29ABE2"/>
                </a:solidFill>
              </a:rPr>
              <a:t>GLOBAL REACH</a:t>
            </a:r>
            <a:endParaRPr lang="en-GB">
              <a:solidFill>
                <a:srgbClr val="29ABE2"/>
              </a:solidFill>
            </a:endParaRPr>
          </a:p>
        </p:txBody>
      </p:sp>
      <p:pic>
        <p:nvPicPr>
          <p:cNvPr id="36" name="Picture 35" descr="A group of blue objects in the sky&#10;&#10;Description automatically generated">
            <a:extLst>
              <a:ext uri="{FF2B5EF4-FFF2-40B4-BE49-F238E27FC236}">
                <a16:creationId xmlns:a16="http://schemas.microsoft.com/office/drawing/2014/main" id="{7501D021-7334-2827-530C-2AA6432D5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1" y="2185762"/>
            <a:ext cx="10512537" cy="4672239"/>
          </a:xfrm>
          <a:prstGeom prst="rect">
            <a:avLst/>
          </a:prstGeom>
        </p:spPr>
      </p:pic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82FE095-7AD7-CF47-93B5-2670C4EDA0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8F579-344C-1F41-BB5E-D0C60C06F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DD70E960-AC3A-60C4-2ED4-2543A9DD07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D5AB9DA-7E37-6B9D-B0DA-9F66F20C14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724" y="1995242"/>
            <a:ext cx="1695302" cy="616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2B50D-9C3C-4522-1543-82BEE314C359}"/>
              </a:ext>
            </a:extLst>
          </p:cNvPr>
          <p:cNvSpPr txBox="1"/>
          <p:nvPr/>
        </p:nvSpPr>
        <p:spPr>
          <a:xfrm>
            <a:off x="521145" y="338074"/>
            <a:ext cx="995663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WHO WE WORK WITH . . .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sp>
        <p:nvSpPr>
          <p:cNvPr id="20536" name="TextBox 18">
            <a:extLst>
              <a:ext uri="{FF2B5EF4-FFF2-40B4-BE49-F238E27FC236}">
                <a16:creationId xmlns:a16="http://schemas.microsoft.com/office/drawing/2014/main" id="{8935764B-66B5-6D73-60C9-EB92A91E3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61" y="2785949"/>
            <a:ext cx="511580" cy="190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6BE4025-ED26-C84F-42A7-BF2D040C80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595" y="3170259"/>
            <a:ext cx="2230632" cy="38793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AFBD84E-DE20-E6B9-EA57-0F1A365C33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1709" y="4314714"/>
            <a:ext cx="1796965" cy="233372"/>
          </a:xfrm>
          <a:prstGeom prst="rect">
            <a:avLst/>
          </a:prstGeom>
        </p:spPr>
      </p:pic>
      <p:pic>
        <p:nvPicPr>
          <p:cNvPr id="11" name="Picture 10" descr="A black and white sign&#10;&#10;Description automatically generated with medium confidence">
            <a:extLst>
              <a:ext uri="{FF2B5EF4-FFF2-40B4-BE49-F238E27FC236}">
                <a16:creationId xmlns:a16="http://schemas.microsoft.com/office/drawing/2014/main" id="{F93825FE-B6C9-E137-B263-B3CB579855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740" y="4181922"/>
            <a:ext cx="1584176" cy="525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1A1BC2-6395-B765-02C2-8FFB37B274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65" y="5226827"/>
            <a:ext cx="1472210" cy="604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D18D30-6835-68A3-45FB-1AD383950DE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811" y="2035650"/>
            <a:ext cx="1961808" cy="576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450925-B472-73BE-B84F-CEDB259FC97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555" y="4081848"/>
            <a:ext cx="2060415" cy="557706"/>
          </a:xfrm>
          <a:prstGeom prst="rect">
            <a:avLst/>
          </a:prstGeom>
        </p:spPr>
      </p:pic>
      <p:pic>
        <p:nvPicPr>
          <p:cNvPr id="17" name="Picture 16" descr="A logo of a company&#10;&#10;AI-generated content may be incorrect.">
            <a:extLst>
              <a:ext uri="{FF2B5EF4-FFF2-40B4-BE49-F238E27FC236}">
                <a16:creationId xmlns:a16="http://schemas.microsoft.com/office/drawing/2014/main" id="{F7BBCAEC-18F7-96D4-1155-7AC7FEC26F6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744" y="1948800"/>
            <a:ext cx="1280894" cy="767470"/>
          </a:xfrm>
          <a:prstGeom prst="rect">
            <a:avLst/>
          </a:prstGeom>
        </p:spPr>
      </p:pic>
      <p:pic>
        <p:nvPicPr>
          <p:cNvPr id="23" name="Picture 22" descr="A black background with text and a black and red logo&#10;&#10;AI-generated content may be incorrect.">
            <a:extLst>
              <a:ext uri="{FF2B5EF4-FFF2-40B4-BE49-F238E27FC236}">
                <a16:creationId xmlns:a16="http://schemas.microsoft.com/office/drawing/2014/main" id="{DA46C595-B11F-E167-3A86-E05BFF8D125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8" y="2391776"/>
            <a:ext cx="2089009" cy="2089009"/>
          </a:xfrm>
          <a:prstGeom prst="rect">
            <a:avLst/>
          </a:prstGeom>
        </p:spPr>
      </p:pic>
      <p:pic>
        <p:nvPicPr>
          <p:cNvPr id="25" name="Picture 24" descr="A black and grey logo&#10;&#10;AI-generated content may be incorrect.">
            <a:extLst>
              <a:ext uri="{FF2B5EF4-FFF2-40B4-BE49-F238E27FC236}">
                <a16:creationId xmlns:a16="http://schemas.microsoft.com/office/drawing/2014/main" id="{022ABBF8-D171-04A3-77AD-B173BA95036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960" y="3152982"/>
            <a:ext cx="1911020" cy="387937"/>
          </a:xfrm>
          <a:prstGeom prst="rect">
            <a:avLst/>
          </a:prstGeom>
        </p:spPr>
      </p:pic>
      <p:pic>
        <p:nvPicPr>
          <p:cNvPr id="27" name="Picture 2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5659221-430A-D609-86A7-0A9D473E4FC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648" y="3197660"/>
            <a:ext cx="2143941" cy="345797"/>
          </a:xfrm>
          <a:prstGeom prst="rect">
            <a:avLst/>
          </a:prstGeom>
        </p:spPr>
      </p:pic>
      <p:pic>
        <p:nvPicPr>
          <p:cNvPr id="29" name="Picture 28" descr="A black and grey logo&#10;&#10;AI-generated content may be incorrect.">
            <a:extLst>
              <a:ext uri="{FF2B5EF4-FFF2-40B4-BE49-F238E27FC236}">
                <a16:creationId xmlns:a16="http://schemas.microsoft.com/office/drawing/2014/main" id="{C6022AFD-A081-6544-ADDF-9CD16F9110C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336" y="4081848"/>
            <a:ext cx="1666253" cy="660084"/>
          </a:xfrm>
          <a:prstGeom prst="rect">
            <a:avLst/>
          </a:prstGeom>
        </p:spPr>
      </p:pic>
      <p:pic>
        <p:nvPicPr>
          <p:cNvPr id="31" name="Picture 30" descr="A white spiral in a black square&#10;&#10;AI-generated content may be incorrect.">
            <a:extLst>
              <a:ext uri="{FF2B5EF4-FFF2-40B4-BE49-F238E27FC236}">
                <a16:creationId xmlns:a16="http://schemas.microsoft.com/office/drawing/2014/main" id="{0AF1586B-9820-1A17-301A-4CB1F620528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492" y="4933645"/>
            <a:ext cx="1097768" cy="1312073"/>
          </a:xfrm>
          <a:prstGeom prst="rect">
            <a:avLst/>
          </a:prstGeom>
        </p:spPr>
      </p:pic>
      <p:pic>
        <p:nvPicPr>
          <p:cNvPr id="33" name="Picture 32" descr="A logo of a tree&#10;&#10;AI-generated content may be incorrect.">
            <a:extLst>
              <a:ext uri="{FF2B5EF4-FFF2-40B4-BE49-F238E27FC236}">
                <a16:creationId xmlns:a16="http://schemas.microsoft.com/office/drawing/2014/main" id="{B8159C88-7B47-C7DE-A125-2C5606B3F8E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702" y="4913785"/>
            <a:ext cx="1091832" cy="1351792"/>
          </a:xfrm>
          <a:prstGeom prst="rect">
            <a:avLst/>
          </a:prstGeom>
        </p:spPr>
      </p:pic>
      <p:pic>
        <p:nvPicPr>
          <p:cNvPr id="35" name="Picture 3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1976138-0B81-67BD-CC02-FA0E372CE92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595" y="5226827"/>
            <a:ext cx="2477386" cy="408381"/>
          </a:xfrm>
          <a:prstGeom prst="rect">
            <a:avLst/>
          </a:prstGeom>
        </p:spPr>
      </p:pic>
      <p:pic>
        <p:nvPicPr>
          <p:cNvPr id="3" name="Picture 2" descr="A face of a person&#10;&#10;AI-generated content may be incorrect.">
            <a:extLst>
              <a:ext uri="{FF2B5EF4-FFF2-40B4-BE49-F238E27FC236}">
                <a16:creationId xmlns:a16="http://schemas.microsoft.com/office/drawing/2014/main" id="{04EDDBF3-47D2-31E2-6623-13C55AA2965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370" y="1751028"/>
            <a:ext cx="2616200" cy="1104900"/>
          </a:xfrm>
          <a:prstGeom prst="rect">
            <a:avLst/>
          </a:prstGeom>
        </p:spPr>
      </p:pic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D015B35-76BC-12B7-9363-B917C3A4415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4973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CD2A2-67F6-16C5-90B3-A335275A9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9158A4C7-D756-22D3-C85A-D50F7B1EA8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31" y="6018298"/>
            <a:ext cx="2441229" cy="481369"/>
          </a:xfrm>
          <a:prstGeom prst="rect">
            <a:avLst/>
          </a:prstGeom>
        </p:spPr>
      </p:pic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B9576D65-DABA-F0D8-F136-D35D1537F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9CB2B-8713-C6EA-A644-375BA6EE875E}"/>
              </a:ext>
            </a:extLst>
          </p:cNvPr>
          <p:cNvSpPr txBox="1"/>
          <p:nvPr/>
        </p:nvSpPr>
        <p:spPr>
          <a:xfrm>
            <a:off x="343341" y="1381216"/>
            <a:ext cx="5470699" cy="5118451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/>
              <a:t>At Whitewall, Partner Engagement isn’t just part of what we do — it’s a discipline we’ve refined across formats, industries, and continents. </a:t>
            </a:r>
          </a:p>
          <a:p>
            <a:endParaRPr lang="en-GB"/>
          </a:p>
          <a:p>
            <a:r>
              <a:rPr lang="en-GB"/>
              <a:t>We specialize in crafting experiences that:</a:t>
            </a:r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Prioritize Partner voices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Deliver frank, facilitated dialogue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Drive tangible, co-created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Scale across regions and platforms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/>
          </a:p>
          <a:p>
            <a:r>
              <a:rPr lang="en-GB" b="1"/>
              <a:t>Partner Advisory Boards (PABs)</a:t>
            </a:r>
            <a:br>
              <a:rPr lang="en-GB"/>
            </a:br>
            <a:r>
              <a:rPr lang="en-GB"/>
              <a:t>We’ve designed and facilitated numerous PABs that unlock strategic, honest feedback and create actionable next steps — jointly owned by client and partner.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95BC6-37CE-B338-AD85-4C0DC8F1E61C}"/>
              </a:ext>
            </a:extLst>
          </p:cNvPr>
          <p:cNvSpPr txBox="1"/>
          <p:nvPr/>
        </p:nvSpPr>
        <p:spPr>
          <a:xfrm>
            <a:off x="343340" y="413945"/>
            <a:ext cx="11628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600">
                <a:solidFill>
                  <a:srgbClr val="09B84F"/>
                </a:solidFill>
                <a:latin typeface="Bebas Neue" panose="020B0606020202050201" pitchFamily="34" charset="0"/>
              </a:rPr>
              <a:t>PARTNERSHIP IS IN OUR DNA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D7577-182C-FA6F-0335-248E0A4C62D6}"/>
              </a:ext>
            </a:extLst>
          </p:cNvPr>
          <p:cNvSpPr txBox="1"/>
          <p:nvPr/>
        </p:nvSpPr>
        <p:spPr>
          <a:xfrm>
            <a:off x="6157380" y="3731354"/>
            <a:ext cx="58140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/>
              <a:t>Rolling Campaigns &amp; Multi-Platform Programs</a:t>
            </a:r>
            <a:br>
              <a:rPr lang="en-GB" sz="1800"/>
            </a:br>
            <a:r>
              <a:rPr lang="en-GB" sz="1800"/>
              <a:t>From digital engagement to executive roundtables and flagship summits, we build sustained, thematic journeys that connect Partner ecosystems across markets.</a:t>
            </a:r>
          </a:p>
          <a:p>
            <a:endParaRPr lang="en-GB" sz="1800"/>
          </a:p>
          <a:p>
            <a:r>
              <a:rPr lang="en-GB" sz="1800" b="1"/>
              <a:t>Content Development</a:t>
            </a:r>
            <a:br>
              <a:rPr lang="en-GB" sz="1800"/>
            </a:br>
            <a:r>
              <a:rPr lang="en-GB" sz="1800"/>
              <a:t>We shape the narrative: from theme development and storytelling frameworks to supporting comms, visuals, and agenda design.</a:t>
            </a:r>
          </a:p>
        </p:txBody>
      </p:sp>
      <p:pic>
        <p:nvPicPr>
          <p:cNvPr id="13" name="Picture 12" descr="A computer on a table&#10;&#10;AI-generated content may be incorrect.">
            <a:extLst>
              <a:ext uri="{FF2B5EF4-FFF2-40B4-BE49-F238E27FC236}">
                <a16:creationId xmlns:a16="http://schemas.microsoft.com/office/drawing/2014/main" id="{2060FA75-E004-831D-D9A4-C7C6CED0B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937" y="422568"/>
            <a:ext cx="4822166" cy="3214777"/>
          </a:xfrm>
          <a:prstGeom prst="rect">
            <a:avLst/>
          </a:prstGeom>
          <a:effectLst>
            <a:softEdge rad="268776"/>
          </a:effectLst>
        </p:spPr>
      </p:pic>
    </p:spTree>
    <p:extLst>
      <p:ext uri="{BB962C8B-B14F-4D97-AF65-F5344CB8AC3E}">
        <p14:creationId xmlns:p14="http://schemas.microsoft.com/office/powerpoint/2010/main" val="294611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C9034-D18E-4467-4413-7D7E8ADFE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FB4C543A-6B2E-F19F-9A9B-B14440C9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75DEB5-BAD7-4F84-24DE-DA5E1B9342FF}"/>
              </a:ext>
            </a:extLst>
          </p:cNvPr>
          <p:cNvSpPr txBox="1"/>
          <p:nvPr/>
        </p:nvSpPr>
        <p:spPr>
          <a:xfrm>
            <a:off x="343340" y="2241550"/>
            <a:ext cx="7182420" cy="3189070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/>
              <a:t>Audience: </a:t>
            </a:r>
            <a:r>
              <a:rPr lang="en-GB" sz="2000"/>
              <a:t>30–50 attendees (50% Adyen executives, 50% high-value partners)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/>
              <a:t>Location: </a:t>
            </a:r>
            <a:r>
              <a:rPr lang="en-GB" sz="2000"/>
              <a:t>U.S.-based (</a:t>
            </a:r>
            <a:r>
              <a:rPr lang="en-GB" sz="2000" i="1"/>
              <a:t>suggested locations include NYC, San Francisco or Chicago</a:t>
            </a:r>
            <a:r>
              <a:rPr lang="en-GB" sz="20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/>
              <a:t>Timing: </a:t>
            </a:r>
            <a:r>
              <a:rPr lang="en-GB" sz="2000"/>
              <a:t>Fall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/>
              <a:t>Objective: </a:t>
            </a:r>
            <a:r>
              <a:rPr lang="en-GB" sz="2000"/>
              <a:t>Facilitate an exclusive, 5-star experience emphasizing partner insights and fostering mutual growth.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36B92-95F8-9AD6-45BE-72C1E2908E3A}"/>
              </a:ext>
            </a:extLst>
          </p:cNvPr>
          <p:cNvSpPr txBox="1"/>
          <p:nvPr/>
        </p:nvSpPr>
        <p:spPr>
          <a:xfrm>
            <a:off x="343340" y="1341438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600">
                <a:solidFill>
                  <a:srgbClr val="09B84F"/>
                </a:solidFill>
                <a:latin typeface="Bebas Neue" panose="020B0606020202050201" pitchFamily="34" charset="0"/>
              </a:rPr>
              <a:t>THE BRIEF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43582E-E808-26A6-DC48-2FA75AEFAA83}"/>
              </a:ext>
            </a:extLst>
          </p:cNvPr>
          <p:cNvSpPr txBox="1"/>
          <p:nvPr/>
        </p:nvSpPr>
        <p:spPr>
          <a:xfrm>
            <a:off x="343340" y="413945"/>
            <a:ext cx="11628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600">
                <a:solidFill>
                  <a:srgbClr val="09B84F"/>
                </a:solidFill>
                <a:latin typeface="Bebas Neue" panose="020B0606020202050201" pitchFamily="34" charset="0"/>
              </a:rPr>
              <a:t>ADYEN PARTNER ENGAGEMENT</a:t>
            </a:r>
          </a:p>
        </p:txBody>
      </p:sp>
      <p:pic>
        <p:nvPicPr>
          <p:cNvPr id="11" name="Picture 10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8B4D7AB4-9984-F46E-7E0B-C0CC71101E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660" y="0"/>
            <a:ext cx="4572000" cy="6858000"/>
          </a:xfrm>
          <a:prstGeom prst="rect">
            <a:avLst/>
          </a:prstGeom>
          <a:effectLst>
            <a:softEdge rad="378157"/>
          </a:effectLst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4A68C8-2CF2-3069-DDC0-C10610673A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31" y="6018298"/>
            <a:ext cx="2441229" cy="4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8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E8C0F-76CE-111F-830D-412432FD3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C0CB8588-717F-3B9D-A0A4-9929BA84A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6656F0-F78B-0278-FE32-27D93F488643}"/>
              </a:ext>
            </a:extLst>
          </p:cNvPr>
          <p:cNvSpPr txBox="1"/>
          <p:nvPr/>
        </p:nvSpPr>
        <p:spPr>
          <a:xfrm>
            <a:off x="343340" y="1349615"/>
            <a:ext cx="7000692" cy="5523481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 b="1"/>
              <a:t>Day 0: Setting the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Partner and executive arrivals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Elegant welcome reception to build early rapport</a:t>
            </a:r>
          </a:p>
          <a:p>
            <a:endParaRPr lang="en-GB"/>
          </a:p>
          <a:p>
            <a:r>
              <a:rPr lang="en-GB" b="1"/>
              <a:t>Day 1: Dialogue + Discovery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Opening remarks + keynote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Facilitated sessions focused on listening to and learning from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Breakout sessions to draw out meaningful, actionable insight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Real-time synthesis to share and shape themes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r>
              <a:rPr lang="en-GB" b="1"/>
              <a:t>Evening: Off-site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Memorable and immersive, designed to deepen relationships and spark continued dialogue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/>
          </a:p>
          <a:p>
            <a:r>
              <a:rPr lang="en-GB" b="1"/>
              <a:t>Day 2: Synthesis +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Breakfast with roundtable discussions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Reflection session to </a:t>
            </a:r>
            <a:r>
              <a:rPr lang="en-GB" err="1"/>
              <a:t>distill</a:t>
            </a:r>
            <a:r>
              <a:rPr lang="en-GB"/>
              <a:t> insights and define next steps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600">
              <a:latin typeface="Bebas Neue" panose="020B0606020202050201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56868-0B41-FDEF-F39F-D735907EB6E4}"/>
              </a:ext>
            </a:extLst>
          </p:cNvPr>
          <p:cNvSpPr txBox="1"/>
          <p:nvPr/>
        </p:nvSpPr>
        <p:spPr>
          <a:xfrm>
            <a:off x="343340" y="413945"/>
            <a:ext cx="11628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600">
                <a:solidFill>
                  <a:srgbClr val="09B84F"/>
                </a:solidFill>
                <a:latin typeface="Bebas Neue" panose="020B0606020202050201" pitchFamily="34" charset="0"/>
              </a:rPr>
              <a:t>SAMPLE AGENDA</a:t>
            </a:r>
          </a:p>
        </p:txBody>
      </p:sp>
      <p:pic>
        <p:nvPicPr>
          <p:cNvPr id="13" name="20250603_1224_Lively Conference Networking_simple_compose_01jwtrj577fx7agzb9xhzjtan8.mp4">
            <a:hlinkClick r:id="" action="ppaction://media"/>
            <a:extLst>
              <a:ext uri="{FF2B5EF4-FFF2-40B4-BE49-F238E27FC236}">
                <a16:creationId xmlns:a16="http://schemas.microsoft.com/office/drawing/2014/main" id="{52D0B068-B919-79A0-B4D1-0C40A92BA8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2016" y="15096"/>
            <a:ext cx="4572000" cy="6858000"/>
          </a:xfrm>
          <a:prstGeom prst="rect">
            <a:avLst/>
          </a:prstGeom>
          <a:effectLst>
            <a:softEdge rad="134540"/>
          </a:effectLst>
        </p:spPr>
      </p:pic>
      <p:pic>
        <p:nvPicPr>
          <p:cNvPr id="11" name="Picture 10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4228088A-0CE3-57D4-56BE-FD029CF716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31" y="6018298"/>
            <a:ext cx="2441229" cy="4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15072-171E-FE25-4C60-9F8F658D4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6256D4C2-3BCA-3EE0-717D-46709386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4F2E8-E380-0299-425B-34687594B33B}"/>
              </a:ext>
            </a:extLst>
          </p:cNvPr>
          <p:cNvSpPr txBox="1"/>
          <p:nvPr/>
        </p:nvSpPr>
        <p:spPr>
          <a:xfrm>
            <a:off x="343340" y="1381216"/>
            <a:ext cx="7056079" cy="5118451"/>
          </a:xfrm>
          <a:prstGeom prst="rect">
            <a:avLst/>
          </a:prstGeom>
        </p:spPr>
        <p:txBody>
          <a:bodyPr vert="horz" lIns="91440" tIns="45720" rIns="91440" bIns="45720" rtlCol="0" anchorCtr="0">
            <a:noAutofit/>
          </a:bodyPr>
          <a:lstStyle/>
          <a:p>
            <a:r>
              <a:rPr lang="en-GB" b="1"/>
              <a:t>Partner engagement isn’t just a service line for Whitewall — it’s an area in which we are world-class.</a:t>
            </a:r>
          </a:p>
          <a:p>
            <a:endParaRPr lang="en-GB"/>
          </a:p>
          <a:p>
            <a:pPr marL="11113"/>
            <a:r>
              <a:rPr lang="en-GB"/>
              <a:t>We excel across formats: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High-touch, one-off executive events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Digital engagement experiences</a:t>
            </a:r>
          </a:p>
          <a:p>
            <a:pPr marL="296863" indent="-285750">
              <a:buFont typeface="Arial" panose="020B0604020202020204" pitchFamily="34" charset="0"/>
              <a:buChar char="•"/>
            </a:pPr>
            <a:r>
              <a:rPr lang="en-GB"/>
              <a:t>Multi-platform, region-wide programs that scale</a:t>
            </a:r>
          </a:p>
          <a:p>
            <a:endParaRPr lang="en-GB"/>
          </a:p>
          <a:p>
            <a:r>
              <a:rPr lang="en-GB"/>
              <a:t>Trusted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Oracle</a:t>
            </a:r>
            <a:r>
              <a:rPr lang="en-GB"/>
              <a:t> – Delivering global partner forums and immersive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Marsh</a:t>
            </a:r>
            <a:r>
              <a:rPr lang="en-GB"/>
              <a:t> – Designing events for growth-stage Partners that deliver tangible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Dell Boomi </a:t>
            </a:r>
            <a:r>
              <a:rPr lang="en-GB"/>
              <a:t>– Curating an immersive experience to reward and recognize exceptional achievement</a:t>
            </a:r>
          </a:p>
          <a:p>
            <a:endParaRPr lang="en-GB"/>
          </a:p>
          <a:p>
            <a:r>
              <a:rPr lang="en-GB"/>
              <a:t>We shape how Partners experience your brand — digitally, in-person, and at scale.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DCBFE-4632-C2DC-8DDC-74528ED80B43}"/>
              </a:ext>
            </a:extLst>
          </p:cNvPr>
          <p:cNvSpPr txBox="1"/>
          <p:nvPr/>
        </p:nvSpPr>
        <p:spPr>
          <a:xfrm>
            <a:off x="343340" y="413945"/>
            <a:ext cx="11628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600">
                <a:solidFill>
                  <a:srgbClr val="09B84F"/>
                </a:solidFill>
                <a:latin typeface="Bebas Neue" panose="020B0606020202050201" pitchFamily="34" charset="0"/>
              </a:rPr>
              <a:t>PARTNERSHIP IS IN OUR DNA</a:t>
            </a:r>
          </a:p>
        </p:txBody>
      </p:sp>
      <p:pic>
        <p:nvPicPr>
          <p:cNvPr id="9" name="Picture 8" descr="A person using a computer&#10;&#10;AI-generated content may be incorrect.">
            <a:extLst>
              <a:ext uri="{FF2B5EF4-FFF2-40B4-BE49-F238E27FC236}">
                <a16:creationId xmlns:a16="http://schemas.microsoft.com/office/drawing/2014/main" id="{6CF15CC8-5DF5-BDE9-EFE8-E5EB60AD75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710" y="0"/>
            <a:ext cx="4572000" cy="6858000"/>
          </a:xfrm>
          <a:prstGeom prst="rect">
            <a:avLst/>
          </a:prstGeom>
          <a:effectLst>
            <a:softEdge rad="288078"/>
          </a:effectLst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4F4835DC-80C2-EDBD-757C-5A06AC2814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31" y="6018298"/>
            <a:ext cx="2441229" cy="4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0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AC74E-EE80-1EBD-D529-A186CF497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8AF2B637-FAE8-634D-B25F-F68BCA48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AAE126-3E1C-4AB6-2E11-F85311C5D906}"/>
              </a:ext>
            </a:extLst>
          </p:cNvPr>
          <p:cNvSpPr txBox="1"/>
          <p:nvPr/>
        </p:nvSpPr>
        <p:spPr>
          <a:xfrm>
            <a:off x="355866" y="1454032"/>
            <a:ext cx="7276660" cy="54039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b="1">
                <a:solidFill>
                  <a:srgbClr val="133952"/>
                </a:solidFill>
              </a:rPr>
              <a:t>Client:</a:t>
            </a:r>
            <a:r>
              <a:rPr lang="en-GB">
                <a:solidFill>
                  <a:srgbClr val="133952"/>
                </a:solidFill>
              </a:rPr>
              <a:t> Oracle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Challenge:</a:t>
            </a:r>
            <a:r>
              <a:rPr lang="en-GB">
                <a:solidFill>
                  <a:srgbClr val="133952"/>
                </a:solidFill>
              </a:rPr>
              <a:t> Bringing together Cloud partners to experience Oracle Cloud World plus a bespoke Partner program.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Solution:</a:t>
            </a:r>
            <a:endParaRPr lang="en-GB">
              <a:solidFill>
                <a:srgbClr val="13395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Multi-day San Francisco event featuring visits to Bay Area tech companies, tailored sessions, and high-end engagement.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Whitewall managed the experience end-to-end, from venue sourcing through creative and all the way to production.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Impact:</a:t>
            </a:r>
            <a:endParaRPr lang="en-GB">
              <a:solidFill>
                <a:srgbClr val="13395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Strengthened Oracle’s perception as an innovative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Facilitated direct Partner-to-Executive feedback.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133952"/>
                </a:solidFill>
              </a:rPr>
              <a:t>A repeatable global format.</a:t>
            </a:r>
          </a:p>
          <a:p>
            <a:br>
              <a:rPr lang="en-GB">
                <a:solidFill>
                  <a:srgbClr val="133952"/>
                </a:solidFill>
              </a:rPr>
            </a:br>
            <a:r>
              <a:rPr lang="en-GB" b="1">
                <a:solidFill>
                  <a:srgbClr val="133952"/>
                </a:solidFill>
              </a:rPr>
              <a:t>View the video here:</a:t>
            </a:r>
            <a:r>
              <a:rPr lang="en-GB">
                <a:solidFill>
                  <a:srgbClr val="133952"/>
                </a:solidFill>
              </a:rPr>
              <a:t> </a:t>
            </a:r>
            <a:r>
              <a:rPr lang="en-GB">
                <a:solidFill>
                  <a:srgbClr val="09B84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Tour VT</a:t>
            </a:r>
            <a:endParaRPr lang="en-GB">
              <a:solidFill>
                <a:srgbClr val="09B84F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133952"/>
              </a:solidFill>
              <a:latin typeface="Bebas Neue" panose="020B0606020202050201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34CE1-0AA8-AD96-1F6E-B3701EB6614D}"/>
              </a:ext>
            </a:extLst>
          </p:cNvPr>
          <p:cNvSpPr txBox="1"/>
          <p:nvPr/>
        </p:nvSpPr>
        <p:spPr>
          <a:xfrm>
            <a:off x="355866" y="653813"/>
            <a:ext cx="75526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600">
                <a:solidFill>
                  <a:srgbClr val="D21F27"/>
                </a:solidFill>
                <a:latin typeface="Bebas Neue" panose="020B0606020202050201" pitchFamily="34" charset="0"/>
              </a:rPr>
              <a:t>Oracle partner cloud tour</a:t>
            </a:r>
          </a:p>
        </p:txBody>
      </p:sp>
      <p:pic>
        <p:nvPicPr>
          <p:cNvPr id="11" name="Picture 10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2470803-B92E-2253-9753-6778305AE2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31" y="6018298"/>
            <a:ext cx="2441229" cy="481369"/>
          </a:xfrm>
          <a:prstGeom prst="rect">
            <a:avLst/>
          </a:prstGeom>
        </p:spPr>
      </p:pic>
      <p:pic>
        <p:nvPicPr>
          <p:cNvPr id="8" name="Picture 7" descr="A group of people walking in a building&#10;&#10;AI-generated content may be incorrect.">
            <a:extLst>
              <a:ext uri="{FF2B5EF4-FFF2-40B4-BE49-F238E27FC236}">
                <a16:creationId xmlns:a16="http://schemas.microsoft.com/office/drawing/2014/main" id="{34D85201-6E44-52A2-E6AD-279B87D89D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737" y="0"/>
            <a:ext cx="4572000" cy="6858000"/>
          </a:xfrm>
          <a:prstGeom prst="rect">
            <a:avLst/>
          </a:prstGeom>
          <a:effectLst>
            <a:softEdge rad="344885"/>
          </a:effectLst>
        </p:spPr>
      </p:pic>
      <p:pic>
        <p:nvPicPr>
          <p:cNvPr id="13" name="Picture 12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381BCEC1-ABD3-B3D1-4A9B-4E45E055E1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31" y="6018298"/>
            <a:ext cx="2441229" cy="4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4638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dd82185d31c48739aabc83648f48f6d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05aa5c6a498138b050588cc8037f7b03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06D9E2-8577-4C87-BE28-A650F6815A0E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753A19F-39E8-4E14-B263-12AFFAA7295C}">
  <ds:schemaRefs>
    <ds:schemaRef ds:uri="37024962-1aa8-4a0e-bcc4-2052b0132858"/>
    <ds:schemaRef ds:uri="bbe29a26-4ba2-44fb-9ebd-4f0032c7f1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ADF59B-6B90-4F5D-B3C9-E0F3CE276F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9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Whitewall 2022</vt:lpstr>
      <vt:lpstr>Upstage Colours</vt:lpstr>
      <vt:lpstr>Custom Design</vt:lpstr>
      <vt:lpstr>1_Office Theme</vt:lpstr>
      <vt:lpstr>PowerPoint Presentation</vt:lpstr>
      <vt:lpstr>PowerPoint Presentation</vt:lpstr>
      <vt:lpstr>OUR GLOBAL 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revision>1</cp:revision>
  <dcterms:created xsi:type="dcterms:W3CDTF">2025-05-06T11:05:49Z</dcterms:created>
  <dcterms:modified xsi:type="dcterms:W3CDTF">2025-06-03T17:32:53Z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