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06" r:id="rId4"/>
    <p:sldMasterId id="2147483927" r:id="rId5"/>
    <p:sldMasterId id="2147483941" r:id="rId6"/>
  </p:sldMasterIdLst>
  <p:notesMasterIdLst>
    <p:notesMasterId r:id="rId17"/>
  </p:notesMasterIdLst>
  <p:handoutMasterIdLst>
    <p:handoutMasterId r:id="rId18"/>
  </p:handoutMasterIdLst>
  <p:sldIdLst>
    <p:sldId id="4624" r:id="rId7"/>
    <p:sldId id="4646" r:id="rId8"/>
    <p:sldId id="4591" r:id="rId9"/>
    <p:sldId id="4652" r:id="rId10"/>
    <p:sldId id="4653" r:id="rId11"/>
    <p:sldId id="4651" r:id="rId12"/>
    <p:sldId id="4654" r:id="rId13"/>
    <p:sldId id="4655" r:id="rId14"/>
    <p:sldId id="4650" r:id="rId15"/>
    <p:sldId id="4615" r:id="rId16"/>
  </p:sldIdLst>
  <p:sldSz cx="12192000" cy="6858000"/>
  <p:notesSz cx="6858000" cy="9144000"/>
  <p:embeddedFontLst>
    <p:embeddedFont>
      <p:font typeface="Avenir Next" panose="020B0503020202020204" pitchFamily="34" charset="0"/>
      <p:regular r:id="rId19"/>
      <p:bold r:id="rId20"/>
      <p:italic r:id="rId21"/>
      <p:boldItalic r:id="rId22"/>
    </p:embeddedFont>
    <p:embeddedFont>
      <p:font typeface="Bebas Neue" panose="020B0606020202050201" pitchFamily="34" charset="77"/>
      <p:regular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931">
          <p15:clr>
            <a:srgbClr val="A4A3A4"/>
          </p15:clr>
        </p15:guide>
        <p15:guide id="3" pos="5065">
          <p15:clr>
            <a:srgbClr val="A4A3A4"/>
          </p15:clr>
        </p15:guide>
        <p15:guide id="4" orient="horz" pos="414" userDrawn="1">
          <p15:clr>
            <a:srgbClr val="A4A3A4"/>
          </p15:clr>
        </p15:guide>
        <p15:guide id="5" pos="5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dy Har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CF5D"/>
    <a:srgbClr val="FF144F"/>
    <a:srgbClr val="143A54"/>
    <a:srgbClr val="133A54"/>
    <a:srgbClr val="D10000"/>
    <a:srgbClr val="BD1515"/>
    <a:srgbClr val="D6C535"/>
    <a:srgbClr val="DE006E"/>
    <a:srgbClr val="D00000"/>
    <a:srgbClr val="44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/>
    <p:restoredTop sz="94626"/>
  </p:normalViewPr>
  <p:slideViewPr>
    <p:cSldViewPr snapToGrid="0">
      <p:cViewPr varScale="1">
        <p:scale>
          <a:sx n="121" d="100"/>
          <a:sy n="121" d="100"/>
        </p:scale>
        <p:origin x="736" y="168"/>
      </p:cViewPr>
      <p:guideLst>
        <p:guide orient="horz" pos="2160"/>
        <p:guide pos="3931"/>
        <p:guide pos="5065"/>
        <p:guide orient="horz" pos="414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1" d="100"/>
        <a:sy n="151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5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63C4C0-2C27-DEB2-91DD-CB045CC79F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374EE0-96E7-6D78-316C-DDDB2AEACD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34FC352-6607-4025-A7A4-93FDFC565C52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70961B-8951-AC86-4307-B85CD996B2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850D4-8EF9-F9C4-DD67-4D2001026C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099CFE9-2C90-465C-8E62-55AC63ADB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0C134A-517C-7A7A-E6C8-ED1F40C2B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96331-1E35-E8A5-2AA4-08429F7974F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77D8758-B7F6-411E-8BE8-B1954232D752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390B9BB-382F-0550-6FA7-29A357DC59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A740A2C-6B9C-7C59-C00D-3627F8671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600A7-5A9A-EDA1-2340-299B7616F1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BF8E6E-E181-75C6-2926-14AB3E724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BF022DB-B92A-4DAB-8D45-76816DE72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F022DB-B92A-4DAB-8D45-76816DE723D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F022DB-B92A-4DAB-8D45-76816DE723D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98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6B654-F46C-240F-2B05-8E033549B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B2EE0D-7386-AE57-F840-7C1386EC50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AA7E75-7590-7B6B-7952-20B9EA22F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DF1AA-53EF-8E55-99D0-11241B7C9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F022DB-B92A-4DAB-8D45-76816DE723D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0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D5A70-D845-AFEB-28E8-04542653A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ED6CC8-4AC9-62C5-4C3F-49E588132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99E2B4-69F7-DDD0-6E7A-8CA0CD0FA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E2177-BEF5-25CE-2927-AE64663197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F022DB-B92A-4DAB-8D45-76816DE723D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16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AC4FF-4112-55E5-2F1A-B6A22688F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75D50A-EB98-4036-1478-0099DC8F6D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8935DF-4A82-06F7-A11D-80A9C4705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576C4-07AF-B292-0782-319FBFF5D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F022DB-B92A-4DAB-8D45-76816DE723D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32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F3AE6-0926-4F87-7171-E2B9CF3C3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D39409-778F-2808-2CF0-8297B80FA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5340F1-A5E8-C8AE-49EB-570C25190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BFE4D-A991-7D82-32A7-5F2C1ABF86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F022DB-B92A-4DAB-8D45-76816DE723D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57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44D6E-7D69-2910-3734-9FA4ADA5D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1716B5-CD6F-0594-0A43-838831086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96CEB2-6A09-F45F-D19D-8DA2B578B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C4985-6350-EEDA-91AC-92AA390E12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F022DB-B92A-4DAB-8D45-76816DE723D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39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83E07-5296-5ED0-787D-E33A5F303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015111-A6EB-546A-C2C9-E9D049E1E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A103A2-EA9D-1C9D-1E36-FFF090FC9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D5D31-913F-5340-9B97-5D58C2D5DB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F022DB-B92A-4DAB-8D45-76816DE723D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72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FD2E8-4874-3D56-9DF8-41822750B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AB5220-118C-5E10-DF2F-9D5ADBEE5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94CD23-F0A4-6301-90DC-42EB09AF8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1FC28-3915-47CD-F7FD-EA07C2521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F022DB-B92A-4DAB-8D45-76816DE723D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16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F781C-6BAC-327D-3169-8FEE53393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F532F7-616F-1301-A9D1-41D745D69F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BB587-3AE8-EA86-ACB8-541506922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E00AD-8622-A184-465B-4D889DFBF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F022DB-B92A-4DAB-8D45-76816DE723D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98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CBAA922-D18D-2B87-02B4-37B7E56779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2B16086D-EFE1-05C7-3B83-ADDDF8A743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0"/>
            <a:ext cx="51276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776D94A7-0FBE-AAAB-C13C-1F51A64BA5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63" y="1824038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95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DF6CFDD-F777-B955-5064-431F6A4A0B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2174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017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732378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100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6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95DF20D-3805-83E2-549E-FA5BA56D59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089149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326063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9" y="2494808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838471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5EBC738-B792-D613-8617-9C25CA0B9D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5C3EBD0-FFCE-A119-46AB-88325E3AAA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88"/>
          <a:stretch>
            <a:fillRect/>
          </a:stretch>
        </p:blipFill>
        <p:spPr bwMode="auto">
          <a:xfrm>
            <a:off x="6070600" y="-315913"/>
            <a:ext cx="6121400" cy="718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5">
            <a:extLst>
              <a:ext uri="{FF2B5EF4-FFF2-40B4-BE49-F238E27FC236}">
                <a16:creationId xmlns:a16="http://schemas.microsoft.com/office/drawing/2014/main" id="{35F51F9A-27AA-7969-E1E4-4316C36DA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55629" y="84752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380601" y="1496168"/>
            <a:ext cx="6407424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2050045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9162D87-F788-4D49-D5AE-46306D8883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338" y="0"/>
            <a:ext cx="16119476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9B32D9BF-E9BB-03F6-0415-D3E63F10759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265863" y="2262188"/>
            <a:ext cx="922337" cy="752475"/>
            <a:chOff x="5636550" y="2071175"/>
            <a:chExt cx="849552" cy="692148"/>
          </a:xfrm>
        </p:grpSpPr>
        <p:pic>
          <p:nvPicPr>
            <p:cNvPr id="4" name="Graphic 5">
              <a:extLst>
                <a:ext uri="{FF2B5EF4-FFF2-40B4-BE49-F238E27FC236}">
                  <a16:creationId xmlns:a16="http://schemas.microsoft.com/office/drawing/2014/main" id="{69D96C7F-FD07-5257-97A9-227DE7103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550" y="2071175"/>
              <a:ext cx="704792" cy="655642"/>
            </a:xfrm>
            <a:prstGeom prst="rect">
              <a:avLst/>
            </a:prstGeom>
          </p:spPr>
        </p:pic>
        <p:pic>
          <p:nvPicPr>
            <p:cNvPr id="5" name="Graphic 6">
              <a:extLst>
                <a:ext uri="{FF2B5EF4-FFF2-40B4-BE49-F238E27FC236}">
                  <a16:creationId xmlns:a16="http://schemas.microsoft.com/office/drawing/2014/main" id="{2D762EBD-CF8E-B6AB-AFE4-F18C822B15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550" y="2691771"/>
              <a:ext cx="849552" cy="71552"/>
            </a:xfrm>
            <a:prstGeom prst="rect">
              <a:avLst/>
            </a:prstGeom>
          </p:spPr>
        </p:pic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5F6BD365-A361-DB7C-C25D-A0DAD6FC34B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51313" y="2690813"/>
            <a:ext cx="939800" cy="738187"/>
            <a:chOff x="3632043" y="2399278"/>
            <a:chExt cx="865237" cy="680167"/>
          </a:xfrm>
        </p:grpSpPr>
        <p:pic>
          <p:nvPicPr>
            <p:cNvPr id="7" name="Graphic 8">
              <a:extLst>
                <a:ext uri="{FF2B5EF4-FFF2-40B4-BE49-F238E27FC236}">
                  <a16:creationId xmlns:a16="http://schemas.microsoft.com/office/drawing/2014/main" id="{328F5CA3-E447-D840-C47E-E8C4CDE98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043" y="2399278"/>
              <a:ext cx="704467" cy="656763"/>
            </a:xfrm>
            <a:prstGeom prst="rect">
              <a:avLst/>
            </a:prstGeom>
          </p:spPr>
        </p:pic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19E57439-41DE-AE94-C151-F66D21315D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8120" y="3007772"/>
              <a:ext cx="849160" cy="71673"/>
            </a:xfrm>
            <a:prstGeom prst="rect">
              <a:avLst/>
            </a:prstGeom>
          </p:spPr>
        </p:pic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6CE2D89-F16B-4934-FBC9-550B6945F75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40013" y="2879725"/>
            <a:ext cx="922337" cy="750888"/>
            <a:chOff x="2639616" y="2879781"/>
            <a:chExt cx="849552" cy="692149"/>
          </a:xfrm>
        </p:grpSpPr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3E9343D3-9844-9985-204A-CCFE4DC996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616" y="2879781"/>
              <a:ext cx="704792" cy="655566"/>
            </a:xfrm>
            <a:prstGeom prst="rect">
              <a:avLst/>
            </a:prstGeom>
          </p:spPr>
        </p:pic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0858CA07-9AA1-7F09-1F94-827C546B56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616" y="3500227"/>
              <a:ext cx="849552" cy="71703"/>
            </a:xfrm>
            <a:prstGeom prst="rect">
              <a:avLst/>
            </a:prstGeom>
          </p:spPr>
        </p:pic>
      </p:grpSp>
      <p:sp>
        <p:nvSpPr>
          <p:cNvPr id="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24288" y="391900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06005" y="4667305"/>
            <a:ext cx="3341723" cy="1817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</p:spTree>
    <p:extLst>
      <p:ext uri="{BB962C8B-B14F-4D97-AF65-F5344CB8AC3E}">
        <p14:creationId xmlns:p14="http://schemas.microsoft.com/office/powerpoint/2010/main" val="1145015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54DCC01-A7D0-A336-FCD8-16EAAFD56A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 rot="21355256">
            <a:off x="409609" y="468780"/>
            <a:ext cx="7728139" cy="761886"/>
          </a:xfrm>
        </p:spPr>
        <p:txBody>
          <a:bodyPr anchor="t">
            <a:noAutofit/>
          </a:bodyPr>
          <a:lstStyle>
            <a:lvl1pPr>
              <a:defRPr sz="4600" b="0">
                <a:solidFill>
                  <a:srgbClr val="143A54"/>
                </a:solidFill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482400" y="1189393"/>
            <a:ext cx="7729537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1030972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078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814AAF6-3ECB-D5D9-F902-083CD0AD9A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72276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AC0B9A73-F005-4363-8A64-8C7D27621B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0798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3E560E1-821A-2886-ED63-73699FB10C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792163"/>
            <a:ext cx="8112125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4C88D063-DB3A-A1BA-C33F-B53F244955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2135">
            <a:off x="7829550" y="922338"/>
            <a:ext cx="866775" cy="596900"/>
          </a:xfrm>
          <a:prstGeom prst="rect">
            <a:avLst/>
          </a:prstGeom>
        </p:spPr>
      </p:pic>
      <p:sp>
        <p:nvSpPr>
          <p:cNvPr id="21" name="Title 14"/>
          <p:cNvSpPr>
            <a:spLocks noGrp="1"/>
          </p:cNvSpPr>
          <p:nvPr>
            <p:ph type="title" hasCustomPrompt="1"/>
          </p:nvPr>
        </p:nvSpPr>
        <p:spPr>
          <a:xfrm rot="21411553">
            <a:off x="4925733" y="1177168"/>
            <a:ext cx="3407124" cy="1325563"/>
          </a:xfrm>
        </p:spPr>
        <p:txBody>
          <a:bodyPr>
            <a:normAutofit/>
          </a:bodyPr>
          <a:lstStyle>
            <a:lvl1pPr>
              <a:tabLst>
                <a:tab pos="1084263" algn="l"/>
              </a:tabLst>
              <a:defRPr sz="4600">
                <a:solidFill>
                  <a:srgbClr val="EBD64E"/>
                </a:solidFill>
              </a:defRPr>
            </a:lvl1pPr>
          </a:lstStyle>
          <a:p>
            <a:r>
              <a:rPr lang="en-US"/>
              <a:t>TITLE TO GO HERE</a:t>
            </a:r>
            <a:endParaRPr lang="en-GB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47420" y="2898819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3"/>
          </p:nvPr>
        </p:nvSpPr>
        <p:spPr>
          <a:xfrm rot="20820000">
            <a:off x="8881825" y="1081523"/>
            <a:ext cx="2951574" cy="11831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200">
                <a:latin typeface="Open Sans" pitchFamily="2" charset="0"/>
              </a:defRPr>
            </a:lvl2pPr>
            <a:lvl3pPr marL="914400" indent="0">
              <a:buFontTx/>
              <a:buNone/>
              <a:defRPr sz="1200">
                <a:latin typeface="Open Sans" pitchFamily="2" charset="0"/>
              </a:defRPr>
            </a:lvl3pPr>
            <a:lvl4pPr marL="1371600" indent="0">
              <a:buFontTx/>
              <a:buNone/>
              <a:defRPr sz="1200">
                <a:latin typeface="Open Sans" pitchFamily="2" charset="0"/>
              </a:defRPr>
            </a:lvl4pPr>
            <a:lvl5pPr marL="1828800" indent="0">
              <a:buFontTx/>
              <a:buNone/>
              <a:defRPr sz="1200">
                <a:latin typeface="Open Sans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6204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10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AE5ABBB-E4AE-5CC9-979B-E34758C929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67206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8282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Mob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A563ECD-E98B-85DC-3DC9-C551D85A8C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C8F9AD7-2E7F-EE20-C573-E7EEAB54B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9900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9005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7254874" y="548680"/>
            <a:ext cx="3953693" cy="576064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69578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3A436417-2249-9CBA-BC60-A21AAA35D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C59F99-22F5-3A65-E4C5-D4C1C4CBE03D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8313" y="3532188"/>
            <a:ext cx="6643687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5">
            <a:extLst>
              <a:ext uri="{FF2B5EF4-FFF2-40B4-BE49-F238E27FC236}">
                <a16:creationId xmlns:a16="http://schemas.microsoft.com/office/drawing/2014/main" id="{FD28A420-F005-5CBD-701E-D3C19154F4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983599" y="2358493"/>
            <a:ext cx="11136561" cy="1344984"/>
          </a:xfrm>
        </p:spPr>
        <p:txBody>
          <a:bodyPr>
            <a:spAutoFit/>
          </a:bodyPr>
          <a:lstStyle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  <a:cs typeface="IrisUPC" panose="020B0502040204020203" pitchFamily="34" charset="-34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 rot="21366618">
            <a:off x="1049254" y="3897699"/>
            <a:ext cx="5256584" cy="54637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046119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4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4DF7914-AEDC-D0EB-05E6-C19D095113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3860453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671407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6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3929DAD-D463-5E34-5EC7-50D20B9AAF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755176" y="444401"/>
            <a:ext cx="10872788" cy="968375"/>
          </a:xfrm>
        </p:spPr>
        <p:txBody>
          <a:bodyPr anchor="ctr">
            <a:noAutofit/>
          </a:bodyPr>
          <a:lstStyle>
            <a:lvl1pPr marL="0" indent="0" algn="ctr">
              <a:buNone/>
              <a:defRPr sz="4600" b="0">
                <a:solidFill>
                  <a:schemeClr val="bg1"/>
                </a:solidFill>
                <a:latin typeface="Bebas Neue" panose="020B0606020202050201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416748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AF05202-4991-61A4-D068-8179AD85BB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5EBEF7-7A79-7584-A82D-C7E85BB07180}"/>
              </a:ext>
            </a:extLst>
          </p:cNvPr>
          <p:cNvCxnSpPr>
            <a:cxnSpLocks/>
          </p:cNvCxnSpPr>
          <p:nvPr userDrawn="1"/>
        </p:nvCxnSpPr>
        <p:spPr>
          <a:xfrm>
            <a:off x="4694238" y="1338263"/>
            <a:ext cx="0" cy="1635125"/>
          </a:xfrm>
          <a:prstGeom prst="line">
            <a:avLst/>
          </a:prstGeom>
          <a:ln w="12700">
            <a:solidFill>
              <a:srgbClr val="5A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8B6ABC7F-2834-426F-E550-DC5E353FCF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2875" y="6521450"/>
            <a:ext cx="39814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GB" altLang="en-US" sz="900">
                <a:solidFill>
                  <a:srgbClr val="4D5156"/>
                </a:solidFill>
              </a:rPr>
              <a:t>Company Confidential © 2022 Whitewall</a:t>
            </a:r>
            <a:endParaRPr lang="en-GB" altLang="en-US" sz="900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14B8B19A-8A1D-260F-2687-57B4ADF8D6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88" y="1793875"/>
            <a:ext cx="3314700" cy="650875"/>
          </a:xfrm>
          <a:prstGeom prst="rect">
            <a:avLst/>
          </a:prstGeom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26455F2E-583B-0CB9-2B20-7A9D4981A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00"/>
            <a:ext cx="11606213" cy="1584325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191213" y="1546658"/>
            <a:ext cx="3795713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Insert Dual branding Logo</a:t>
            </a:r>
          </a:p>
        </p:txBody>
      </p:sp>
      <p:sp>
        <p:nvSpPr>
          <p:cNvPr id="26" name="Title 12"/>
          <p:cNvSpPr>
            <a:spLocks noGrp="1"/>
          </p:cNvSpPr>
          <p:nvPr>
            <p:ph type="title" hasCustomPrompt="1"/>
          </p:nvPr>
        </p:nvSpPr>
        <p:spPr>
          <a:xfrm>
            <a:off x="464560" y="4266048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429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7B08A7DB-119B-741E-BB45-ECD9B33A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2E7FF2-801E-6DC2-D486-BEDDE0AAE312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2438" y="3532188"/>
            <a:ext cx="6659562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5">
            <a:extLst>
              <a:ext uri="{FF2B5EF4-FFF2-40B4-BE49-F238E27FC236}">
                <a16:creationId xmlns:a16="http://schemas.microsoft.com/office/drawing/2014/main" id="{AE06D9D6-D9E3-7F09-86C3-228B21372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1030710" y="3839850"/>
            <a:ext cx="4474340" cy="946413"/>
          </a:xfrm>
        </p:spPr>
        <p:txBody>
          <a:bodyPr anchor="t">
            <a:spAutoFit/>
          </a:bodyPr>
          <a:lstStyle>
            <a:lvl1pPr>
              <a:defRPr sz="6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THANK YOU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919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67EED8E-969B-1AE3-766D-61EBE64070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EB1EF5-EC85-482E-7F62-00D78F83ED54}"/>
              </a:ext>
            </a:extLst>
          </p:cNvPr>
          <p:cNvSpPr/>
          <p:nvPr userDrawn="1"/>
        </p:nvSpPr>
        <p:spPr>
          <a:xfrm>
            <a:off x="6537325" y="0"/>
            <a:ext cx="5654675" cy="6858000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194F6202-7F44-BDBE-0FAA-5D3A065289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1836">
            <a:off x="10504488" y="5287963"/>
            <a:ext cx="1400175" cy="13557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607278" y="1340768"/>
            <a:ext cx="3925586" cy="4176464"/>
          </a:xfrm>
        </p:spPr>
        <p:txBody>
          <a:bodyPr>
            <a:noAutofit/>
          </a:bodyPr>
          <a:lstStyle>
            <a:lvl1pPr>
              <a:defRPr sz="10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TITLE to go HERE</a:t>
            </a:r>
            <a:endParaRPr lang="en-GB"/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986979" y="2976149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986979" y="4395506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986978" y="1556792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43380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F58BC9CF-E6A2-6B07-2705-95BD578F8A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849722" y="2813446"/>
            <a:ext cx="4474340" cy="1231106"/>
          </a:xfrm>
        </p:spPr>
        <p:txBody>
          <a:bodyPr anchor="t">
            <a:spAutoFit/>
          </a:bodyPr>
          <a:lstStyle>
            <a:lvl1pPr algn="ctr">
              <a:defRPr sz="8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2233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9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848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E2987-5358-2475-B257-43DCA8541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7EED16D-8E81-4CB7-B6D3-0ED2A4914951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AEBDF-9E7C-FCA2-D422-0FF14E48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E4C2E-617D-A6F6-9608-22DC152F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766257A-EE10-4155-91BC-F7602A23A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83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F4FC9-CA4B-AEE4-8FC3-8968807B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C2D9EF5-64EC-432B-AE1E-79542AFA2AC4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99192-E442-C029-89D8-6E253AE1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61C9A-96A5-EC33-C706-9CB748BD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AC5FB9-044D-4228-949B-E566C2FF7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98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AFE01-8478-8D48-6AFF-74581555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5B7B9BF-1C53-4718-805B-E94DFA2F7603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F0084-4464-31EA-1D7D-DC5EDE8C7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D5D9-0209-F69B-C6A3-A32B30CF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8A07C49-927A-47C3-BF3D-A54548AD6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5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2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FF3A613-9275-E02F-C7BD-88333FEAA0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2264424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253B1-21E6-37A5-9F71-28C910FA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4EC9CF9-BE2D-42F9-9415-3CAB0898B042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AB2EF-6602-0A67-4B3D-A5267C4C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E9631-C6FD-ECD7-1749-8AB13CC4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0F220E4-C790-47DA-8278-677069BE2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29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DC2DD1-01AD-E322-4966-3BD8C0D0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1167E7E-2FC5-4335-BB79-96F2146ACAC4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71B013-2736-8F7F-0FAB-579CF22B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26619-793F-73F6-CC7F-67223795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2E27E9-3291-4E66-A05B-E6DCE7723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09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19E11-C09E-9279-24CF-1952238C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109A440-EE7B-46EE-A1F4-A0E11439ECA6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BB100-148B-FE59-1CB3-AB6C477A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B7D8D-4BB7-D969-D9F8-AA53DF47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F94F238-52E2-4863-803F-55C79FB41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67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E5196-708C-A968-E904-B6C5A097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C7A6E4-34B5-4FDD-A185-B99531EBA2C7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B303B-2F99-A850-898F-31DFFFE5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86DB4-A025-FFF5-FF1E-D443B2E5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B5B7994-79F1-44E8-A7A9-1097F836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09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30881-AC9C-5EFD-A1B3-DD0F5731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175F3D4-9707-444A-A627-EB5E336ADDBC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F9D93-985B-487D-2C10-6D43FF2A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944BA-4969-7ED4-CDC5-90353CEB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44F2A3-57BF-4395-93DA-993C87487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66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5C155-D4F9-1716-C943-89F8F4D37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811D0C3-3D18-47AE-8D06-9FC2596E4DD8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74DF4-9E77-8D16-E47B-46DB40DC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CA562-50A7-803F-46DE-74A6524B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09DB1BA-54B9-44E1-BD48-3BD1B0998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67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9E0BC-20A9-A8E9-AA72-3DE32B83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157BE69-F0BA-4185-ADF3-137FBBAA517E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C2542-791E-AB53-6874-68D3BDC0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4B518-8AB1-71C9-2721-0A8FB9FB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4697598-CF5F-485E-B2FB-23AE031B7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24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7131A-C352-F03E-991A-91640CB7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BF936A2-C200-405E-82D4-6A2394E2B294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990B8-1F28-45EC-8E77-E5D11600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9FECC-1132-A6BF-F213-802E89DA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D4E98D6-CF64-40A0-B93C-045884F87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96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F93E2F76-16C9-E6BC-25DC-D4C19CFF57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0"/>
            <a:ext cx="1262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629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E2987-5358-2475-B257-43DCA8541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7EED16D-8E81-4CB7-B6D3-0ED2A4914951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AEBDF-9E7C-FCA2-D422-0FF14E48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E4C2E-617D-A6F6-9608-22DC152F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766257A-EE10-4155-91BC-F7602A23A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80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F73716D-B251-C213-F497-BE0336077D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FC753601-0340-F3E0-261A-93F5BAF9D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584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F4FC9-CA4B-AEE4-8FC3-8968807B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C2D9EF5-64EC-432B-AE1E-79542AFA2AC4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99192-E442-C029-89D8-6E253AE1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61C9A-96A5-EC33-C706-9CB748BD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AC5FB9-044D-4228-949B-E566C2FF7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40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AFE01-8478-8D48-6AFF-74581555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5B7B9BF-1C53-4718-805B-E94DFA2F7603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F0084-4464-31EA-1D7D-DC5EDE8C7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D5D9-0209-F69B-C6A3-A32B30CF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8A07C49-927A-47C3-BF3D-A54548AD6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313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253B1-21E6-37A5-9F71-28C910FA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4EC9CF9-BE2D-42F9-9415-3CAB0898B042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AB2EF-6602-0A67-4B3D-A5267C4C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E9631-C6FD-ECD7-1749-8AB13CC4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0F220E4-C790-47DA-8278-677069BE2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423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DC2DD1-01AD-E322-4966-3BD8C0D0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1167E7E-2FC5-4335-BB79-96F2146ACAC4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71B013-2736-8F7F-0FAB-579CF22B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26619-793F-73F6-CC7F-67223795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2E27E9-3291-4E66-A05B-E6DCE7723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86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19E11-C09E-9279-24CF-1952238C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109A440-EE7B-46EE-A1F4-A0E11439ECA6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BB100-148B-FE59-1CB3-AB6C477A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B7D8D-4BB7-D969-D9F8-AA53DF47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F94F238-52E2-4863-803F-55C79FB41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04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E5196-708C-A968-E904-B6C5A097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C7A6E4-34B5-4FDD-A185-B99531EBA2C7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B303B-2F99-A850-898F-31DFFFE5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86DB4-A025-FFF5-FF1E-D443B2E5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B5B7994-79F1-44E8-A7A9-1097F836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502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30881-AC9C-5EFD-A1B3-DD0F5731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175F3D4-9707-444A-A627-EB5E336ADDBC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F9D93-985B-487D-2C10-6D43FF2A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944BA-4969-7ED4-CDC5-90353CEB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44F2A3-57BF-4395-93DA-993C87487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642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5C155-D4F9-1716-C943-89F8F4D37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811D0C3-3D18-47AE-8D06-9FC2596E4DD8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74DF4-9E77-8D16-E47B-46DB40DC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CA562-50A7-803F-46DE-74A6524B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09DB1BA-54B9-44E1-BD48-3BD1B0998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581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9E0BC-20A9-A8E9-AA72-3DE32B83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157BE69-F0BA-4185-ADF3-137FBBAA517E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C2542-791E-AB53-6874-68D3BDC0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4B518-8AB1-71C9-2721-0A8FB9FB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4697598-CF5F-485E-B2FB-23AE031B7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795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7131A-C352-F03E-991A-91640CB7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BF936A2-C200-405E-82D4-6A2394E2B294}" type="datetimeFigureOut">
              <a:rPr lang="en-US"/>
              <a:pPr>
                <a:defRPr/>
              </a:pPr>
              <a:t>5/2/25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990B8-1F28-45EC-8E77-E5D11600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9FECC-1132-A6BF-F213-802E89DA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D4E98D6-CF64-40A0-B93C-045884F87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81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06F9494-62A1-496F-A459-41272764E4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87410244-BA78-FEC7-709F-E5D25F6B2F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213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F93E2F76-16C9-E6BC-25DC-D4C19CFF57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0"/>
            <a:ext cx="1262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56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04988E-5205-B99C-2A35-55A58B2D56D9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24703D0F-E749-245F-26F8-5F247F617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B51E95EB-05C2-647B-BB88-928F00188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83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313BD3-137D-D80C-79A7-4C828DB2634C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2378C43C-7D26-9C60-C1EC-1F7BB1A11C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DFD5F8C0-9E2E-5DA7-3F56-173A4BB1E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72467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44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, snow&#10;&#10;Description automatically generated">
            <a:extLst>
              <a:ext uri="{FF2B5EF4-FFF2-40B4-BE49-F238E27FC236}">
                <a16:creationId xmlns:a16="http://schemas.microsoft.com/office/drawing/2014/main" id="{0EBFBA0D-CA83-1776-49E2-FCFFB4D71A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picture containing water, outdoor, bird&#10;&#10;Description automatically generated">
            <a:extLst>
              <a:ext uri="{FF2B5EF4-FFF2-40B4-BE49-F238E27FC236}">
                <a16:creationId xmlns:a16="http://schemas.microsoft.com/office/drawing/2014/main" id="{E87C2230-728E-DD99-5087-CF3216FA7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546463" y="2609933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78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0D9CC69E-2D91-6A00-AEEB-D54AF4131C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1904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147406" y="1484784"/>
            <a:ext cx="5148185" cy="2160240"/>
          </a:xfrm>
        </p:spPr>
        <p:txBody>
          <a:bodyPr>
            <a:noAutofit/>
          </a:bodyPr>
          <a:lstStyle>
            <a:lvl1pPr>
              <a:defRPr sz="10000">
                <a:solidFill>
                  <a:srgbClr val="EBD64E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86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3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  <p:sldLayoutId id="2147483920" r:id="rId20"/>
    <p:sldLayoutId id="2147483921" r:id="rId21"/>
    <p:sldLayoutId id="2147483922" r:id="rId22"/>
    <p:sldLayoutId id="2147483923" r:id="rId23"/>
    <p:sldLayoutId id="2147483924" r:id="rId24"/>
    <p:sldLayoutId id="2147483925" r:id="rId25"/>
    <p:sldLayoutId id="2147483926" r:id="rId2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>
            <a:extLst>
              <a:ext uri="{FF2B5EF4-FFF2-40B4-BE49-F238E27FC236}">
                <a16:creationId xmlns:a16="http://schemas.microsoft.com/office/drawing/2014/main" id="{F26D23AD-1F84-4C0F-89D0-AAD2FCDB74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1588"/>
            <a:ext cx="126253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8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40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>
            <a:extLst>
              <a:ext uri="{FF2B5EF4-FFF2-40B4-BE49-F238E27FC236}">
                <a16:creationId xmlns:a16="http://schemas.microsoft.com/office/drawing/2014/main" id="{F26D23AD-1F84-4C0F-89D0-AAD2FCDB74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1588"/>
            <a:ext cx="126253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73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4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itewallcreative.com/" TargetMode="External"/><Relationship Id="rId3" Type="http://schemas.openxmlformats.org/officeDocument/2006/relationships/image" Target="../media/image45.jpeg"/><Relationship Id="rId7" Type="http://schemas.openxmlformats.org/officeDocument/2006/relationships/hyperlink" Target="mailto:rod@whitewallcreative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emf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viktrs.co.uk/eurovision-liverpool" TargetMode="Externa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viktrs.co.uk/football" TargetMode="Externa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D507E-B3D2-F11B-7AD5-D34F35F0D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D4F7A-B0F6-DB97-CA9F-E289EB228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AA4C8-89FE-CDC1-0BE7-2CE0E25DEF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close-up of a trophy&#10;&#10;AI-generated content may be incorrect.">
            <a:extLst>
              <a:ext uri="{FF2B5EF4-FFF2-40B4-BE49-F238E27FC236}">
                <a16:creationId xmlns:a16="http://schemas.microsoft.com/office/drawing/2014/main" id="{E139E848-EEFF-BA3C-F38E-1825E38A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09" t="32120" r="12816" b="1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EBA54C76-06E5-43A5-8653-7C18615F2006}"/>
              </a:ext>
            </a:extLst>
          </p:cNvPr>
          <p:cNvSpPr txBox="1">
            <a:spLocks/>
          </p:cNvSpPr>
          <p:nvPr/>
        </p:nvSpPr>
        <p:spPr bwMode="auto">
          <a:xfrm>
            <a:off x="1199454" y="2007796"/>
            <a:ext cx="7344650" cy="134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 kern="1200">
                <a:solidFill>
                  <a:schemeClr val="bg1"/>
                </a:solidFill>
                <a:latin typeface="Bebas Neue" panose="020B0606020202050201" pitchFamily="34" charset="0"/>
                <a:ea typeface="+mj-ea"/>
                <a:cs typeface="IrisUPC" panose="020B0502040204020203" pitchFamily="34" charset="-34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0"/>
              </a:defRPr>
            </a:lvl9pPr>
          </a:lstStyle>
          <a:p>
            <a:r>
              <a:rPr lang="en-GB" altLang="en-US" dirty="0"/>
              <a:t>PS2026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99D6523-CB37-0161-D41E-1B723CAE66D0}"/>
              </a:ext>
            </a:extLst>
          </p:cNvPr>
          <p:cNvSpPr txBox="1">
            <a:spLocks/>
          </p:cNvSpPr>
          <p:nvPr/>
        </p:nvSpPr>
        <p:spPr bwMode="auto">
          <a:xfrm rot="6618">
            <a:off x="1201012" y="4899044"/>
            <a:ext cx="6067711" cy="162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4400" kern="1200">
                <a:solidFill>
                  <a:schemeClr val="bg1"/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/>
              <a:t>creative thought partners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95413B-630E-AB9C-8711-E28EE2701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639" y="2933862"/>
            <a:ext cx="6077560" cy="4410369"/>
          </a:xfrm>
          <a:prstGeom prst="rect">
            <a:avLst/>
          </a:prstGeom>
        </p:spPr>
      </p:pic>
      <p:pic>
        <p:nvPicPr>
          <p:cNvPr id="14" name="Picture 13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1AD291DB-0F76-5CD2-180C-A60A3A5D4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84" y="3167870"/>
            <a:ext cx="4464496" cy="145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04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ootball ball on grass with people in the background&#10;&#10;AI-generated content may be incorrect.">
            <a:extLst>
              <a:ext uri="{FF2B5EF4-FFF2-40B4-BE49-F238E27FC236}">
                <a16:creationId xmlns:a16="http://schemas.microsoft.com/office/drawing/2014/main" id="{5F0732D5-B4AD-439A-3C67-571514BDF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" t="1712" r="204" b="14407"/>
          <a:stretch/>
        </p:blipFill>
        <p:spPr>
          <a:xfrm>
            <a:off x="-27657" y="22933"/>
            <a:ext cx="12232813" cy="6858000"/>
          </a:xfrm>
          <a:prstGeom prst="rect">
            <a:avLst/>
          </a:prstGeom>
        </p:spPr>
      </p:pic>
      <p:pic>
        <p:nvPicPr>
          <p:cNvPr id="7" name="Picture 6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5CFC1CBC-4C29-A17A-1A44-90F1B9AD7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650" y="1656413"/>
            <a:ext cx="4536504" cy="14829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F56608-E482-E084-D6A3-D7BCA9115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879" y="3678151"/>
            <a:ext cx="5085278" cy="3690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DA8907-5EB8-0BFC-6775-E31B90B40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790" y="-28141"/>
            <a:ext cx="12219656" cy="13747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4F3D5-443D-7495-2B21-A469BA71830C}"/>
              </a:ext>
            </a:extLst>
          </p:cNvPr>
          <p:cNvSpPr txBox="1"/>
          <p:nvPr/>
        </p:nvSpPr>
        <p:spPr>
          <a:xfrm>
            <a:off x="1417098" y="3212976"/>
            <a:ext cx="4894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1" u="none" strike="noStrike" dirty="0">
                <a:solidFill>
                  <a:srgbClr val="133A5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Rod Lee, SVP Client Success</a:t>
            </a:r>
            <a:br>
              <a:rPr lang="en-GB" sz="1800" u="none" strike="noStrike" dirty="0">
                <a:solidFill>
                  <a:srgbClr val="133A5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800" u="none" strike="noStrike" dirty="0">
                <a:solidFill>
                  <a:srgbClr val="133A5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Cell: 814-692-7945</a:t>
            </a:r>
          </a:p>
          <a:p>
            <a:pPr algn="l"/>
            <a:r>
              <a:rPr lang="en-GB" sz="1800" u="none" strike="noStrike" dirty="0">
                <a:solidFill>
                  <a:srgbClr val="133A5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Email: </a:t>
            </a:r>
            <a:r>
              <a:rPr lang="en-GB" sz="1800" strike="noStrike" dirty="0">
                <a:solidFill>
                  <a:srgbClr val="133A5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rod@whitewallcreative.com</a:t>
            </a:r>
          </a:p>
          <a:p>
            <a:pPr algn="l"/>
            <a:r>
              <a:rPr lang="en-GB" sz="1800" u="none" strike="noStrike" dirty="0">
                <a:solidFill>
                  <a:srgbClr val="133A5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Website: </a:t>
            </a:r>
            <a:r>
              <a:rPr lang="en-GB" sz="1800" strike="noStrike" dirty="0">
                <a:solidFill>
                  <a:srgbClr val="133A5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https://www.whitewallcreative.com</a:t>
            </a:r>
          </a:p>
        </p:txBody>
      </p:sp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EBCC6589-1C2B-0E9A-9152-A02257E94D1B}"/>
              </a:ext>
            </a:extLst>
          </p:cNvPr>
          <p:cNvSpPr/>
          <p:nvPr/>
        </p:nvSpPr>
        <p:spPr>
          <a:xfrm>
            <a:off x="2135560" y="3789265"/>
            <a:ext cx="3024336" cy="304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Rectangle 7">
            <a:hlinkClick r:id="rId8"/>
            <a:extLst>
              <a:ext uri="{FF2B5EF4-FFF2-40B4-BE49-F238E27FC236}">
                <a16:creationId xmlns:a16="http://schemas.microsoft.com/office/drawing/2014/main" id="{2B562B41-8040-49AD-5587-B2CFC2B7542A}"/>
              </a:ext>
            </a:extLst>
          </p:cNvPr>
          <p:cNvSpPr/>
          <p:nvPr/>
        </p:nvSpPr>
        <p:spPr>
          <a:xfrm>
            <a:off x="2423592" y="4077072"/>
            <a:ext cx="3816424" cy="304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69479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762A1-832D-4A99-2C93-7C5A7AA13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0EEAB0D-6E34-EBC7-2687-25E8FAD434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748" b="6158"/>
          <a:stretch/>
        </p:blipFill>
        <p:spPr>
          <a:xfrm>
            <a:off x="7050162" y="1612609"/>
            <a:ext cx="4913290" cy="5018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874AE1-9294-8093-D722-168052083FBD}"/>
              </a:ext>
            </a:extLst>
          </p:cNvPr>
          <p:cNvSpPr txBox="1"/>
          <p:nvPr/>
        </p:nvSpPr>
        <p:spPr>
          <a:xfrm>
            <a:off x="343340" y="2491128"/>
            <a:ext cx="6212006" cy="4046305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33A54"/>
                </a:solidFill>
              </a:rPr>
              <a:t>We understand we may not be the right agency to deliver the Fan Zone.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33A54"/>
                </a:solidFill>
              </a:rPr>
              <a:t>But we believe we can bring value as “</a:t>
            </a:r>
            <a:r>
              <a:rPr lang="en-GB" sz="2000" b="1" dirty="0">
                <a:solidFill>
                  <a:srgbClr val="133A54"/>
                </a:solidFill>
              </a:rPr>
              <a:t>Creative Thought Partners</a:t>
            </a:r>
            <a:r>
              <a:rPr lang="en-GB" sz="2000" dirty="0">
                <a:solidFill>
                  <a:srgbClr val="133A54"/>
                </a:solidFill>
              </a:rPr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33A5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33A54"/>
                </a:solidFill>
              </a:rPr>
              <a:t>We're excited to collaborate with the Organizing Committee, Executive Producer and key stakeholders to:</a:t>
            </a:r>
          </a:p>
          <a:p>
            <a:endParaRPr lang="en-GB" sz="2000" dirty="0">
              <a:solidFill>
                <a:srgbClr val="133A54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33A54"/>
                </a:solidFill>
              </a:rPr>
              <a:t>Contribute original, strategic ideas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33A54"/>
                </a:solidFill>
              </a:rPr>
              <a:t>Amplify the creative potential of the Fan Zone and broader PS2026 events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44B56-543F-726E-25DF-F41E9255B705}"/>
              </a:ext>
            </a:extLst>
          </p:cNvPr>
          <p:cNvSpPr txBox="1"/>
          <p:nvPr/>
        </p:nvSpPr>
        <p:spPr>
          <a:xfrm>
            <a:off x="343340" y="1612610"/>
            <a:ext cx="67068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BD1515"/>
                </a:solidFill>
                <a:latin typeface="Bebas Neue" panose="020B0606020202050201" pitchFamily="34" charset="0"/>
              </a:rPr>
              <a:t>WHY WHITEWALL?</a:t>
            </a:r>
            <a:endParaRPr lang="en-GB" sz="4600" dirty="0">
              <a:solidFill>
                <a:srgbClr val="BD1515"/>
              </a:solidFill>
              <a:latin typeface="Bebas Neue" panose="020B0606020202050201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23029F-0C07-D236-74BD-C65151FA8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76" y="-7141"/>
            <a:ext cx="12219656" cy="137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84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A15DA-1A58-62D6-6B38-813F3EA5A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C714B6-077D-47E7-7584-B94E82683212}"/>
              </a:ext>
            </a:extLst>
          </p:cNvPr>
          <p:cNvSpPr txBox="1"/>
          <p:nvPr/>
        </p:nvSpPr>
        <p:spPr>
          <a:xfrm>
            <a:off x="343340" y="1612610"/>
            <a:ext cx="67068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600" dirty="0">
                <a:solidFill>
                  <a:schemeClr val="accent2"/>
                </a:solidFill>
                <a:latin typeface="Bebas Neue" panose="020B0606020202050201" pitchFamily="34" charset="0"/>
              </a:rPr>
              <a:t>A PASSION FOR PHILLY</a:t>
            </a:r>
          </a:p>
          <a:p>
            <a:endParaRPr lang="en-GB" sz="4600" dirty="0">
              <a:solidFill>
                <a:schemeClr val="accent2"/>
              </a:solidFill>
              <a:latin typeface="Bebas Neue" panose="020B0606020202050201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215FA-EE06-BEBC-D457-C6ADB8734581}"/>
              </a:ext>
            </a:extLst>
          </p:cNvPr>
          <p:cNvSpPr txBox="1"/>
          <p:nvPr/>
        </p:nvSpPr>
        <p:spPr>
          <a:xfrm>
            <a:off x="343340" y="2366662"/>
            <a:ext cx="6598373" cy="4366871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r>
              <a:rPr lang="en-GB" b="1" i="0" u="none" strike="noStrike" dirty="0">
                <a:solidFill>
                  <a:srgbClr val="143A54"/>
                </a:solidFill>
                <a:effectLst/>
                <a:latin typeface="+mn-lt"/>
              </a:rPr>
              <a:t>Rooted in Pennsylvania, driven by purpose.</a:t>
            </a:r>
          </a:p>
          <a:p>
            <a:endParaRPr lang="en-GB" b="1" i="0" u="none" strike="noStrike" dirty="0">
              <a:solidFill>
                <a:srgbClr val="143A54"/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43A54"/>
                </a:solidFill>
                <a:effectLst/>
                <a:latin typeface="+mn-lt"/>
              </a:rPr>
              <a:t>We bring bold ideas, cultural fluency, and creative firepower to put Philadelphia’s voice — not just its skyline — on the world stage.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143A54"/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43A54"/>
                </a:solidFill>
                <a:effectLst/>
                <a:latin typeface="+mn-lt"/>
              </a:rPr>
              <a:t>With deep local insight and a proven record of turning moments into movements, we craft unforgettable fan experiences that pulse with grit, pride, and heart.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143A54"/>
              </a:solidFill>
              <a:latin typeface="+mn-lt"/>
            </a:endParaRPr>
          </a:p>
          <a:p>
            <a:r>
              <a:rPr lang="en-GB" dirty="0">
                <a:solidFill>
                  <a:srgbClr val="143A54"/>
                </a:solidFill>
                <a:latin typeface="+mn-lt"/>
              </a:rPr>
              <a:t>Imagine what we could do if we were working together. On the next few slides are just a few examples of the thoughts we have had to </a:t>
            </a:r>
            <a:r>
              <a:rPr lang="en-GB" b="1" dirty="0">
                <a:solidFill>
                  <a:srgbClr val="143A54"/>
                </a:solidFill>
                <a:latin typeface="+mn-lt"/>
              </a:rPr>
              <a:t>make every moment </a:t>
            </a:r>
            <a:r>
              <a:rPr lang="en-GB" dirty="0">
                <a:solidFill>
                  <a:srgbClr val="143A54"/>
                </a:solidFill>
                <a:latin typeface="+mn-lt"/>
              </a:rPr>
              <a:t>count for PS2026.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143A54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73EF6C-EF64-CFE4-7C08-58EA33817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6" y="-7141"/>
            <a:ext cx="12219656" cy="13747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7B2ECD-E12E-2094-4406-006405D6E08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00647" y="1702762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05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1609C-5812-C8C5-DE53-386E9F1F6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D266B0-A51F-BA6D-8FC7-1497A62BF4DB}"/>
              </a:ext>
            </a:extLst>
          </p:cNvPr>
          <p:cNvSpPr txBox="1"/>
          <p:nvPr/>
        </p:nvSpPr>
        <p:spPr>
          <a:xfrm>
            <a:off x="343341" y="2491129"/>
            <a:ext cx="6456704" cy="3818656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C73F7-8F3D-6DF2-2830-6DEE37F86D66}"/>
              </a:ext>
            </a:extLst>
          </p:cNvPr>
          <p:cNvSpPr txBox="1"/>
          <p:nvPr/>
        </p:nvSpPr>
        <p:spPr>
          <a:xfrm>
            <a:off x="343340" y="1612610"/>
            <a:ext cx="75526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BD1515"/>
                </a:solidFill>
                <a:latin typeface="Bebas Neue" panose="020B0606020202050201" pitchFamily="34" charset="0"/>
              </a:rPr>
              <a:t>THE </a:t>
            </a:r>
            <a:r>
              <a:rPr lang="en-US" sz="4600" u="sng" dirty="0">
                <a:solidFill>
                  <a:srgbClr val="BD1515"/>
                </a:solidFill>
                <a:latin typeface="Bebas Neue" panose="020B0606020202050201" pitchFamily="34" charset="0"/>
              </a:rPr>
              <a:t>REAL</a:t>
            </a:r>
            <a:r>
              <a:rPr lang="en-US" sz="4600" dirty="0">
                <a:solidFill>
                  <a:srgbClr val="BD1515"/>
                </a:solidFill>
                <a:latin typeface="Bebas Neue" panose="020B0606020202050201" pitchFamily="34" charset="0"/>
              </a:rPr>
              <a:t> PHILADELPHIA</a:t>
            </a:r>
            <a:endParaRPr lang="en-GB" sz="4600" dirty="0">
              <a:solidFill>
                <a:srgbClr val="BD1515"/>
              </a:solidFill>
              <a:latin typeface="Bebas Neue" panose="020B0606020202050201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C9CA83-63C2-F491-E913-39745EE01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6" y="-7141"/>
            <a:ext cx="12219656" cy="1374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750941-11EF-74B9-62CA-0616E1F56110}"/>
              </a:ext>
            </a:extLst>
          </p:cNvPr>
          <p:cNvSpPr txBox="1"/>
          <p:nvPr/>
        </p:nvSpPr>
        <p:spPr>
          <a:xfrm>
            <a:off x="343341" y="2366662"/>
            <a:ext cx="6292352" cy="4366871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pPr algn="l">
              <a:buNone/>
            </a:pP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A high-energy, cross-sport mash-up street party celebrating Philly’s culture merging </a:t>
            </a:r>
            <a:r>
              <a:rPr lang="en-GB" i="0" u="none" strike="noStrike" dirty="0">
                <a:solidFill>
                  <a:srgbClr val="143A54"/>
                </a:solidFill>
                <a:effectLst/>
              </a:rPr>
              <a:t>basketball, soccer, and local identity</a:t>
            </a: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 into one unforgettable experience.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b="1" i="0" u="none" strike="noStrike" dirty="0">
              <a:solidFill>
                <a:srgbClr val="143A54"/>
              </a:solidFill>
              <a:effectLst/>
            </a:endParaRPr>
          </a:p>
          <a:p>
            <a:pPr algn="l"/>
            <a:r>
              <a:rPr lang="en-GB" b="1" i="0" u="none" strike="noStrike" dirty="0">
                <a:solidFill>
                  <a:srgbClr val="143A54"/>
                </a:solidFill>
                <a:effectLst/>
              </a:rPr>
              <a:t>Street Basketball Tournaments</a:t>
            </a: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3-point and dunk contests with pro or college hoopers and soccer players from Drexel, Temple, Villanova, etc.</a:t>
            </a:r>
          </a:p>
          <a:p>
            <a:pPr algn="l"/>
            <a:r>
              <a:rPr lang="en-GB" b="1" i="0" u="none" strike="noStrike" dirty="0">
                <a:solidFill>
                  <a:srgbClr val="143A54"/>
                </a:solidFill>
                <a:effectLst/>
              </a:rPr>
              <a:t>Soccer x Hoops Challenges</a:t>
            </a: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Fun hybrid games — </a:t>
            </a:r>
            <a:r>
              <a:rPr lang="en-GB" dirty="0">
                <a:solidFill>
                  <a:srgbClr val="143A54"/>
                </a:solidFill>
              </a:rPr>
              <a:t>soccer players</a:t>
            </a: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 shoot into hoops, hoopers dunk </a:t>
            </a:r>
            <a:r>
              <a:rPr lang="en-GB" dirty="0">
                <a:solidFill>
                  <a:srgbClr val="143A54"/>
                </a:solidFill>
              </a:rPr>
              <a:t>soccer balls</a:t>
            </a: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 — anything goes: dunk a cheesesteak! </a:t>
            </a:r>
            <a:r>
              <a:rPr lang="en-GB" b="0" i="0" u="none" strike="noStrike" dirty="0">
                <a:solidFill>
                  <a:srgbClr val="143A54"/>
                </a:solidFill>
                <a:effectLst/>
                <a:sym typeface="Wingdings" pitchFamily="2" charset="2"/>
              </a:rPr>
              <a:t></a:t>
            </a:r>
            <a:endParaRPr lang="en-GB" b="0" i="0" u="none" strike="noStrike" dirty="0">
              <a:solidFill>
                <a:srgbClr val="143A54"/>
              </a:solidFill>
              <a:effectLst/>
            </a:endParaRPr>
          </a:p>
          <a:p>
            <a:pPr algn="l"/>
            <a:r>
              <a:rPr lang="en-GB" b="1" i="0" u="none" strike="noStrike" dirty="0">
                <a:solidFill>
                  <a:srgbClr val="143A54"/>
                </a:solidFill>
                <a:effectLst/>
              </a:rPr>
              <a:t>Philly Culture</a:t>
            </a: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Music, food, art, and streetwear reflecting the city’s urban, authentic vibe.</a:t>
            </a:r>
          </a:p>
        </p:txBody>
      </p:sp>
      <p:pic>
        <p:nvPicPr>
          <p:cNvPr id="4" name="Picture 3" descr="A basketball player dunking a ball&#10;&#10;AI-generated content may be incorrect.">
            <a:extLst>
              <a:ext uri="{FF2B5EF4-FFF2-40B4-BE49-F238E27FC236}">
                <a16:creationId xmlns:a16="http://schemas.microsoft.com/office/drawing/2014/main" id="{9501EFCC-C78E-9F69-D7B2-EE38304212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39" b="30884"/>
          <a:stretch/>
        </p:blipFill>
        <p:spPr>
          <a:xfrm>
            <a:off x="6822767" y="1612610"/>
            <a:ext cx="5188070" cy="497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56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63471-721E-F604-0C88-3B4B3EBDE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371AFF-DE67-3104-50CB-7688E768581A}"/>
              </a:ext>
            </a:extLst>
          </p:cNvPr>
          <p:cNvSpPr txBox="1"/>
          <p:nvPr/>
        </p:nvSpPr>
        <p:spPr>
          <a:xfrm>
            <a:off x="343341" y="2491129"/>
            <a:ext cx="6456704" cy="3818656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2F2096-EDEE-6CEE-1660-757DD1B4BCE7}"/>
              </a:ext>
            </a:extLst>
          </p:cNvPr>
          <p:cNvSpPr txBox="1"/>
          <p:nvPr/>
        </p:nvSpPr>
        <p:spPr>
          <a:xfrm>
            <a:off x="343340" y="1612610"/>
            <a:ext cx="75526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BD1515"/>
                </a:solidFill>
                <a:latin typeface="Bebas Neue" panose="020B0606020202050201" pitchFamily="34" charset="0"/>
              </a:rPr>
              <a:t>GET SOCCER-SMART!</a:t>
            </a:r>
            <a:endParaRPr lang="en-GB" sz="4600" dirty="0">
              <a:solidFill>
                <a:srgbClr val="BD1515"/>
              </a:solidFill>
              <a:latin typeface="Bebas Neue" panose="020B0606020202050201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DC0E25-3075-29A7-C8E0-F0507E190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6" y="-7141"/>
            <a:ext cx="12219656" cy="1374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26800F-A45F-A7F0-FC7F-718D04CEF033}"/>
              </a:ext>
            </a:extLst>
          </p:cNvPr>
          <p:cNvSpPr txBox="1"/>
          <p:nvPr/>
        </p:nvSpPr>
        <p:spPr>
          <a:xfrm>
            <a:off x="343340" y="2366662"/>
            <a:ext cx="6099989" cy="4366871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Philadelphia Union should </a:t>
            </a:r>
            <a:r>
              <a:rPr lang="en-GB" b="1" i="0" u="none" strike="noStrike" dirty="0">
                <a:solidFill>
                  <a:srgbClr val="143A54"/>
                </a:solidFill>
                <a:effectLst/>
              </a:rPr>
              <a:t>not go dark</a:t>
            </a: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 during the World Cup.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143A54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Host open training sessions, legends’ matches, meet-the-players sessions, and gamified events like penalty shootouts for fans.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143A54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Teach new fans about MLS through fun activations, possibly offering “Intro to MLS” info booths at fan fests.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b="0" u="none" strike="noStrike" dirty="0">
              <a:solidFill>
                <a:srgbClr val="143A54"/>
              </a:solidFill>
              <a:effectLst/>
            </a:endParaRPr>
          </a:p>
        </p:txBody>
      </p:sp>
      <p:pic>
        <p:nvPicPr>
          <p:cNvPr id="4" name="Picture 3" descr="A group of men in blue uniforms standing on a field&#10;&#10;AI-generated content may be incorrect.">
            <a:extLst>
              <a:ext uri="{FF2B5EF4-FFF2-40B4-BE49-F238E27FC236}">
                <a16:creationId xmlns:a16="http://schemas.microsoft.com/office/drawing/2014/main" id="{75C9DF61-1559-7C9A-1242-0E0E348F74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001" b="12045"/>
          <a:stretch/>
        </p:blipFill>
        <p:spPr>
          <a:xfrm>
            <a:off x="6834128" y="1612610"/>
            <a:ext cx="5188070" cy="497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11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3B54C-17C6-473F-6289-1A61B490D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FD73DA-92AA-D1B8-36F6-0E0E7EA0646E}"/>
              </a:ext>
            </a:extLst>
          </p:cNvPr>
          <p:cNvSpPr txBox="1"/>
          <p:nvPr/>
        </p:nvSpPr>
        <p:spPr>
          <a:xfrm>
            <a:off x="343341" y="2491129"/>
            <a:ext cx="6456704" cy="3818656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C5E78B-A529-801E-DBB7-697B404FE21C}"/>
              </a:ext>
            </a:extLst>
          </p:cNvPr>
          <p:cNvSpPr txBox="1"/>
          <p:nvPr/>
        </p:nvSpPr>
        <p:spPr>
          <a:xfrm>
            <a:off x="343340" y="1612610"/>
            <a:ext cx="75526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BD1515"/>
                </a:solidFill>
                <a:latin typeface="Bebas Neue" panose="020B0606020202050201" pitchFamily="34" charset="0"/>
              </a:rPr>
              <a:t>A ‘MILLION DOLLAR’ IDEA</a:t>
            </a:r>
            <a:endParaRPr lang="en-GB" sz="4600" dirty="0">
              <a:solidFill>
                <a:srgbClr val="BD1515"/>
              </a:solidFill>
              <a:latin typeface="Bebas Neue" panose="020B0606020202050201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D720A1-711D-F510-2B32-E35AF71FC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6" y="-7141"/>
            <a:ext cx="12219656" cy="1374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473461-3F00-1346-3291-8F3C318DAB4A}"/>
              </a:ext>
            </a:extLst>
          </p:cNvPr>
          <p:cNvSpPr txBox="1"/>
          <p:nvPr/>
        </p:nvSpPr>
        <p:spPr>
          <a:xfrm>
            <a:off x="343340" y="2366662"/>
            <a:ext cx="6598373" cy="4366871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r>
              <a:rPr lang="en-GB" dirty="0">
                <a:solidFill>
                  <a:srgbClr val="133A54"/>
                </a:solidFill>
              </a:rPr>
              <a:t>Leverage the cultural power of Philly's own hit podcast: </a:t>
            </a:r>
            <a:r>
              <a:rPr lang="en-GB" b="1" dirty="0">
                <a:solidFill>
                  <a:srgbClr val="133A54"/>
                </a:solidFill>
              </a:rPr>
              <a:t>Million Dollars Worth of Game</a:t>
            </a:r>
            <a:r>
              <a:rPr lang="en-GB" dirty="0">
                <a:solidFill>
                  <a:srgbClr val="133A54"/>
                </a:solidFill>
              </a:rPr>
              <a:t>.</a:t>
            </a:r>
          </a:p>
          <a:p>
            <a:endParaRPr lang="en-GB" dirty="0">
              <a:solidFill>
                <a:srgbClr val="133A5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33A54"/>
                </a:solidFill>
              </a:rPr>
              <a:t>Bring in hosts Gillie Da Kid and Wallo267 for live podcast segments or stage appearances.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33A54"/>
                </a:solidFill>
              </a:rPr>
              <a:t>Use their massive social following and streetwise energy to engage younger, local audiences.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33A54"/>
                </a:solidFill>
              </a:rPr>
              <a:t>Tie their participation into Philly-centric programming, athlete spotlights, or live fan commentary.</a:t>
            </a:r>
          </a:p>
          <a:p>
            <a:endParaRPr lang="en-GB" dirty="0">
              <a:solidFill>
                <a:srgbClr val="133A54"/>
              </a:solidFill>
            </a:endParaRPr>
          </a:p>
          <a:p>
            <a:r>
              <a:rPr lang="en-GB" dirty="0">
                <a:solidFill>
                  <a:srgbClr val="133A54"/>
                </a:solidFill>
              </a:rPr>
              <a:t>This collaboration turns cultural authenticity into a viral moment — rooted in Philly, built for the world.</a:t>
            </a:r>
          </a:p>
        </p:txBody>
      </p:sp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EE46A8D-B42C-10B5-7420-FBD041F285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250" b="27083"/>
          <a:stretch/>
        </p:blipFill>
        <p:spPr>
          <a:xfrm>
            <a:off x="6971859" y="161261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02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1C54F-098F-7A2F-763A-6E61B951B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E12A02-8FB1-F831-12B2-AE16027DB560}"/>
              </a:ext>
            </a:extLst>
          </p:cNvPr>
          <p:cNvSpPr txBox="1"/>
          <p:nvPr/>
        </p:nvSpPr>
        <p:spPr>
          <a:xfrm>
            <a:off x="343341" y="2491129"/>
            <a:ext cx="6456704" cy="3818656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0B684-24AD-1DD5-FE87-5D2B4A3F957A}"/>
              </a:ext>
            </a:extLst>
          </p:cNvPr>
          <p:cNvSpPr txBox="1"/>
          <p:nvPr/>
        </p:nvSpPr>
        <p:spPr>
          <a:xfrm>
            <a:off x="343340" y="1612610"/>
            <a:ext cx="75526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BD1515"/>
                </a:solidFill>
                <a:latin typeface="Bebas Neue" panose="020B0606020202050201" pitchFamily="34" charset="0"/>
              </a:rPr>
              <a:t>Wield your influence(</a:t>
            </a:r>
            <a:r>
              <a:rPr lang="en-US" sz="4600" dirty="0" err="1">
                <a:solidFill>
                  <a:srgbClr val="BD1515"/>
                </a:solidFill>
                <a:latin typeface="Bebas Neue" panose="020B0606020202050201" pitchFamily="34" charset="0"/>
              </a:rPr>
              <a:t>rs</a:t>
            </a:r>
            <a:r>
              <a:rPr lang="en-US" sz="4600" dirty="0">
                <a:solidFill>
                  <a:srgbClr val="BD1515"/>
                </a:solidFill>
                <a:latin typeface="Bebas Neue" panose="020B0606020202050201" pitchFamily="34" charset="0"/>
              </a:rPr>
              <a:t>)!</a:t>
            </a:r>
            <a:endParaRPr lang="en-GB" sz="4600" dirty="0">
              <a:solidFill>
                <a:srgbClr val="BD1515"/>
              </a:solidFill>
              <a:latin typeface="Bebas Neue" panose="020B0606020202050201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E6CFFA-BF47-C4CC-1B8F-93D20F022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6" y="-7141"/>
            <a:ext cx="12219656" cy="1374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B56618-DA11-1E63-5B12-3356F64D679F}"/>
              </a:ext>
            </a:extLst>
          </p:cNvPr>
          <p:cNvSpPr txBox="1"/>
          <p:nvPr/>
        </p:nvSpPr>
        <p:spPr>
          <a:xfrm>
            <a:off x="343340" y="2366662"/>
            <a:ext cx="6099989" cy="4366871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Invite Philly-born celebrities (Eve, Rob McIlhenny, Questlove, etc.) and top social media influencers (TikTokers, Twitch streamers) to be visible at games and fan events.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143A54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Encourage live streaming, vlogging, and posting behind-the-scenes at games and pop-up </a:t>
            </a:r>
            <a:r>
              <a:rPr lang="en-GB" b="0" i="0" u="none" strike="noStrike">
                <a:solidFill>
                  <a:srgbClr val="143A54"/>
                </a:solidFill>
                <a:effectLst/>
              </a:rPr>
              <a:t>events.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143A54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43A54"/>
                </a:solidFill>
                <a:effectLst/>
              </a:rPr>
              <a:t>Give them customized Philly Union or World Cup swag to promote.</a:t>
            </a:r>
          </a:p>
          <a:p>
            <a:pPr algn="l"/>
            <a:endParaRPr lang="en-GB" sz="2000" b="0" i="0" u="none" strike="noStrike" dirty="0">
              <a:solidFill>
                <a:srgbClr val="143A54"/>
              </a:solidFill>
              <a:effectLst/>
            </a:endParaRPr>
          </a:p>
        </p:txBody>
      </p:sp>
      <p:pic>
        <p:nvPicPr>
          <p:cNvPr id="4" name="Picture 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D3ADA76C-E072-F000-C356-0727F0EE03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198" b="19126"/>
          <a:stretch/>
        </p:blipFill>
        <p:spPr>
          <a:xfrm>
            <a:off x="6811406" y="1612610"/>
            <a:ext cx="5210792" cy="497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1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69E29-C208-9639-77E1-12AFDB48B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3ADB63-B5FA-8A69-957D-B61F296D4CF3}"/>
              </a:ext>
            </a:extLst>
          </p:cNvPr>
          <p:cNvSpPr txBox="1"/>
          <p:nvPr/>
        </p:nvSpPr>
        <p:spPr>
          <a:xfrm>
            <a:off x="343341" y="2491129"/>
            <a:ext cx="6646038" cy="3818656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r>
              <a:rPr lang="en-GB" dirty="0">
                <a:solidFill>
                  <a:srgbClr val="133A54"/>
                </a:solidFill>
              </a:rPr>
              <a:t>When the world is watching, content must perform. Whitewall brings bold creative ideas powered by visionary tech that transforms content into cash and connections.</a:t>
            </a:r>
          </a:p>
          <a:p>
            <a:endParaRPr lang="en-GB" dirty="0">
              <a:solidFill>
                <a:srgbClr val="133A5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133A54"/>
                </a:solidFill>
              </a:rPr>
              <a:t>Seamless </a:t>
            </a:r>
            <a:r>
              <a:rPr lang="en-GB" b="1" dirty="0" err="1">
                <a:solidFill>
                  <a:srgbClr val="133A54"/>
                </a:solidFill>
              </a:rPr>
              <a:t>Shopability</a:t>
            </a:r>
            <a:r>
              <a:rPr lang="en-GB" b="1" dirty="0">
                <a:solidFill>
                  <a:srgbClr val="133A54"/>
                </a:solidFill>
              </a:rPr>
              <a:t>: </a:t>
            </a:r>
            <a:r>
              <a:rPr lang="en-GB" dirty="0">
                <a:solidFill>
                  <a:srgbClr val="133A54"/>
                </a:solidFill>
              </a:rPr>
              <a:t>Every video becomes a point of sale.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133A54"/>
                </a:solidFill>
              </a:rPr>
              <a:t>Layered Interactivity: </a:t>
            </a:r>
            <a:r>
              <a:rPr lang="en-GB" dirty="0">
                <a:solidFill>
                  <a:srgbClr val="133A54"/>
                </a:solidFill>
              </a:rPr>
              <a:t>Rich content that deepens fan engagement.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133A54"/>
                </a:solidFill>
              </a:rPr>
              <a:t>Real-Time Intelligence: </a:t>
            </a:r>
            <a:r>
              <a:rPr lang="en-GB" dirty="0">
                <a:solidFill>
                  <a:srgbClr val="133A54"/>
                </a:solidFill>
              </a:rPr>
              <a:t>Data-driven decisions, match by match.</a:t>
            </a:r>
          </a:p>
          <a:p>
            <a:endParaRPr lang="en-GB" dirty="0">
              <a:solidFill>
                <a:srgbClr val="133A54"/>
              </a:solidFill>
            </a:endParaRPr>
          </a:p>
          <a:p>
            <a:r>
              <a:rPr lang="en-GB" dirty="0">
                <a:solidFill>
                  <a:srgbClr val="133A54"/>
                </a:solidFill>
              </a:rPr>
              <a:t>Together, we make content that’s seen, felt, shared — and measured. This is the future of fan engagement: powered by vision and precision</a:t>
            </a:r>
            <a:r>
              <a:rPr lang="en-GB">
                <a:solidFill>
                  <a:srgbClr val="133A54"/>
                </a:solidFill>
              </a:rPr>
              <a:t>. </a:t>
            </a:r>
            <a:endParaRPr lang="en-GB" dirty="0">
              <a:solidFill>
                <a:srgbClr val="133A5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62A32-1A30-427A-08FC-495BB90B6AB0}"/>
              </a:ext>
            </a:extLst>
          </p:cNvPr>
          <p:cNvSpPr txBox="1"/>
          <p:nvPr/>
        </p:nvSpPr>
        <p:spPr>
          <a:xfrm>
            <a:off x="343340" y="1612610"/>
            <a:ext cx="75526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BD1515"/>
                </a:solidFill>
                <a:latin typeface="Bebas Neue" panose="020B0606020202050201" pitchFamily="34" charset="0"/>
              </a:rPr>
              <a:t>MAXIMIZING REVENUE &amp; ANALYTICS</a:t>
            </a:r>
            <a:endParaRPr lang="en-GB" sz="4600" dirty="0">
              <a:solidFill>
                <a:srgbClr val="BD1515"/>
              </a:solidFill>
              <a:latin typeface="Bebas Neue" panose="020B0606020202050201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3F3B62-5613-DC6F-7C5B-43D75E3BA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6" y="-7141"/>
            <a:ext cx="12219656" cy="1374712"/>
          </a:xfrm>
          <a:prstGeom prst="rect">
            <a:avLst/>
          </a:prstGeom>
        </p:spPr>
      </p:pic>
      <p:pic>
        <p:nvPicPr>
          <p:cNvPr id="3" name="Picture 2" descr="A family smiling at a phone&#10;&#10;AI-generated content may be incorrect.">
            <a:extLst>
              <a:ext uri="{FF2B5EF4-FFF2-40B4-BE49-F238E27FC236}">
                <a16:creationId xmlns:a16="http://schemas.microsoft.com/office/drawing/2014/main" id="{D3A8621A-F475-76AB-0B0A-F78A4EEF39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435" b="16666"/>
          <a:stretch/>
        </p:blipFill>
        <p:spPr>
          <a:xfrm>
            <a:off x="7100647" y="1612610"/>
            <a:ext cx="4876800" cy="4966952"/>
          </a:xfrm>
          <a:prstGeom prst="rect">
            <a:avLst/>
          </a:prstGeom>
        </p:spPr>
      </p:pic>
      <p:sp>
        <p:nvSpPr>
          <p:cNvPr id="2" name="Oval 1">
            <a:hlinkClick r:id="rId5"/>
            <a:extLst>
              <a:ext uri="{FF2B5EF4-FFF2-40B4-BE49-F238E27FC236}">
                <a16:creationId xmlns:a16="http://schemas.microsoft.com/office/drawing/2014/main" id="{90B1AFB2-156A-CEE4-4B4B-576B20A3C780}"/>
              </a:ext>
            </a:extLst>
          </p:cNvPr>
          <p:cNvSpPr/>
          <p:nvPr/>
        </p:nvSpPr>
        <p:spPr>
          <a:xfrm>
            <a:off x="7277190" y="1739817"/>
            <a:ext cx="1348825" cy="1374086"/>
          </a:xfrm>
          <a:prstGeom prst="ellipse">
            <a:avLst/>
          </a:prstGeom>
          <a:solidFill>
            <a:srgbClr val="08CF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Bebas Neue" panose="020B0606020202050201" pitchFamily="34" charset="77"/>
              </a:rPr>
              <a:t>Click here to See it in action!</a:t>
            </a:r>
          </a:p>
        </p:txBody>
      </p:sp>
    </p:spTree>
    <p:extLst>
      <p:ext uri="{BB962C8B-B14F-4D97-AF65-F5344CB8AC3E}">
        <p14:creationId xmlns:p14="http://schemas.microsoft.com/office/powerpoint/2010/main" val="1417806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C9034-D18E-4467-4413-7D7E8ADFE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75DEB5-BAD7-4F84-24DE-DA5E1B9342FF}"/>
              </a:ext>
            </a:extLst>
          </p:cNvPr>
          <p:cNvSpPr txBox="1"/>
          <p:nvPr/>
        </p:nvSpPr>
        <p:spPr>
          <a:xfrm>
            <a:off x="343341" y="2491129"/>
            <a:ext cx="6423219" cy="3818656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r>
              <a:rPr lang="en-GB" b="1" dirty="0">
                <a:solidFill>
                  <a:srgbClr val="133A54"/>
                </a:solidFill>
              </a:rPr>
              <a:t>Turn digital content into happy visitors and an economic boost for Philly businesses!</a:t>
            </a:r>
          </a:p>
          <a:p>
            <a:endParaRPr lang="en-GB" dirty="0">
              <a:solidFill>
                <a:srgbClr val="133A54"/>
              </a:solidFill>
            </a:endParaRPr>
          </a:p>
          <a:p>
            <a:r>
              <a:rPr lang="en-GB" dirty="0">
                <a:solidFill>
                  <a:srgbClr val="133A54"/>
                </a:solidFill>
              </a:rPr>
              <a:t>Imagine being able to drive visitors (and locals) to Philly businesses while they enjoy the World Cup. With our tech partners, </a:t>
            </a:r>
            <a:r>
              <a:rPr lang="en-GB" dirty="0" err="1">
                <a:solidFill>
                  <a:srgbClr val="133A54"/>
                </a:solidFill>
              </a:rPr>
              <a:t>Viktrs</a:t>
            </a:r>
            <a:r>
              <a:rPr lang="en-GB" dirty="0">
                <a:solidFill>
                  <a:srgbClr val="133A54"/>
                </a:solidFill>
              </a:rPr>
              <a:t>, we can make that happen for you!</a:t>
            </a:r>
          </a:p>
          <a:p>
            <a:endParaRPr lang="en-GB" dirty="0">
              <a:solidFill>
                <a:srgbClr val="133A54"/>
              </a:solidFill>
            </a:endParaRPr>
          </a:p>
          <a:p>
            <a:r>
              <a:rPr lang="en-GB" dirty="0">
                <a:solidFill>
                  <a:srgbClr val="133A54"/>
                </a:solidFill>
              </a:rPr>
              <a:t>Our technology, we can create video that is accompanied by clickable links, allowing viewers to see hotels, restaurants, attractions – in fact, anything that makes Philly so special!</a:t>
            </a:r>
          </a:p>
          <a:p>
            <a:endParaRPr lang="en-GB" dirty="0">
              <a:solidFill>
                <a:srgbClr val="133A54"/>
              </a:solidFill>
            </a:endParaRPr>
          </a:p>
          <a:p>
            <a:r>
              <a:rPr lang="en-GB" dirty="0">
                <a:solidFill>
                  <a:srgbClr val="133A54"/>
                </a:solidFill>
              </a:rPr>
              <a:t>Not only does this deliver a great UX, it allows us to track spend, popularity and any number of other valuable and informative metrics.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36B92-95F8-9AD6-45BE-72C1E2908E3A}"/>
              </a:ext>
            </a:extLst>
          </p:cNvPr>
          <p:cNvSpPr txBox="1"/>
          <p:nvPr/>
        </p:nvSpPr>
        <p:spPr>
          <a:xfrm>
            <a:off x="343340" y="1612610"/>
            <a:ext cx="75526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BD1515"/>
                </a:solidFill>
                <a:latin typeface="Bebas Neue" panose="020B0606020202050201" pitchFamily="34" charset="0"/>
              </a:rPr>
              <a:t>VIDEO THAT REALLY DELIVERS</a:t>
            </a:r>
            <a:endParaRPr lang="en-GB" sz="4600" dirty="0">
              <a:solidFill>
                <a:srgbClr val="BD1515"/>
              </a:solidFill>
              <a:latin typeface="Bebas Neue" panose="020B0606020202050201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2A29C4-68B7-60E8-6F2C-869F10ECC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6" y="-7141"/>
            <a:ext cx="12219656" cy="1374712"/>
          </a:xfrm>
          <a:prstGeom prst="rect">
            <a:avLst/>
          </a:prstGeom>
        </p:spPr>
      </p:pic>
      <p:pic>
        <p:nvPicPr>
          <p:cNvPr id="3" name="Picture 2" descr="A person looking at a computer screen&#10;&#10;AI-generated content may be incorrect.">
            <a:extLst>
              <a:ext uri="{FF2B5EF4-FFF2-40B4-BE49-F238E27FC236}">
                <a16:creationId xmlns:a16="http://schemas.microsoft.com/office/drawing/2014/main" id="{B10F6FC4-D95C-9C46-9293-0F12FA45A1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335" b="17766"/>
          <a:stretch/>
        </p:blipFill>
        <p:spPr>
          <a:xfrm>
            <a:off x="7094620" y="1612610"/>
            <a:ext cx="4876800" cy="4966952"/>
          </a:xfrm>
          <a:prstGeom prst="rect">
            <a:avLst/>
          </a:prstGeom>
        </p:spPr>
      </p:pic>
      <p:sp>
        <p:nvSpPr>
          <p:cNvPr id="2" name="Oval 1">
            <a:hlinkClick r:id="rId5"/>
            <a:extLst>
              <a:ext uri="{FF2B5EF4-FFF2-40B4-BE49-F238E27FC236}">
                <a16:creationId xmlns:a16="http://schemas.microsoft.com/office/drawing/2014/main" id="{C9680AEB-7C02-52C9-12AE-F8BF981EE8E2}"/>
              </a:ext>
            </a:extLst>
          </p:cNvPr>
          <p:cNvSpPr/>
          <p:nvPr/>
        </p:nvSpPr>
        <p:spPr>
          <a:xfrm>
            <a:off x="7277190" y="1739817"/>
            <a:ext cx="1348825" cy="1374086"/>
          </a:xfrm>
          <a:prstGeom prst="ellipse">
            <a:avLst/>
          </a:prstGeom>
          <a:solidFill>
            <a:srgbClr val="FF14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Bebas Neue" panose="020B0606020202050201" pitchFamily="34" charset="77"/>
              </a:rPr>
              <a:t>Click here to See it in action!</a:t>
            </a:r>
          </a:p>
        </p:txBody>
      </p:sp>
    </p:spTree>
    <p:extLst>
      <p:ext uri="{BB962C8B-B14F-4D97-AF65-F5344CB8AC3E}">
        <p14:creationId xmlns:p14="http://schemas.microsoft.com/office/powerpoint/2010/main" val="3342183274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venir Nex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venir Next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F04B093-FD34-D54B-9BE9-08ABDD36B316}">
  <we:reference id="wa200007130" version="1.0.0.1" store="en-GB" storeType="OMEX"/>
  <we:alternateReferences>
    <we:reference id="wa200007130" version="1.0.0.1" store="wa2000071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dd82185d31c48739aabc83648f48f6d6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05aa5c6a498138b050588cc8037f7b03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CCDF4F-200F-4921-9F11-03CA7E6FDCC0}">
  <ds:schemaRefs>
    <ds:schemaRef ds:uri="bbe29a26-4ba2-44fb-9ebd-4f0032c7f13a"/>
    <ds:schemaRef ds:uri="http://purl.org/dc/dcmitype/"/>
    <ds:schemaRef ds:uri="37024962-1aa8-4a0e-bcc4-2052b0132858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3719FED-B334-4D75-BFB1-02353D4A46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41F613-53DA-49F1-A36F-B06C30F525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Whitewall 2022</Template>
  <TotalTime>2304</TotalTime>
  <Words>735</Words>
  <Application>Microsoft Macintosh PowerPoint</Application>
  <PresentationFormat>Widescreen</PresentationFormat>
  <Paragraphs>78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Aptos Display</vt:lpstr>
      <vt:lpstr>Arial</vt:lpstr>
      <vt:lpstr>Calibri</vt:lpstr>
      <vt:lpstr>Bebas Neue</vt:lpstr>
      <vt:lpstr>Avenir Next</vt:lpstr>
      <vt:lpstr>Open Sans</vt:lpstr>
      <vt:lpstr>Wingdings</vt:lpstr>
      <vt:lpstr>Whitewall 2022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Sonja Du Pisanie</dc:creator>
  <cp:lastModifiedBy>Leonard Smit</cp:lastModifiedBy>
  <cp:revision>12</cp:revision>
  <dcterms:created xsi:type="dcterms:W3CDTF">2023-06-05T10:49:38Z</dcterms:created>
  <dcterms:modified xsi:type="dcterms:W3CDTF">2025-05-02T15:15:45Z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