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87" r:id="rId5"/>
    <p:sldId id="288" r:id="rId6"/>
    <p:sldId id="267" r:id="rId7"/>
    <p:sldId id="268" r:id="rId8"/>
    <p:sldId id="275" r:id="rId9"/>
    <p:sldId id="258" r:id="rId10"/>
    <p:sldId id="276" r:id="rId11"/>
    <p:sldId id="285" r:id="rId12"/>
    <p:sldId id="260" r:id="rId13"/>
    <p:sldId id="277" r:id="rId14"/>
    <p:sldId id="261" r:id="rId15"/>
    <p:sldId id="278" r:id="rId16"/>
    <p:sldId id="262" r:id="rId17"/>
    <p:sldId id="284" r:id="rId18"/>
    <p:sldId id="281" r:id="rId19"/>
    <p:sldId id="283" r:id="rId20"/>
    <p:sldId id="263" r:id="rId21"/>
    <p:sldId id="271" r:id="rId22"/>
    <p:sldId id="270" r:id="rId23"/>
    <p:sldId id="273" r:id="rId24"/>
    <p:sldId id="272" r:id="rId25"/>
    <p:sldId id="259" r:id="rId26"/>
    <p:sldId id="289" r:id="rId27"/>
    <p:sldId id="290" r:id="rId28"/>
    <p:sldId id="291" r:id="rId29"/>
    <p:sldId id="292" r:id="rId30"/>
    <p:sldId id="294" r:id="rId31"/>
    <p:sldId id="295" r:id="rId32"/>
    <p:sldId id="296" r:id="rId33"/>
    <p:sldId id="297" r:id="rId34"/>
    <p:sldId id="279" r:id="rId35"/>
    <p:sldId id="280" r:id="rId36"/>
    <p:sldId id="298" r:id="rId37"/>
    <p:sldId id="282" r:id="rId38"/>
    <p:sldId id="299" r:id="rId39"/>
    <p:sldId id="300" r:id="rId40"/>
    <p:sldId id="301" r:id="rId41"/>
    <p:sldId id="302" r:id="rId42"/>
    <p:sldId id="303" r:id="rId43"/>
    <p:sldId id="304" r:id="rId44"/>
    <p:sldId id="305" r:id="rId45"/>
    <p:sldId id="306" r:id="rId46"/>
    <p:sldId id="307" r:id="rId47"/>
    <p:sldId id="308" r:id="rId48"/>
    <p:sldId id="265" r:id="rId49"/>
    <p:sldId id="3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4AE303-56D7-5F44-B58E-B432F0356095}" v="1" dt="2025-05-19T11:02:07.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71"/>
    <p:restoredTop sz="94694"/>
  </p:normalViewPr>
  <p:slideViewPr>
    <p:cSldViewPr snapToGrid="0">
      <p:cViewPr varScale="1">
        <p:scale>
          <a:sx n="121" d="100"/>
          <a:sy n="121" d="100"/>
        </p:scale>
        <p:origin x="5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6E35F-069D-D74D-83B2-DBA41925C1D2}" type="datetimeFigureOut">
              <a:rPr lang="en-US" smtClean="0"/>
              <a:t>5/26/25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F937A8-8AFF-354F-A6D2-BA3C9E4E0706}" type="slidenum">
              <a:rPr lang="en-US" smtClean="0"/>
              <a:t>‹#›</a:t>
            </a:fld>
            <a:endParaRPr lang="en-US"/>
          </a:p>
        </p:txBody>
      </p:sp>
    </p:spTree>
    <p:extLst>
      <p:ext uri="{BB962C8B-B14F-4D97-AF65-F5344CB8AC3E}">
        <p14:creationId xmlns:p14="http://schemas.microsoft.com/office/powerpoint/2010/main" val="2205319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3</a:t>
            </a:fld>
            <a:endParaRPr lang="en-US"/>
          </a:p>
        </p:txBody>
      </p:sp>
    </p:spTree>
    <p:extLst>
      <p:ext uri="{BB962C8B-B14F-4D97-AF65-F5344CB8AC3E}">
        <p14:creationId xmlns:p14="http://schemas.microsoft.com/office/powerpoint/2010/main" val="16223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17</a:t>
            </a:fld>
            <a:endParaRPr lang="en-US"/>
          </a:p>
        </p:txBody>
      </p:sp>
    </p:spTree>
    <p:extLst>
      <p:ext uri="{BB962C8B-B14F-4D97-AF65-F5344CB8AC3E}">
        <p14:creationId xmlns:p14="http://schemas.microsoft.com/office/powerpoint/2010/main" val="252887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6</a:t>
            </a:fld>
            <a:endParaRPr lang="en-US"/>
          </a:p>
        </p:txBody>
      </p:sp>
    </p:spTree>
    <p:extLst>
      <p:ext uri="{BB962C8B-B14F-4D97-AF65-F5344CB8AC3E}">
        <p14:creationId xmlns:p14="http://schemas.microsoft.com/office/powerpoint/2010/main" val="296274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8</a:t>
            </a:fld>
            <a:endParaRPr lang="en-US"/>
          </a:p>
        </p:txBody>
      </p:sp>
    </p:spTree>
    <p:extLst>
      <p:ext uri="{BB962C8B-B14F-4D97-AF65-F5344CB8AC3E}">
        <p14:creationId xmlns:p14="http://schemas.microsoft.com/office/powerpoint/2010/main" val="340616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9</a:t>
            </a:fld>
            <a:endParaRPr lang="en-US"/>
          </a:p>
        </p:txBody>
      </p:sp>
    </p:spTree>
    <p:extLst>
      <p:ext uri="{BB962C8B-B14F-4D97-AF65-F5344CB8AC3E}">
        <p14:creationId xmlns:p14="http://schemas.microsoft.com/office/powerpoint/2010/main" val="47376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10</a:t>
            </a:fld>
            <a:endParaRPr lang="en-US"/>
          </a:p>
        </p:txBody>
      </p:sp>
    </p:spTree>
    <p:extLst>
      <p:ext uri="{BB962C8B-B14F-4D97-AF65-F5344CB8AC3E}">
        <p14:creationId xmlns:p14="http://schemas.microsoft.com/office/powerpoint/2010/main" val="339791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11</a:t>
            </a:fld>
            <a:endParaRPr lang="en-US"/>
          </a:p>
        </p:txBody>
      </p:sp>
    </p:spTree>
    <p:extLst>
      <p:ext uri="{BB962C8B-B14F-4D97-AF65-F5344CB8AC3E}">
        <p14:creationId xmlns:p14="http://schemas.microsoft.com/office/powerpoint/2010/main" val="3141786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12</a:t>
            </a:fld>
            <a:endParaRPr lang="en-US"/>
          </a:p>
        </p:txBody>
      </p:sp>
    </p:spTree>
    <p:extLst>
      <p:ext uri="{BB962C8B-B14F-4D97-AF65-F5344CB8AC3E}">
        <p14:creationId xmlns:p14="http://schemas.microsoft.com/office/powerpoint/2010/main" val="2054708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14</a:t>
            </a:fld>
            <a:endParaRPr lang="en-US"/>
          </a:p>
        </p:txBody>
      </p:sp>
    </p:spTree>
    <p:extLst>
      <p:ext uri="{BB962C8B-B14F-4D97-AF65-F5344CB8AC3E}">
        <p14:creationId xmlns:p14="http://schemas.microsoft.com/office/powerpoint/2010/main" val="230994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F937A8-8AFF-354F-A6D2-BA3C9E4E0706}" type="slidenum">
              <a:rPr lang="en-US" smtClean="0"/>
              <a:t>15</a:t>
            </a:fld>
            <a:endParaRPr lang="en-US"/>
          </a:p>
        </p:txBody>
      </p:sp>
    </p:spTree>
    <p:extLst>
      <p:ext uri="{BB962C8B-B14F-4D97-AF65-F5344CB8AC3E}">
        <p14:creationId xmlns:p14="http://schemas.microsoft.com/office/powerpoint/2010/main" val="86178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1646-1872-BED9-8E0A-2B97C1A55C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19EE134-B075-4042-CEDC-D574A24818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DA8FFBD-0C6E-48FC-3AF1-FD0F92753C0C}"/>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8ADA0496-71BA-6F71-45C6-4C9F66EB1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764766-2B5E-9A86-165C-9750D8BED23E}"/>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20522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22870-AD04-16EF-5E43-6D1B3311A21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E6F2A4-AE8C-B91A-55D4-3BFF75358E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4FF917-E82A-AD37-3FDC-95B796303313}"/>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584DEB7A-A546-5CD5-4E14-71137BB54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6C4F5-6F07-404F-BCCB-D4BE1FC414A6}"/>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266673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E58D6-9167-9C69-11AE-227A849638C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F5F01DE-9A51-CE55-476B-C0DA5A22257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8A90E1-D676-E734-09B5-59151FDF88E5}"/>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3456BDD4-08CA-BCE2-6D16-87E784609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2F256-0AA9-B45E-A4B1-3AA608DA262D}"/>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10928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723A-2EFE-82FE-F4AC-938C306380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C7D536D-ADDC-6669-E554-9D93B96384A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D004514-2B83-DC1E-24EE-CEDBBDAD0D40}"/>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40EB1347-ABBE-4DF7-05F5-B4704544E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C7FED-445F-B1BC-DAB2-FDF2463FBBCA}"/>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148924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A04-10EE-D5E8-09D1-DE18C3D0EBA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67D0F1-8A18-22E1-A0D9-76EDFC0FEA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B47308-95D1-9512-774C-93C6DB91E866}"/>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8C1613D0-E48D-3D05-4CF6-987D2E0DF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ECDFF-6A32-23BD-A846-C5D6585FF9BC}"/>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41430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7DC2C-9613-54E7-56DA-E1F4283405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E14E14-3E0E-85F0-E702-985F26CE18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96245B0-1C8F-164B-5347-14B749AA892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B17ABED-474E-280F-1F1C-F8DBA18680EA}"/>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6" name="Footer Placeholder 5">
            <a:extLst>
              <a:ext uri="{FF2B5EF4-FFF2-40B4-BE49-F238E27FC236}">
                <a16:creationId xmlns:a16="http://schemas.microsoft.com/office/drawing/2014/main" id="{A368A83D-8322-4714-8EEB-BC0BCBB5D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11B9DF-748D-8AE2-80C9-A4A2943DE954}"/>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204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03531-FB61-49D7-78C8-3A99CD03D91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E45020B-E225-55B6-7AED-9EBC65586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2A3B00-7D2C-8BE5-68B4-D861D67535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A7B537-0B7B-A30C-51F7-5EBA82A18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57DD4EE-D04B-F5CC-D548-59790538870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B8C9F5-0851-ADC7-BB09-3088A724D994}"/>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8" name="Footer Placeholder 7">
            <a:extLst>
              <a:ext uri="{FF2B5EF4-FFF2-40B4-BE49-F238E27FC236}">
                <a16:creationId xmlns:a16="http://schemas.microsoft.com/office/drawing/2014/main" id="{B310D381-6783-D68F-ACB3-18228FF22B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042418-1CF8-C9BC-BA28-1D436E23F8FD}"/>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134584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532E-539D-C669-EB83-62EB0E710E7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22D8C17-5FED-C929-BBC9-6B2C644E1892}"/>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4" name="Footer Placeholder 3">
            <a:extLst>
              <a:ext uri="{FF2B5EF4-FFF2-40B4-BE49-F238E27FC236}">
                <a16:creationId xmlns:a16="http://schemas.microsoft.com/office/drawing/2014/main" id="{1D589877-4415-D36F-EAA7-AA1ED4A930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F0459F-5B02-327B-A876-649F36C00A95}"/>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155810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E86CB-2D70-B330-FCA7-E9074D87B361}"/>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3" name="Footer Placeholder 2">
            <a:extLst>
              <a:ext uri="{FF2B5EF4-FFF2-40B4-BE49-F238E27FC236}">
                <a16:creationId xmlns:a16="http://schemas.microsoft.com/office/drawing/2014/main" id="{C7F86C88-08DA-713D-E485-1D9D0D5EA5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57D918-CEC3-9713-97F0-167BFDE11F23}"/>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99767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FEF73-A466-D7FF-EFAD-FFF42C782E4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19F72E-AEDC-6378-4130-F9F045C95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40E3E75-8FC2-2F07-F7F4-65BE1C57B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EF66FC-6A3D-74C0-F7A7-0F483CC0D753}"/>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6" name="Footer Placeholder 5">
            <a:extLst>
              <a:ext uri="{FF2B5EF4-FFF2-40B4-BE49-F238E27FC236}">
                <a16:creationId xmlns:a16="http://schemas.microsoft.com/office/drawing/2014/main" id="{E45A388D-E86F-49D0-4499-D564F5712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0E204A-1826-B2F3-5DF2-F38F5FC04C6A}"/>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84072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84F0-8681-33D7-91B2-BAD17EF04B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57D0CA9-E1E2-CBD2-8C29-EB30D075D2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42197D-6008-371F-157B-8D9DD292F1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5F4551-080C-2E23-86C7-6BBC36970EA0}"/>
              </a:ext>
            </a:extLst>
          </p:cNvPr>
          <p:cNvSpPr>
            <a:spLocks noGrp="1"/>
          </p:cNvSpPr>
          <p:nvPr>
            <p:ph type="dt" sz="half" idx="10"/>
          </p:nvPr>
        </p:nvSpPr>
        <p:spPr/>
        <p:txBody>
          <a:bodyPr/>
          <a:lstStyle/>
          <a:p>
            <a:fld id="{D130B43A-1847-A246-921A-5632BE645FFC}" type="datetimeFigureOut">
              <a:rPr lang="en-US" smtClean="0"/>
              <a:t>5/26/25</a:t>
            </a:fld>
            <a:endParaRPr lang="en-US"/>
          </a:p>
        </p:txBody>
      </p:sp>
      <p:sp>
        <p:nvSpPr>
          <p:cNvPr id="6" name="Footer Placeholder 5">
            <a:extLst>
              <a:ext uri="{FF2B5EF4-FFF2-40B4-BE49-F238E27FC236}">
                <a16:creationId xmlns:a16="http://schemas.microsoft.com/office/drawing/2014/main" id="{B4CFE21E-647F-30D4-B24E-C7DA2CD9F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EE706-9BAA-583D-EC64-C9E126EDAA0B}"/>
              </a:ext>
            </a:extLst>
          </p:cNvPr>
          <p:cNvSpPr>
            <a:spLocks noGrp="1"/>
          </p:cNvSpPr>
          <p:nvPr>
            <p:ph type="sldNum" sz="quarter" idx="12"/>
          </p:nvPr>
        </p:nvSpPr>
        <p:spPr/>
        <p:txBody>
          <a:bodyPr/>
          <a:lstStyle/>
          <a:p>
            <a:fld id="{7B079B51-0BA9-B84A-9105-C91B91956A9C}" type="slidenum">
              <a:rPr lang="en-US" smtClean="0"/>
              <a:t>‹#›</a:t>
            </a:fld>
            <a:endParaRPr lang="en-US"/>
          </a:p>
        </p:txBody>
      </p:sp>
    </p:spTree>
    <p:extLst>
      <p:ext uri="{BB962C8B-B14F-4D97-AF65-F5344CB8AC3E}">
        <p14:creationId xmlns:p14="http://schemas.microsoft.com/office/powerpoint/2010/main" val="317534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93A3A3-3F7C-0E9F-90E5-AA18159280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194DA7-047C-6531-6310-E2868B0140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66A05B-D0B2-D659-1004-3B52FDAC8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30B43A-1847-A246-921A-5632BE645FFC}" type="datetimeFigureOut">
              <a:rPr lang="en-US" smtClean="0"/>
              <a:t>5/26/25</a:t>
            </a:fld>
            <a:endParaRPr lang="en-US"/>
          </a:p>
        </p:txBody>
      </p:sp>
      <p:sp>
        <p:nvSpPr>
          <p:cNvPr id="5" name="Footer Placeholder 4">
            <a:extLst>
              <a:ext uri="{FF2B5EF4-FFF2-40B4-BE49-F238E27FC236}">
                <a16:creationId xmlns:a16="http://schemas.microsoft.com/office/drawing/2014/main" id="{2688F1EB-C5B6-5B72-C616-080B2D952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C016EC-5ECB-4446-A52B-46E9C24EB9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079B51-0BA9-B84A-9105-C91B91956A9C}" type="slidenum">
              <a:rPr lang="en-US" smtClean="0"/>
              <a:t>‹#›</a:t>
            </a:fld>
            <a:endParaRPr lang="en-US"/>
          </a:p>
        </p:txBody>
      </p:sp>
    </p:spTree>
    <p:extLst>
      <p:ext uri="{BB962C8B-B14F-4D97-AF65-F5344CB8AC3E}">
        <p14:creationId xmlns:p14="http://schemas.microsoft.com/office/powerpoint/2010/main" val="3608777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4.emf"/><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blue sign&#10;&#10;AI-generated content may be incorrect.">
            <a:extLst>
              <a:ext uri="{FF2B5EF4-FFF2-40B4-BE49-F238E27FC236}">
                <a16:creationId xmlns:a16="http://schemas.microsoft.com/office/drawing/2014/main" id="{7D2AC4B4-A08E-996A-08C8-2DD2992D77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94"/>
            <a:ext cx="12192000" cy="6842506"/>
          </a:xfrm>
          <a:prstGeom prst="rect">
            <a:avLst/>
          </a:prstGeom>
        </p:spPr>
      </p:pic>
    </p:spTree>
    <p:extLst>
      <p:ext uri="{BB962C8B-B14F-4D97-AF65-F5344CB8AC3E}">
        <p14:creationId xmlns:p14="http://schemas.microsoft.com/office/powerpoint/2010/main" val="107276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colorful circles&#10;&#10;AI-generated content may be incorrect.">
            <a:extLst>
              <a:ext uri="{FF2B5EF4-FFF2-40B4-BE49-F238E27FC236}">
                <a16:creationId xmlns:a16="http://schemas.microsoft.com/office/drawing/2014/main" id="{0855AB67-D806-BDB1-98B4-1F160B2924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white background with colorful circles&#10;&#10;AI-generated content may be incorrect.">
            <a:extLst>
              <a:ext uri="{FF2B5EF4-FFF2-40B4-BE49-F238E27FC236}">
                <a16:creationId xmlns:a16="http://schemas.microsoft.com/office/drawing/2014/main" id="{3608850A-649A-8F25-2DCA-BB9AD22E88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pic>
        <p:nvPicPr>
          <p:cNvPr id="3" name="Picture 2">
            <a:extLst>
              <a:ext uri="{FF2B5EF4-FFF2-40B4-BE49-F238E27FC236}">
                <a16:creationId xmlns:a16="http://schemas.microsoft.com/office/drawing/2014/main" id="{A1F56F22-A27D-C275-DF76-8D8DBE5C5CF5}"/>
              </a:ext>
            </a:extLst>
          </p:cNvPr>
          <p:cNvPicPr>
            <a:picLocks noChangeAspect="1"/>
          </p:cNvPicPr>
          <p:nvPr/>
        </p:nvPicPr>
        <p:blipFill>
          <a:blip r:embed="rId5"/>
          <a:stretch>
            <a:fillRect/>
          </a:stretch>
        </p:blipFill>
        <p:spPr>
          <a:xfrm>
            <a:off x="11201761" y="6364864"/>
            <a:ext cx="510988" cy="510988"/>
          </a:xfrm>
          <a:prstGeom prst="rect">
            <a:avLst/>
          </a:prstGeom>
        </p:spPr>
      </p:pic>
      <p:sp>
        <p:nvSpPr>
          <p:cNvPr id="9" name="Title 1">
            <a:extLst>
              <a:ext uri="{FF2B5EF4-FFF2-40B4-BE49-F238E27FC236}">
                <a16:creationId xmlns:a16="http://schemas.microsoft.com/office/drawing/2014/main" id="{A8365C7C-329B-323E-9839-7C751A619BDD}"/>
              </a:ext>
            </a:extLst>
          </p:cNvPr>
          <p:cNvSpPr txBox="1">
            <a:spLocks/>
          </p:cNvSpPr>
          <p:nvPr/>
        </p:nvSpPr>
        <p:spPr bwMode="auto">
          <a:xfrm>
            <a:off x="724000" y="500885"/>
            <a:ext cx="103052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Storytelling Framework: Connecting the programs</a:t>
            </a:r>
          </a:p>
        </p:txBody>
      </p:sp>
      <p:sp>
        <p:nvSpPr>
          <p:cNvPr id="10" name="Text Placeholder 5">
            <a:extLst>
              <a:ext uri="{FF2B5EF4-FFF2-40B4-BE49-F238E27FC236}">
                <a16:creationId xmlns:a16="http://schemas.microsoft.com/office/drawing/2014/main" id="{B13C0A34-A34C-537C-6EB0-A2F90052054B}"/>
              </a:ext>
            </a:extLst>
          </p:cNvPr>
          <p:cNvSpPr txBox="1">
            <a:spLocks/>
          </p:cNvSpPr>
          <p:nvPr/>
        </p:nvSpPr>
        <p:spPr>
          <a:xfrm>
            <a:off x="724001" y="1533054"/>
            <a:ext cx="9220100"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Oracle Early Careers Programs are a continuous journey where participants grow through meaningful connections that create opportunities.</a:t>
            </a:r>
          </a:p>
          <a:p>
            <a:pPr marL="0" indent="0">
              <a:lnSpc>
                <a:spcPct val="100000"/>
              </a:lnSpc>
              <a:spcBef>
                <a:spcPts val="0"/>
              </a:spcBef>
              <a:buFont typeface="Avenir Next" panose="020B0503020202020204" pitchFamily="34" charset="0"/>
              <a:buNone/>
            </a:pPr>
            <a:endParaRPr lang="en-GB" sz="1600" kern="100" dirty="0">
              <a:solidFill>
                <a:srgbClr val="312D2A"/>
              </a:solidFill>
              <a:latin typeface="Oracle Sans" panose="020B0503020204020204" pitchFamily="34" charset="0"/>
              <a:ea typeface="Helvetica" pitchFamily="2" charset="0"/>
            </a:endParaRPr>
          </a:p>
        </p:txBody>
      </p:sp>
      <p:sp>
        <p:nvSpPr>
          <p:cNvPr id="11" name="Text Placeholder 5">
            <a:extLst>
              <a:ext uri="{FF2B5EF4-FFF2-40B4-BE49-F238E27FC236}">
                <a16:creationId xmlns:a16="http://schemas.microsoft.com/office/drawing/2014/main" id="{3F847868-1512-5E8A-F803-9657A5EC21D4}"/>
              </a:ext>
            </a:extLst>
          </p:cNvPr>
          <p:cNvSpPr txBox="1">
            <a:spLocks/>
          </p:cNvSpPr>
          <p:nvPr/>
        </p:nvSpPr>
        <p:spPr>
          <a:xfrm>
            <a:off x="724001" y="2328289"/>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From Campus to Career</a:t>
            </a:r>
            <a:endParaRPr sz="1600" b="1" kern="100" dirty="0">
              <a:solidFill>
                <a:srgbClr val="312D2A"/>
              </a:solidFill>
              <a:latin typeface="Oracle Sans" panose="020B0503020204020204" pitchFamily="34" charset="0"/>
              <a:ea typeface="Helvetica" pitchFamily="2" charset="0"/>
            </a:endParaRPr>
          </a:p>
        </p:txBody>
      </p:sp>
      <p:sp>
        <p:nvSpPr>
          <p:cNvPr id="12" name="Content Placeholder 8">
            <a:extLst>
              <a:ext uri="{FF2B5EF4-FFF2-40B4-BE49-F238E27FC236}">
                <a16:creationId xmlns:a16="http://schemas.microsoft.com/office/drawing/2014/main" id="{F1C86C1D-6147-2482-80AB-E29211890878}"/>
              </a:ext>
            </a:extLst>
          </p:cNvPr>
          <p:cNvSpPr txBox="1">
            <a:spLocks/>
          </p:cNvSpPr>
          <p:nvPr/>
        </p:nvSpPr>
        <p:spPr>
          <a:xfrm>
            <a:off x="724001" y="3720646"/>
            <a:ext cx="9334400" cy="78362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Building skills and bonds</a:t>
            </a:r>
          </a:p>
        </p:txBody>
      </p:sp>
      <p:sp>
        <p:nvSpPr>
          <p:cNvPr id="13" name="Text Placeholder 5">
            <a:extLst>
              <a:ext uri="{FF2B5EF4-FFF2-40B4-BE49-F238E27FC236}">
                <a16:creationId xmlns:a16="http://schemas.microsoft.com/office/drawing/2014/main" id="{200CDE8F-47CB-20A2-1B0D-269052692FE1}"/>
              </a:ext>
            </a:extLst>
          </p:cNvPr>
          <p:cNvSpPr txBox="1">
            <a:spLocks/>
          </p:cNvSpPr>
          <p:nvPr/>
        </p:nvSpPr>
        <p:spPr>
          <a:xfrm>
            <a:off x="724001" y="3325865"/>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Learning Together</a:t>
            </a:r>
            <a:endParaRPr sz="1600" b="1" kern="100" dirty="0">
              <a:solidFill>
                <a:srgbClr val="312D2A"/>
              </a:solidFill>
              <a:latin typeface="Oracle Sans" panose="020B0503020204020204" pitchFamily="34" charset="0"/>
              <a:ea typeface="Helvetica" pitchFamily="2" charset="0"/>
            </a:endParaRPr>
          </a:p>
        </p:txBody>
      </p:sp>
      <p:sp>
        <p:nvSpPr>
          <p:cNvPr id="14" name="TextBox 13">
            <a:extLst>
              <a:ext uri="{FF2B5EF4-FFF2-40B4-BE49-F238E27FC236}">
                <a16:creationId xmlns:a16="http://schemas.microsoft.com/office/drawing/2014/main" id="{68A5E0E6-8F95-0D53-FF76-081BF1715BF8}"/>
              </a:ext>
            </a:extLst>
          </p:cNvPr>
          <p:cNvSpPr txBox="1"/>
          <p:nvPr/>
        </p:nvSpPr>
        <p:spPr>
          <a:xfrm>
            <a:off x="708378" y="2698101"/>
            <a:ext cx="636128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 typeface="Avenir Next" panose="020B0503020202020204" pitchFamily="34" charset="0"/>
              <a:buNone/>
              <a:tabLst/>
              <a:defRPr/>
            </a:pP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The initial steps of professional growth</a:t>
            </a:r>
          </a:p>
        </p:txBody>
      </p:sp>
      <p:sp>
        <p:nvSpPr>
          <p:cNvPr id="15" name="Content Placeholder 8">
            <a:extLst>
              <a:ext uri="{FF2B5EF4-FFF2-40B4-BE49-F238E27FC236}">
                <a16:creationId xmlns:a16="http://schemas.microsoft.com/office/drawing/2014/main" id="{5F8333B1-1007-7AFA-6103-DB8EF6D162BE}"/>
              </a:ext>
            </a:extLst>
          </p:cNvPr>
          <p:cNvSpPr txBox="1">
            <a:spLocks/>
          </p:cNvSpPr>
          <p:nvPr/>
        </p:nvSpPr>
        <p:spPr>
          <a:xfrm>
            <a:off x="724001" y="4751666"/>
            <a:ext cx="8679643" cy="78362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Evolving within Oracle and contributing globally</a:t>
            </a:r>
          </a:p>
        </p:txBody>
      </p:sp>
      <p:sp>
        <p:nvSpPr>
          <p:cNvPr id="16" name="Text Placeholder 5">
            <a:extLst>
              <a:ext uri="{FF2B5EF4-FFF2-40B4-BE49-F238E27FC236}">
                <a16:creationId xmlns:a16="http://schemas.microsoft.com/office/drawing/2014/main" id="{343BE7CA-98DE-F0A4-B0A1-3C7A5BA9D7C8}"/>
              </a:ext>
            </a:extLst>
          </p:cNvPr>
          <p:cNvSpPr txBox="1">
            <a:spLocks/>
          </p:cNvSpPr>
          <p:nvPr/>
        </p:nvSpPr>
        <p:spPr>
          <a:xfrm>
            <a:off x="724001" y="4413330"/>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Amplifying Impact</a:t>
            </a:r>
            <a:endParaRPr sz="1600" b="1" kern="100" dirty="0">
              <a:solidFill>
                <a:srgbClr val="312D2A"/>
              </a:solidFill>
              <a:latin typeface="Oracle Sans" panose="020B0503020204020204" pitchFamily="34" charset="0"/>
              <a:ea typeface="Helvetica" pitchFamily="2" charset="0"/>
            </a:endParaRPr>
          </a:p>
        </p:txBody>
      </p:sp>
    </p:spTree>
    <p:extLst>
      <p:ext uri="{BB962C8B-B14F-4D97-AF65-F5344CB8AC3E}">
        <p14:creationId xmlns:p14="http://schemas.microsoft.com/office/powerpoint/2010/main" val="1327933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yellow circle&#10;&#10;AI-generated content may be incorrect.">
            <a:extLst>
              <a:ext uri="{FF2B5EF4-FFF2-40B4-BE49-F238E27FC236}">
                <a16:creationId xmlns:a16="http://schemas.microsoft.com/office/drawing/2014/main" id="{A6819681-07E1-986A-3F93-AC689A47E0A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V="1">
            <a:off x="0" y="2"/>
            <a:ext cx="12192000" cy="6875850"/>
          </a:xfrm>
          <a:prstGeom prst="rect">
            <a:avLst/>
          </a:prstGeom>
        </p:spPr>
      </p:pic>
      <p:pic>
        <p:nvPicPr>
          <p:cNvPr id="4" name="Picture 3">
            <a:extLst>
              <a:ext uri="{FF2B5EF4-FFF2-40B4-BE49-F238E27FC236}">
                <a16:creationId xmlns:a16="http://schemas.microsoft.com/office/drawing/2014/main" id="{5229AD0E-6323-6D89-6A72-31C324852034}"/>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6" name="Title 1">
            <a:extLst>
              <a:ext uri="{FF2B5EF4-FFF2-40B4-BE49-F238E27FC236}">
                <a16:creationId xmlns:a16="http://schemas.microsoft.com/office/drawing/2014/main" id="{F49A56B8-14DF-BFDC-DB75-7A5C2EF19D42}"/>
              </a:ext>
            </a:extLst>
          </p:cNvPr>
          <p:cNvSpPr txBox="1">
            <a:spLocks/>
          </p:cNvSpPr>
          <p:nvPr/>
        </p:nvSpPr>
        <p:spPr bwMode="auto">
          <a:xfrm>
            <a:off x="724000" y="500885"/>
            <a:ext cx="103052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Aligning with Oracle Employer Brand</a:t>
            </a:r>
          </a:p>
        </p:txBody>
      </p:sp>
      <p:sp>
        <p:nvSpPr>
          <p:cNvPr id="7" name="Text Placeholder 5">
            <a:extLst>
              <a:ext uri="{FF2B5EF4-FFF2-40B4-BE49-F238E27FC236}">
                <a16:creationId xmlns:a16="http://schemas.microsoft.com/office/drawing/2014/main" id="{BD58B18C-001E-47C6-5F20-3B4258FC18FB}"/>
              </a:ext>
            </a:extLst>
          </p:cNvPr>
          <p:cNvSpPr txBox="1">
            <a:spLocks/>
          </p:cNvSpPr>
          <p:nvPr/>
        </p:nvSpPr>
        <p:spPr>
          <a:xfrm>
            <a:off x="724001" y="1533054"/>
            <a:ext cx="7823099"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Ensure Oracle Early Careers Programs visually align with Oracle Employer Brand while maintaining a distinct identity tailored to early-career professionals.</a:t>
            </a:r>
          </a:p>
          <a:p>
            <a:pPr marL="0" indent="0">
              <a:lnSpc>
                <a:spcPct val="100000"/>
              </a:lnSpc>
              <a:spcBef>
                <a:spcPts val="0"/>
              </a:spcBef>
              <a:buFont typeface="Avenir Next" panose="020B0503020202020204" pitchFamily="34" charset="0"/>
              <a:buNone/>
            </a:pPr>
            <a:endParaRPr lang="en-GB" sz="1600" kern="100" dirty="0">
              <a:solidFill>
                <a:srgbClr val="312D2A"/>
              </a:solidFill>
              <a:latin typeface="Oracle Sans" panose="020B0503020204020204" pitchFamily="34" charset="0"/>
              <a:ea typeface="Helvetica" pitchFamily="2" charset="0"/>
            </a:endParaRPr>
          </a:p>
        </p:txBody>
      </p:sp>
      <p:sp>
        <p:nvSpPr>
          <p:cNvPr id="8" name="Text Placeholder 5">
            <a:extLst>
              <a:ext uri="{FF2B5EF4-FFF2-40B4-BE49-F238E27FC236}">
                <a16:creationId xmlns:a16="http://schemas.microsoft.com/office/drawing/2014/main" id="{2EE2D3E1-5163-7581-7632-1B9DBE836020}"/>
              </a:ext>
            </a:extLst>
          </p:cNvPr>
          <p:cNvSpPr txBox="1">
            <a:spLocks/>
          </p:cNvSpPr>
          <p:nvPr/>
        </p:nvSpPr>
        <p:spPr>
          <a:xfrm>
            <a:off x="724001" y="2328289"/>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Key Alignment Elements</a:t>
            </a:r>
            <a:endParaRPr sz="1600" b="1" kern="100" dirty="0">
              <a:solidFill>
                <a:srgbClr val="312D2A"/>
              </a:solidFill>
              <a:latin typeface="Oracle Sans" panose="020B0503020204020204" pitchFamily="34" charset="0"/>
              <a:ea typeface="Helvetica" pitchFamily="2" charset="0"/>
            </a:endParaRPr>
          </a:p>
        </p:txBody>
      </p:sp>
      <p:sp>
        <p:nvSpPr>
          <p:cNvPr id="9" name="TextBox 8">
            <a:extLst>
              <a:ext uri="{FF2B5EF4-FFF2-40B4-BE49-F238E27FC236}">
                <a16:creationId xmlns:a16="http://schemas.microsoft.com/office/drawing/2014/main" id="{3C92A872-FFDD-16F3-3A2F-41A4745D40AA}"/>
              </a:ext>
            </a:extLst>
          </p:cNvPr>
          <p:cNvSpPr txBox="1"/>
          <p:nvPr/>
        </p:nvSpPr>
        <p:spPr>
          <a:xfrm>
            <a:off x="724001" y="2935167"/>
            <a:ext cx="7683400" cy="335476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1"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Typography</a:t>
            </a: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 Maintain Oracle’s corporate typography, adapted with dynamic layouts for younger audiences.</a:t>
            </a:r>
            <a:b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br>
            <a:endPar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1"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Color Palette: </a:t>
            </a: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Use Oracle’s foundational colors </a:t>
            </a:r>
            <a:r>
              <a:rPr lang="en-US" sz="1600" kern="100" dirty="0">
                <a:solidFill>
                  <a:srgbClr val="312D2A"/>
                </a:solidFill>
                <a:latin typeface="Oracle Sans Tab"/>
                <a:ea typeface="Helvetica" pitchFamily="2" charset="0"/>
                <a:cs typeface="Times New Roman" panose="02020603050405020304" pitchFamily="18" charset="0"/>
              </a:rPr>
              <a:t>utilizing Redwood’s most</a:t>
            </a: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 vibrant tones for energy and growth.</a:t>
            </a:r>
            <a:b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br>
            <a:endPar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1"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Imagery Style: </a:t>
            </a: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Blend professional visuals with authentic, people-centric images that showcase collaboration and diversity.</a:t>
            </a:r>
            <a:b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br>
            <a:endPar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1"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Graphics and Illustrations: </a:t>
            </a: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Incorporate bold, modern visuals (patterns, and illustrations) to engage early-career audiences while aligning with Oracle’s </a:t>
            </a:r>
            <a:b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b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design ethos</a:t>
            </a:r>
          </a:p>
        </p:txBody>
      </p:sp>
    </p:spTree>
    <p:extLst>
      <p:ext uri="{BB962C8B-B14F-4D97-AF65-F5344CB8AC3E}">
        <p14:creationId xmlns:p14="http://schemas.microsoft.com/office/powerpoint/2010/main" val="3343727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purple and yellow object&#10;&#10;AI-generated content may be incorrect.">
            <a:extLst>
              <a:ext uri="{FF2B5EF4-FFF2-40B4-BE49-F238E27FC236}">
                <a16:creationId xmlns:a16="http://schemas.microsoft.com/office/drawing/2014/main" id="{E5F80FBE-C162-2C84-D80A-E59B33B2B8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288" y="-109835"/>
            <a:ext cx="12177712" cy="6967835"/>
          </a:xfrm>
          <a:prstGeom prst="rect">
            <a:avLst/>
          </a:prstGeom>
        </p:spPr>
      </p:pic>
      <p:pic>
        <p:nvPicPr>
          <p:cNvPr id="4" name="Picture 3">
            <a:extLst>
              <a:ext uri="{FF2B5EF4-FFF2-40B4-BE49-F238E27FC236}">
                <a16:creationId xmlns:a16="http://schemas.microsoft.com/office/drawing/2014/main" id="{5229AD0E-6323-6D89-6A72-31C324852034}"/>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2" name="Title 1">
            <a:extLst>
              <a:ext uri="{FF2B5EF4-FFF2-40B4-BE49-F238E27FC236}">
                <a16:creationId xmlns:a16="http://schemas.microsoft.com/office/drawing/2014/main" id="{B0AD4ADE-F231-4048-3EF1-841F058F8108}"/>
              </a:ext>
            </a:extLst>
          </p:cNvPr>
          <p:cNvSpPr txBox="1">
            <a:spLocks/>
          </p:cNvSpPr>
          <p:nvPr/>
        </p:nvSpPr>
        <p:spPr bwMode="auto">
          <a:xfrm>
            <a:off x="724000" y="500885"/>
            <a:ext cx="103052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Aligning with Oracle’s Employer Brand</a:t>
            </a:r>
          </a:p>
        </p:txBody>
      </p:sp>
      <p:sp>
        <p:nvSpPr>
          <p:cNvPr id="6" name="Text Placeholder 5">
            <a:extLst>
              <a:ext uri="{FF2B5EF4-FFF2-40B4-BE49-F238E27FC236}">
                <a16:creationId xmlns:a16="http://schemas.microsoft.com/office/drawing/2014/main" id="{4EB03E80-37D1-011C-65A6-6269DFEA968D}"/>
              </a:ext>
            </a:extLst>
          </p:cNvPr>
          <p:cNvSpPr txBox="1">
            <a:spLocks/>
          </p:cNvSpPr>
          <p:nvPr/>
        </p:nvSpPr>
        <p:spPr>
          <a:xfrm>
            <a:off x="724000" y="1533054"/>
            <a:ext cx="8562875"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Ensure Oracle Early Careers Programs visually align with Oracle’s employer brand while maintaining a distinct identity tailored to early-career professionals.</a:t>
            </a:r>
          </a:p>
          <a:p>
            <a:pPr marL="0" indent="0">
              <a:lnSpc>
                <a:spcPct val="100000"/>
              </a:lnSpc>
              <a:spcBef>
                <a:spcPts val="0"/>
              </a:spcBef>
              <a:buFont typeface="Avenir Next" panose="020B0503020202020204" pitchFamily="34" charset="0"/>
              <a:buNone/>
            </a:pPr>
            <a:endParaRPr lang="en-GB" sz="1600" kern="100" dirty="0">
              <a:solidFill>
                <a:srgbClr val="312D2A"/>
              </a:solidFill>
              <a:latin typeface="Oracle Sans" panose="020B0503020204020204" pitchFamily="34" charset="0"/>
              <a:ea typeface="Helvetica" pitchFamily="2" charset="0"/>
            </a:endParaRPr>
          </a:p>
        </p:txBody>
      </p:sp>
      <p:grpSp>
        <p:nvGrpSpPr>
          <p:cNvPr id="35" name="Group 34">
            <a:extLst>
              <a:ext uri="{FF2B5EF4-FFF2-40B4-BE49-F238E27FC236}">
                <a16:creationId xmlns:a16="http://schemas.microsoft.com/office/drawing/2014/main" id="{F1E8F5DF-8FE3-1BFC-4680-8C048875A070}"/>
              </a:ext>
            </a:extLst>
          </p:cNvPr>
          <p:cNvGrpSpPr/>
          <p:nvPr/>
        </p:nvGrpSpPr>
        <p:grpSpPr>
          <a:xfrm>
            <a:off x="779797" y="2356836"/>
            <a:ext cx="9909668" cy="3966690"/>
            <a:chOff x="779797" y="2202288"/>
            <a:chExt cx="9925268" cy="3972935"/>
          </a:xfrm>
        </p:grpSpPr>
        <p:pic>
          <p:nvPicPr>
            <p:cNvPr id="9" name="Picture 8" descr="A person skiing down a hill&#10;&#10;AI-generated content may be incorrect.">
              <a:extLst>
                <a:ext uri="{FF2B5EF4-FFF2-40B4-BE49-F238E27FC236}">
                  <a16:creationId xmlns:a16="http://schemas.microsoft.com/office/drawing/2014/main" id="{933B5134-B0B4-BDD9-C313-1A7520B65F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276" y="2220706"/>
              <a:ext cx="4884478" cy="1036239"/>
            </a:xfrm>
            <a:prstGeom prst="rect">
              <a:avLst/>
            </a:prstGeom>
            <a:ln>
              <a:solidFill>
                <a:schemeClr val="tx1">
                  <a:lumMod val="50000"/>
                  <a:lumOff val="50000"/>
                </a:schemeClr>
              </a:solidFill>
            </a:ln>
          </p:spPr>
        </p:pic>
        <p:grpSp>
          <p:nvGrpSpPr>
            <p:cNvPr id="15" name="Group 14">
              <a:extLst>
                <a:ext uri="{FF2B5EF4-FFF2-40B4-BE49-F238E27FC236}">
                  <a16:creationId xmlns:a16="http://schemas.microsoft.com/office/drawing/2014/main" id="{A4C3FACC-A83D-84AC-C763-D6ECDB6D188B}"/>
                </a:ext>
              </a:extLst>
            </p:cNvPr>
            <p:cNvGrpSpPr/>
            <p:nvPr/>
          </p:nvGrpSpPr>
          <p:grpSpPr>
            <a:xfrm>
              <a:off x="5834129" y="2202288"/>
              <a:ext cx="4870936" cy="1081825"/>
              <a:chOff x="5705341" y="2768959"/>
              <a:chExt cx="4024782" cy="893896"/>
            </a:xfrm>
          </p:grpSpPr>
          <p:pic>
            <p:nvPicPr>
              <p:cNvPr id="10" name="Picture 9" descr="A white tile with colorful circles and stars&#10;&#10;AI-generated content may be incorrect.">
                <a:extLst>
                  <a:ext uri="{FF2B5EF4-FFF2-40B4-BE49-F238E27FC236}">
                    <a16:creationId xmlns:a16="http://schemas.microsoft.com/office/drawing/2014/main" id="{489D641B-2514-7B83-5C83-19FC43FB1EE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705341" y="2768959"/>
                <a:ext cx="4024782" cy="893896"/>
              </a:xfrm>
              <a:prstGeom prst="rect">
                <a:avLst/>
              </a:prstGeom>
              <a:ln>
                <a:solidFill>
                  <a:schemeClr val="tx1">
                    <a:lumMod val="50000"/>
                    <a:lumOff val="50000"/>
                  </a:schemeClr>
                </a:solidFill>
              </a:ln>
            </p:spPr>
          </p:pic>
          <p:sp>
            <p:nvSpPr>
              <p:cNvPr id="13" name="TextBox 12">
                <a:extLst>
                  <a:ext uri="{FF2B5EF4-FFF2-40B4-BE49-F238E27FC236}">
                    <a16:creationId xmlns:a16="http://schemas.microsoft.com/office/drawing/2014/main" id="{10F70D1F-F2C2-87E3-AD70-2BE9D607FE9A}"/>
                  </a:ext>
                </a:extLst>
              </p:cNvPr>
              <p:cNvSpPr txBox="1"/>
              <p:nvPr/>
            </p:nvSpPr>
            <p:spPr>
              <a:xfrm>
                <a:off x="5719475" y="3401556"/>
                <a:ext cx="2720764" cy="229241"/>
              </a:xfrm>
              <a:prstGeom prst="rect">
                <a:avLst/>
              </a:prstGeom>
              <a:noFill/>
            </p:spPr>
            <p:txBody>
              <a:bodyPr wrap="square">
                <a:spAutoFit/>
              </a:bodyPr>
              <a:lstStyle/>
              <a:p>
                <a:r>
                  <a:rPr lang="en-GB" sz="1200" kern="100" dirty="0">
                    <a:solidFill>
                      <a:srgbClr val="312D2A"/>
                    </a:solidFill>
                    <a:latin typeface="Oracle Sans Light" panose="020B0403020204020204" pitchFamily="34" charset="0"/>
                    <a:ea typeface="Helvetica" pitchFamily="2" charset="0"/>
                    <a:cs typeface="Oracle Sans Light" panose="020B0403020204020204" pitchFamily="34" charset="0"/>
                  </a:rPr>
                  <a:t>Grow through connections and opportunities</a:t>
                </a:r>
                <a:endParaRPr lang="en-US" sz="1200" dirty="0">
                  <a:latin typeface="Oracle Sans Light" panose="020B0403020204020204" pitchFamily="34" charset="0"/>
                  <a:cs typeface="Oracle Sans Light" panose="020B0403020204020204" pitchFamily="34" charset="0"/>
                </a:endParaRPr>
              </a:p>
            </p:txBody>
          </p:sp>
          <p:pic>
            <p:nvPicPr>
              <p:cNvPr id="14" name="Picture 13" descr="A group of orange text on a black background&#10;&#10;AI-generated content may be incorrect.">
                <a:extLst>
                  <a:ext uri="{FF2B5EF4-FFF2-40B4-BE49-F238E27FC236}">
                    <a16:creationId xmlns:a16="http://schemas.microsoft.com/office/drawing/2014/main" id="{F5D0A7C1-8C8E-7387-A9F7-BB89D61E0B9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774210" y="2827186"/>
                <a:ext cx="1087768" cy="309093"/>
              </a:xfrm>
              <a:prstGeom prst="rect">
                <a:avLst/>
              </a:prstGeom>
            </p:spPr>
          </p:pic>
        </p:grpSp>
        <p:pic>
          <p:nvPicPr>
            <p:cNvPr id="17" name="Picture 16" descr="A person smiling for a picture&#10;&#10;AI-generated content may be incorrect.">
              <a:extLst>
                <a:ext uri="{FF2B5EF4-FFF2-40B4-BE49-F238E27FC236}">
                  <a16:creationId xmlns:a16="http://schemas.microsoft.com/office/drawing/2014/main" id="{E0DFE1D7-023D-2FC5-EDA9-51F34E1C0A6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9797" y="3418927"/>
              <a:ext cx="4886911" cy="2755196"/>
            </a:xfrm>
            <a:prstGeom prst="rect">
              <a:avLst/>
            </a:prstGeom>
            <a:ln>
              <a:solidFill>
                <a:schemeClr val="tx1">
                  <a:lumMod val="50000"/>
                  <a:lumOff val="50000"/>
                </a:schemeClr>
              </a:solidFill>
            </a:ln>
          </p:spPr>
        </p:pic>
        <p:grpSp>
          <p:nvGrpSpPr>
            <p:cNvPr id="34" name="Group 33">
              <a:extLst>
                <a:ext uri="{FF2B5EF4-FFF2-40B4-BE49-F238E27FC236}">
                  <a16:creationId xmlns:a16="http://schemas.microsoft.com/office/drawing/2014/main" id="{C7EE81F9-9F31-2F8E-E445-1BCB14DA8E68}"/>
                </a:ext>
              </a:extLst>
            </p:cNvPr>
            <p:cNvGrpSpPr/>
            <p:nvPr/>
          </p:nvGrpSpPr>
          <p:grpSpPr>
            <a:xfrm>
              <a:off x="5834128" y="3408876"/>
              <a:ext cx="4868236" cy="2766347"/>
              <a:chOff x="6452314" y="3524786"/>
              <a:chExt cx="4868236" cy="2766347"/>
            </a:xfrm>
          </p:grpSpPr>
          <p:pic>
            <p:nvPicPr>
              <p:cNvPr id="19" name="Picture 18" descr="A white tile with colorful circles and stars&#10;&#10;AI-generated content may be incorrect.">
                <a:extLst>
                  <a:ext uri="{FF2B5EF4-FFF2-40B4-BE49-F238E27FC236}">
                    <a16:creationId xmlns:a16="http://schemas.microsoft.com/office/drawing/2014/main" id="{3C0AF015-BE05-6ED0-71D7-2E88B53E2E9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flipH="1">
                <a:off x="6452314" y="3524786"/>
                <a:ext cx="4868216" cy="2760103"/>
              </a:xfrm>
              <a:prstGeom prst="rect">
                <a:avLst/>
              </a:prstGeom>
              <a:ln>
                <a:solidFill>
                  <a:schemeClr val="tx1">
                    <a:lumMod val="50000"/>
                    <a:lumOff val="50000"/>
                  </a:schemeClr>
                </a:solidFill>
              </a:ln>
            </p:spPr>
          </p:pic>
          <p:sp>
            <p:nvSpPr>
              <p:cNvPr id="23" name="TextBox 22">
                <a:extLst>
                  <a:ext uri="{FF2B5EF4-FFF2-40B4-BE49-F238E27FC236}">
                    <a16:creationId xmlns:a16="http://schemas.microsoft.com/office/drawing/2014/main" id="{182F11F9-7E49-7BB9-491F-A4028C94B18F}"/>
                  </a:ext>
                </a:extLst>
              </p:cNvPr>
              <p:cNvSpPr txBox="1"/>
              <p:nvPr/>
            </p:nvSpPr>
            <p:spPr>
              <a:xfrm>
                <a:off x="6565173" y="4531270"/>
                <a:ext cx="2457788" cy="789662"/>
              </a:xfrm>
              <a:prstGeom prst="rect">
                <a:avLst/>
              </a:prstGeom>
              <a:noFill/>
            </p:spPr>
            <p:txBody>
              <a:bodyPr wrap="square">
                <a:spAutoFit/>
              </a:bodyPr>
              <a:lstStyle/>
              <a:p>
                <a:pPr>
                  <a:lnSpc>
                    <a:spcPts val="1800"/>
                  </a:lnSpc>
                </a:pPr>
                <a:r>
                  <a:rPr lang="en-GB" sz="1600" b="1" kern="100" dirty="0">
                    <a:solidFill>
                      <a:srgbClr val="312D2A"/>
                    </a:solidFill>
                    <a:latin typeface="Oracle Sans Semi Bold" panose="020B0503020204020204" pitchFamily="34" charset="0"/>
                    <a:ea typeface="Helvetica" pitchFamily="2" charset="0"/>
                    <a:cs typeface="Oracle Sans Semi Bold" panose="020B0503020204020204" pitchFamily="34" charset="0"/>
                  </a:rPr>
                  <a:t>Build connections  </a:t>
                </a:r>
                <a:br>
                  <a:rPr lang="en-GB" sz="1600" b="1" kern="100" dirty="0">
                    <a:solidFill>
                      <a:srgbClr val="312D2A"/>
                    </a:solidFill>
                    <a:latin typeface="Oracle Sans Semi Bold" panose="020B0503020204020204" pitchFamily="34" charset="0"/>
                    <a:ea typeface="Helvetica" pitchFamily="2" charset="0"/>
                    <a:cs typeface="Oracle Sans Semi Bold" panose="020B0503020204020204" pitchFamily="34" charset="0"/>
                  </a:rPr>
                </a:br>
                <a:r>
                  <a:rPr lang="en-GB" sz="1600" b="1" kern="100" dirty="0">
                    <a:solidFill>
                      <a:srgbClr val="312D2A"/>
                    </a:solidFill>
                    <a:latin typeface="Oracle Sans Semi Bold" panose="020B0503020204020204" pitchFamily="34" charset="0"/>
                    <a:ea typeface="Helvetica" pitchFamily="2" charset="0"/>
                    <a:cs typeface="Oracle Sans Semi Bold" panose="020B0503020204020204" pitchFamily="34" charset="0"/>
                  </a:rPr>
                  <a:t>with the Oracle </a:t>
                </a:r>
                <a:br>
                  <a:rPr lang="en-GB" sz="1600" b="1" kern="100" dirty="0">
                    <a:solidFill>
                      <a:srgbClr val="312D2A"/>
                    </a:solidFill>
                    <a:latin typeface="Oracle Sans Semi Bold" panose="020B0503020204020204" pitchFamily="34" charset="0"/>
                    <a:ea typeface="Helvetica" pitchFamily="2" charset="0"/>
                    <a:cs typeface="Oracle Sans Semi Bold" panose="020B0503020204020204" pitchFamily="34" charset="0"/>
                  </a:rPr>
                </a:br>
                <a:r>
                  <a:rPr lang="en-GB" sz="1600" b="1" kern="100" dirty="0">
                    <a:solidFill>
                      <a:srgbClr val="312D2A"/>
                    </a:solidFill>
                    <a:latin typeface="Oracle Sans Semi Bold" panose="020B0503020204020204" pitchFamily="34" charset="0"/>
                    <a:ea typeface="Helvetica" pitchFamily="2" charset="0"/>
                    <a:cs typeface="Oracle Sans Semi Bold" panose="020B0503020204020204" pitchFamily="34" charset="0"/>
                  </a:rPr>
                  <a:t>Global Tech Program</a:t>
                </a:r>
                <a:endParaRPr lang="en-US" sz="1600" b="1" dirty="0">
                  <a:latin typeface="Oracle Sans Semi Bold" panose="020B0503020204020204" pitchFamily="34" charset="0"/>
                  <a:cs typeface="Oracle Sans Semi Bold" panose="020B0503020204020204" pitchFamily="34" charset="0"/>
                </a:endParaRPr>
              </a:p>
            </p:txBody>
          </p:sp>
          <p:pic>
            <p:nvPicPr>
              <p:cNvPr id="24" name="Picture 23" descr="A group of orange text on a black background&#10;&#10;AI-generated content may be incorrect.">
                <a:extLst>
                  <a:ext uri="{FF2B5EF4-FFF2-40B4-BE49-F238E27FC236}">
                    <a16:creationId xmlns:a16="http://schemas.microsoft.com/office/drawing/2014/main" id="{8E2EC519-8178-0AD1-A777-3A618DF39124}"/>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585030" y="3624849"/>
                <a:ext cx="1474969" cy="419117"/>
              </a:xfrm>
              <a:prstGeom prst="rect">
                <a:avLst/>
              </a:prstGeom>
            </p:spPr>
          </p:pic>
          <p:pic>
            <p:nvPicPr>
              <p:cNvPr id="32" name="Picture 31" descr="A person wearing glasses looking at another person's hand&#10;&#10;AI-generated content may be incorrect.">
                <a:extLst>
                  <a:ext uri="{FF2B5EF4-FFF2-40B4-BE49-F238E27FC236}">
                    <a16:creationId xmlns:a16="http://schemas.microsoft.com/office/drawing/2014/main" id="{0AAC6495-FB87-1504-F753-75BDF96CFBAB}"/>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8213873" y="3528788"/>
                <a:ext cx="3106677" cy="2762345"/>
              </a:xfrm>
              <a:prstGeom prst="rect">
                <a:avLst/>
              </a:prstGeom>
            </p:spPr>
          </p:pic>
          <p:sp>
            <p:nvSpPr>
              <p:cNvPr id="33" name="TextBox 32">
                <a:extLst>
                  <a:ext uri="{FF2B5EF4-FFF2-40B4-BE49-F238E27FC236}">
                    <a16:creationId xmlns:a16="http://schemas.microsoft.com/office/drawing/2014/main" id="{72094BA7-873F-C708-B9E3-AE0FF563869C}"/>
                  </a:ext>
                </a:extLst>
              </p:cNvPr>
              <p:cNvSpPr txBox="1"/>
              <p:nvPr/>
            </p:nvSpPr>
            <p:spPr>
              <a:xfrm>
                <a:off x="6531668" y="5927872"/>
                <a:ext cx="3140366" cy="277435"/>
              </a:xfrm>
              <a:prstGeom prst="rect">
                <a:avLst/>
              </a:prstGeom>
              <a:noFill/>
            </p:spPr>
            <p:txBody>
              <a:bodyPr wrap="square">
                <a:spAutoFit/>
              </a:bodyPr>
              <a:lstStyle/>
              <a:p>
                <a:r>
                  <a:rPr lang="en-GB" sz="1200" kern="100" dirty="0">
                    <a:solidFill>
                      <a:schemeClr val="bg1"/>
                    </a:solidFill>
                    <a:latin typeface="Oracle Sans Light" panose="020B0403020204020204" pitchFamily="34" charset="0"/>
                    <a:ea typeface="Helvetica" pitchFamily="2" charset="0"/>
                    <a:cs typeface="Oracle Sans Light" panose="020B0403020204020204" pitchFamily="34" charset="0"/>
                  </a:rPr>
                  <a:t>Where we create the </a:t>
                </a:r>
                <a:r>
                  <a:rPr lang="en-GB" sz="1200" b="1" kern="100" dirty="0">
                    <a:solidFill>
                      <a:schemeClr val="bg1"/>
                    </a:solidFill>
                    <a:latin typeface="Oracle Sans Semi Bold" panose="020B0503020204020204" pitchFamily="34" charset="0"/>
                    <a:ea typeface="Helvetica" pitchFamily="2" charset="0"/>
                    <a:cs typeface="Oracle Sans Semi Bold" panose="020B0503020204020204" pitchFamily="34" charset="0"/>
                  </a:rPr>
                  <a:t>future</a:t>
                </a:r>
                <a:endParaRPr lang="en-US" sz="1200" b="1" dirty="0">
                  <a:solidFill>
                    <a:schemeClr val="bg1"/>
                  </a:solidFill>
                  <a:latin typeface="Oracle Sans Semi Bold" panose="020B0503020204020204" pitchFamily="34" charset="0"/>
                  <a:cs typeface="Oracle Sans Semi Bold" panose="020B0503020204020204" pitchFamily="34" charset="0"/>
                </a:endParaRPr>
              </a:p>
            </p:txBody>
          </p:sp>
        </p:grpSp>
      </p:grpSp>
      <p:sp>
        <p:nvSpPr>
          <p:cNvPr id="37" name="TextBox 36">
            <a:extLst>
              <a:ext uri="{FF2B5EF4-FFF2-40B4-BE49-F238E27FC236}">
                <a16:creationId xmlns:a16="http://schemas.microsoft.com/office/drawing/2014/main" id="{BCC01EE9-C6EC-551B-A932-32BBFA4D9489}"/>
              </a:ext>
            </a:extLst>
          </p:cNvPr>
          <p:cNvSpPr txBox="1"/>
          <p:nvPr/>
        </p:nvSpPr>
        <p:spPr>
          <a:xfrm>
            <a:off x="960025" y="5900915"/>
            <a:ext cx="3287591" cy="276999"/>
          </a:xfrm>
          <a:prstGeom prst="rect">
            <a:avLst/>
          </a:prstGeom>
          <a:noFill/>
        </p:spPr>
        <p:txBody>
          <a:bodyPr wrap="square">
            <a:spAutoFit/>
          </a:bodyPr>
          <a:lstStyle/>
          <a:p>
            <a:r>
              <a:rPr lang="en-GB" sz="1200" kern="100" dirty="0">
                <a:solidFill>
                  <a:schemeClr val="bg1"/>
                </a:solidFill>
                <a:latin typeface="Oracle Sans Light" panose="020B0403020204020204" pitchFamily="34" charset="0"/>
                <a:ea typeface="Helvetica" pitchFamily="2" charset="0"/>
                <a:cs typeface="Oracle Sans Light" panose="020B0403020204020204" pitchFamily="34" charset="0"/>
              </a:rPr>
              <a:t>Create the </a:t>
            </a:r>
            <a:r>
              <a:rPr lang="en-GB" sz="1200" b="1" kern="100" dirty="0">
                <a:solidFill>
                  <a:schemeClr val="bg1"/>
                </a:solidFill>
                <a:latin typeface="Oracle Sans Semi Bold" panose="020B0503020204020204" pitchFamily="34" charset="0"/>
                <a:ea typeface="Helvetica" pitchFamily="2" charset="0"/>
                <a:cs typeface="Oracle Sans Semi Bold" panose="020B0503020204020204" pitchFamily="34" charset="0"/>
              </a:rPr>
              <a:t>future </a:t>
            </a:r>
            <a:r>
              <a:rPr lang="en-GB" sz="1200" kern="100" dirty="0">
                <a:solidFill>
                  <a:schemeClr val="bg1"/>
                </a:solidFill>
                <a:latin typeface="Oracle Sans Light" panose="020B0403020204020204" pitchFamily="34" charset="0"/>
                <a:ea typeface="Helvetica" pitchFamily="2" charset="0"/>
                <a:cs typeface="Oracle Sans Light" panose="020B0403020204020204" pitchFamily="34" charset="0"/>
              </a:rPr>
              <a:t>with us</a:t>
            </a:r>
            <a:endParaRPr lang="en-US" sz="1200" dirty="0">
              <a:solidFill>
                <a:schemeClr val="bg1"/>
              </a:solidFill>
              <a:latin typeface="Oracle Sans Light" panose="020B0403020204020204" pitchFamily="34" charset="0"/>
              <a:cs typeface="Oracle Sans Light" panose="020B0403020204020204" pitchFamily="34" charset="0"/>
            </a:endParaRPr>
          </a:p>
        </p:txBody>
      </p:sp>
    </p:spTree>
    <p:extLst>
      <p:ext uri="{BB962C8B-B14F-4D97-AF65-F5344CB8AC3E}">
        <p14:creationId xmlns:p14="http://schemas.microsoft.com/office/powerpoint/2010/main" val="88415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purple object&#10;&#10;AI-generated content may be incorrect.">
            <a:extLst>
              <a:ext uri="{FF2B5EF4-FFF2-40B4-BE49-F238E27FC236}">
                <a16:creationId xmlns:a16="http://schemas.microsoft.com/office/drawing/2014/main" id="{19FF5648-15BF-AF4E-2586-7CD667971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sp>
        <p:nvSpPr>
          <p:cNvPr id="4" name="Title 1">
            <a:extLst>
              <a:ext uri="{FF2B5EF4-FFF2-40B4-BE49-F238E27FC236}">
                <a16:creationId xmlns:a16="http://schemas.microsoft.com/office/drawing/2014/main" id="{20CA88B2-EB99-CFE4-7CCB-FC85961D2F18}"/>
              </a:ext>
            </a:extLst>
          </p:cNvPr>
          <p:cNvSpPr txBox="1">
            <a:spLocks/>
          </p:cNvSpPr>
          <p:nvPr/>
        </p:nvSpPr>
        <p:spPr bwMode="auto">
          <a:xfrm>
            <a:off x="724001" y="500885"/>
            <a:ext cx="106480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Redefining the participant experience</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sp>
        <p:nvSpPr>
          <p:cNvPr id="8" name="Content Placeholder 8">
            <a:extLst>
              <a:ext uri="{FF2B5EF4-FFF2-40B4-BE49-F238E27FC236}">
                <a16:creationId xmlns:a16="http://schemas.microsoft.com/office/drawing/2014/main" id="{C4D6EDCB-DD1E-BAC3-87D8-B027EF6CA4E6}"/>
              </a:ext>
            </a:extLst>
          </p:cNvPr>
          <p:cNvSpPr txBox="1">
            <a:spLocks/>
          </p:cNvSpPr>
          <p:nvPr/>
        </p:nvSpPr>
        <p:spPr>
          <a:xfrm>
            <a:off x="724002" y="2165241"/>
            <a:ext cx="8716882" cy="3166780"/>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kern="100" dirty="0">
                <a:solidFill>
                  <a:srgbClr val="312D2A"/>
                </a:solidFill>
                <a:latin typeface="Oracle Sans Tab"/>
                <a:ea typeface="Helvetica" pitchFamily="2" charset="0"/>
                <a:cs typeface="Times New Roman" panose="02020603050405020304" pitchFamily="18" charset="0"/>
              </a:rPr>
              <a:t>A redefined experience calls for an expansive, three core-principles approach. </a:t>
            </a:r>
            <a:br>
              <a:rPr lang="en-US" sz="16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342900" indent="-342900" fontAlgn="auto">
              <a:lnSpc>
                <a:spcPct val="100000"/>
              </a:lnSpc>
              <a:spcBef>
                <a:spcPts val="0"/>
              </a:spcBef>
              <a:spcAft>
                <a:spcPts val="800"/>
              </a:spcAft>
              <a:buFont typeface="+mj-lt"/>
              <a:buAutoNum type="arabicPeriod"/>
              <a:defRPr/>
            </a:pPr>
            <a:r>
              <a:rPr lang="en-US" sz="1600" kern="100" dirty="0">
                <a:solidFill>
                  <a:srgbClr val="312D2A"/>
                </a:solidFill>
                <a:latin typeface="Oracle Sans Tab"/>
                <a:ea typeface="Helvetica" pitchFamily="2" charset="0"/>
                <a:cs typeface="Times New Roman" panose="02020603050405020304" pitchFamily="18" charset="0"/>
              </a:rPr>
              <a:t>We look at every participant experience—whether through in-person virtual event design, email, Slack, PowerPoint, documents, and—as part of a unified participant journey.</a:t>
            </a:r>
            <a:br>
              <a:rPr lang="en-US" sz="16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342900" indent="-342900" fontAlgn="auto">
              <a:lnSpc>
                <a:spcPct val="100000"/>
              </a:lnSpc>
              <a:spcBef>
                <a:spcPts val="0"/>
              </a:spcBef>
              <a:spcAft>
                <a:spcPts val="800"/>
              </a:spcAft>
              <a:buFont typeface="+mj-lt"/>
              <a:buAutoNum type="arabicPeriod"/>
              <a:defRPr/>
            </a:pPr>
            <a:r>
              <a:rPr lang="en-US" sz="1600" kern="100" dirty="0">
                <a:solidFill>
                  <a:srgbClr val="312D2A"/>
                </a:solidFill>
                <a:latin typeface="Oracle Sans Tab"/>
                <a:ea typeface="Helvetica" pitchFamily="2" charset="0"/>
                <a:cs typeface="Times New Roman" panose="02020603050405020304" pitchFamily="18" charset="0"/>
              </a:rPr>
              <a:t>Our programs extend and reinforce the Oracle employee brand.</a:t>
            </a:r>
            <a:br>
              <a:rPr lang="en-US" sz="16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342900" indent="-342900" fontAlgn="auto">
              <a:lnSpc>
                <a:spcPct val="100000"/>
              </a:lnSpc>
              <a:spcBef>
                <a:spcPts val="0"/>
              </a:spcBef>
              <a:spcAft>
                <a:spcPts val="800"/>
              </a:spcAft>
              <a:buFont typeface="+mj-lt"/>
              <a:buAutoNum type="arabicPeriod"/>
              <a:defRPr/>
            </a:pPr>
            <a:r>
              <a:rPr lang="en-US" sz="1600" kern="100" dirty="0">
                <a:solidFill>
                  <a:srgbClr val="312D2A"/>
                </a:solidFill>
                <a:latin typeface="Oracle Sans Tab"/>
                <a:ea typeface="Helvetica" pitchFamily="2" charset="0"/>
                <a:cs typeface="Times New Roman" panose="02020603050405020304" pitchFamily="18" charset="0"/>
              </a:rPr>
              <a:t>We are redesigning our experience to consistently communicate our employee brand story in every participant-facing touchpoint, deepening engagement, amplifying impact, and enhancing retention.</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97F93717-7E53-67A9-BF97-64E8A8D00097}"/>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6" name="Text Placeholder 5">
            <a:extLst>
              <a:ext uri="{FF2B5EF4-FFF2-40B4-BE49-F238E27FC236}">
                <a16:creationId xmlns:a16="http://schemas.microsoft.com/office/drawing/2014/main" id="{B03AE4B4-FCB9-1EC7-6D0B-BE02C0ED12A9}"/>
              </a:ext>
            </a:extLst>
          </p:cNvPr>
          <p:cNvSpPr txBox="1">
            <a:spLocks/>
          </p:cNvSpPr>
          <p:nvPr/>
        </p:nvSpPr>
        <p:spPr>
          <a:xfrm>
            <a:off x="724001" y="1661843"/>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b="1" kern="100" dirty="0">
                <a:solidFill>
                  <a:srgbClr val="312D2A"/>
                </a:solidFill>
                <a:latin typeface="Oracle Sans" panose="020B0503020204020204" pitchFamily="34" charset="0"/>
                <a:ea typeface="Helvetica" pitchFamily="2" charset="0"/>
              </a:rPr>
              <a:t>Our Participant Experience</a:t>
            </a:r>
            <a:endParaRPr lang="en-GB" sz="1600" b="1" dirty="0">
              <a:solidFill>
                <a:srgbClr val="312D2A"/>
              </a:solidFill>
              <a:latin typeface="Oracle Sans" panose="020B0503020204020204" pitchFamily="34" charset="0"/>
            </a:endParaRPr>
          </a:p>
        </p:txBody>
      </p:sp>
      <p:sp>
        <p:nvSpPr>
          <p:cNvPr id="13" name="Content Placeholder 8">
            <a:extLst>
              <a:ext uri="{FF2B5EF4-FFF2-40B4-BE49-F238E27FC236}">
                <a16:creationId xmlns:a16="http://schemas.microsoft.com/office/drawing/2014/main" id="{C28DA949-7FE4-4F47-9FDD-12EF7B5972F5}"/>
              </a:ext>
            </a:extLst>
          </p:cNvPr>
          <p:cNvSpPr txBox="1">
            <a:spLocks/>
          </p:cNvSpPr>
          <p:nvPr/>
        </p:nvSpPr>
        <p:spPr>
          <a:xfrm>
            <a:off x="4634149" y="4584437"/>
            <a:ext cx="6427571" cy="4155141"/>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endParaRPr lang="en-US" sz="1400" kern="100" dirty="0">
              <a:solidFill>
                <a:srgbClr val="312D2A"/>
              </a:solidFill>
              <a:latin typeface="Oracle Sans Tab"/>
              <a:ea typeface="Helvetica" pitchFamily="2" charset="0"/>
              <a:cs typeface="Times New Roman" panose="02020603050405020304" pitchFamily="18" charset="0"/>
            </a:endParaRPr>
          </a:p>
        </p:txBody>
      </p:sp>
    </p:spTree>
    <p:extLst>
      <p:ext uri="{BB962C8B-B14F-4D97-AF65-F5344CB8AC3E}">
        <p14:creationId xmlns:p14="http://schemas.microsoft.com/office/powerpoint/2010/main" val="125276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purple and yellow object&#10;&#10;AI-generated content may be incorrect.">
            <a:extLst>
              <a:ext uri="{FF2B5EF4-FFF2-40B4-BE49-F238E27FC236}">
                <a16:creationId xmlns:a16="http://schemas.microsoft.com/office/drawing/2014/main" id="{ABF4ADCF-8568-E28F-0D9E-005EBD0438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flipH="1">
            <a:off x="14288" y="0"/>
            <a:ext cx="12192000" cy="6858000"/>
          </a:xfrm>
          <a:prstGeom prst="rect">
            <a:avLst/>
          </a:prstGeom>
        </p:spPr>
      </p:pic>
      <p:sp>
        <p:nvSpPr>
          <p:cNvPr id="4" name="Title 1">
            <a:extLst>
              <a:ext uri="{FF2B5EF4-FFF2-40B4-BE49-F238E27FC236}">
                <a16:creationId xmlns:a16="http://schemas.microsoft.com/office/drawing/2014/main" id="{20CA88B2-EB99-CFE4-7CCB-FC85961D2F18}"/>
              </a:ext>
            </a:extLst>
          </p:cNvPr>
          <p:cNvSpPr txBox="1">
            <a:spLocks/>
          </p:cNvSpPr>
          <p:nvPr/>
        </p:nvSpPr>
        <p:spPr bwMode="auto">
          <a:xfrm>
            <a:off x="724001" y="500885"/>
            <a:ext cx="106480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Redefining the participant experience</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sp>
        <p:nvSpPr>
          <p:cNvPr id="8" name="Content Placeholder 8">
            <a:extLst>
              <a:ext uri="{FF2B5EF4-FFF2-40B4-BE49-F238E27FC236}">
                <a16:creationId xmlns:a16="http://schemas.microsoft.com/office/drawing/2014/main" id="{C4D6EDCB-DD1E-BAC3-87D8-B027EF6CA4E6}"/>
              </a:ext>
            </a:extLst>
          </p:cNvPr>
          <p:cNvSpPr txBox="1">
            <a:spLocks/>
          </p:cNvSpPr>
          <p:nvPr/>
        </p:nvSpPr>
        <p:spPr>
          <a:xfrm>
            <a:off x="724001" y="2165241"/>
            <a:ext cx="9290639" cy="874173"/>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There is a fragmented experience across emails, events, and communication channels.</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Lack of consistency dilutes the impact and participant engagement.</a:t>
            </a:r>
          </a:p>
        </p:txBody>
      </p:sp>
      <p:pic>
        <p:nvPicPr>
          <p:cNvPr id="3" name="Picture 2">
            <a:extLst>
              <a:ext uri="{FF2B5EF4-FFF2-40B4-BE49-F238E27FC236}">
                <a16:creationId xmlns:a16="http://schemas.microsoft.com/office/drawing/2014/main" id="{97F93717-7E53-67A9-BF97-64E8A8D00097}"/>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6" name="Text Placeholder 5">
            <a:extLst>
              <a:ext uri="{FF2B5EF4-FFF2-40B4-BE49-F238E27FC236}">
                <a16:creationId xmlns:a16="http://schemas.microsoft.com/office/drawing/2014/main" id="{B03AE4B4-FCB9-1EC7-6D0B-BE02C0ED12A9}"/>
              </a:ext>
            </a:extLst>
          </p:cNvPr>
          <p:cNvSpPr txBox="1">
            <a:spLocks/>
          </p:cNvSpPr>
          <p:nvPr/>
        </p:nvSpPr>
        <p:spPr>
          <a:xfrm>
            <a:off x="724001" y="1661843"/>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Current state</a:t>
            </a:r>
            <a:endParaRPr lang="en-GB" sz="1600" b="1" dirty="0">
              <a:solidFill>
                <a:srgbClr val="312D2A"/>
              </a:solidFill>
              <a:latin typeface="Oracle Sans" panose="020B0503020204020204" pitchFamily="34" charset="0"/>
            </a:endParaRPr>
          </a:p>
        </p:txBody>
      </p:sp>
      <p:sp>
        <p:nvSpPr>
          <p:cNvPr id="9" name="Content Placeholder 8">
            <a:extLst>
              <a:ext uri="{FF2B5EF4-FFF2-40B4-BE49-F238E27FC236}">
                <a16:creationId xmlns:a16="http://schemas.microsoft.com/office/drawing/2014/main" id="{DF9EB447-08B8-F32E-5012-1F3D19700286}"/>
              </a:ext>
            </a:extLst>
          </p:cNvPr>
          <p:cNvSpPr txBox="1">
            <a:spLocks/>
          </p:cNvSpPr>
          <p:nvPr/>
        </p:nvSpPr>
        <p:spPr>
          <a:xfrm>
            <a:off x="724001" y="3573016"/>
            <a:ext cx="9290639" cy="874173"/>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Consistent Branding: </a:t>
            </a:r>
            <a:r>
              <a:rPr lang="en-US" sz="1600" kern="100" dirty="0">
                <a:solidFill>
                  <a:srgbClr val="312D2A"/>
                </a:solidFill>
                <a:latin typeface="Oracle Sans Tab"/>
                <a:ea typeface="Helvetica" pitchFamily="2" charset="0"/>
                <a:cs typeface="Times New Roman" panose="02020603050405020304" pitchFamily="18" charset="0"/>
              </a:rPr>
              <a:t>Cohesive design across all touchpoints for a unified experience.</a:t>
            </a:r>
            <a:br>
              <a:rPr lang="en-US" sz="16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Alignment with Employer Brand: </a:t>
            </a:r>
            <a:r>
              <a:rPr lang="en-US" sz="1600" kern="100" dirty="0">
                <a:solidFill>
                  <a:srgbClr val="312D2A"/>
                </a:solidFill>
                <a:latin typeface="Oracle Sans Tab"/>
                <a:ea typeface="Helvetica" pitchFamily="2" charset="0"/>
                <a:cs typeface="Times New Roman" panose="02020603050405020304" pitchFamily="18" charset="0"/>
              </a:rPr>
              <a:t>Strengthens familiarity, trust, and connection to Oracle.</a:t>
            </a:r>
            <a:br>
              <a:rPr lang="en-US" sz="16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Enhanced Storytelling: </a:t>
            </a:r>
            <a:r>
              <a:rPr lang="en-US" sz="1600" kern="100" dirty="0">
                <a:solidFill>
                  <a:srgbClr val="312D2A"/>
                </a:solidFill>
                <a:latin typeface="Oracle Sans Tab"/>
                <a:ea typeface="Helvetica" pitchFamily="2" charset="0"/>
                <a:cs typeface="Times New Roman" panose="02020603050405020304" pitchFamily="18" charset="0"/>
              </a:rPr>
              <a:t>Deepens engagement and amplifies the impact of every interaction.</a:t>
            </a:r>
          </a:p>
        </p:txBody>
      </p:sp>
      <p:sp>
        <p:nvSpPr>
          <p:cNvPr id="10" name="Text Placeholder 5">
            <a:extLst>
              <a:ext uri="{FF2B5EF4-FFF2-40B4-BE49-F238E27FC236}">
                <a16:creationId xmlns:a16="http://schemas.microsoft.com/office/drawing/2014/main" id="{AD8CBBFF-D409-9F4C-F815-3E5C2D78D046}"/>
              </a:ext>
            </a:extLst>
          </p:cNvPr>
          <p:cNvSpPr txBox="1">
            <a:spLocks/>
          </p:cNvSpPr>
          <p:nvPr/>
        </p:nvSpPr>
        <p:spPr>
          <a:xfrm>
            <a:off x="724001" y="3069618"/>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Unified Participant Journey</a:t>
            </a:r>
            <a:endParaRPr lang="en-GB" sz="1600" b="1" dirty="0">
              <a:solidFill>
                <a:srgbClr val="312D2A"/>
              </a:solidFill>
              <a:latin typeface="Oracle Sans" panose="020B0503020204020204" pitchFamily="34" charset="0"/>
            </a:endParaRPr>
          </a:p>
        </p:txBody>
      </p:sp>
    </p:spTree>
    <p:extLst>
      <p:ext uri="{BB962C8B-B14F-4D97-AF65-F5344CB8AC3E}">
        <p14:creationId xmlns:p14="http://schemas.microsoft.com/office/powerpoint/2010/main" val="3217350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blue and orange pattern&#10;&#10;AI-generated content may be incorrect.">
            <a:extLst>
              <a:ext uri="{FF2B5EF4-FFF2-40B4-BE49-F238E27FC236}">
                <a16:creationId xmlns:a16="http://schemas.microsoft.com/office/drawing/2014/main" id="{428D9B37-80D0-7305-0E17-C5AB0778FE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sp>
        <p:nvSpPr>
          <p:cNvPr id="4" name="Title 1">
            <a:extLst>
              <a:ext uri="{FF2B5EF4-FFF2-40B4-BE49-F238E27FC236}">
                <a16:creationId xmlns:a16="http://schemas.microsoft.com/office/drawing/2014/main" id="{20CA88B2-EB99-CFE4-7CCB-FC85961D2F18}"/>
              </a:ext>
            </a:extLst>
          </p:cNvPr>
          <p:cNvSpPr txBox="1">
            <a:spLocks/>
          </p:cNvSpPr>
          <p:nvPr/>
        </p:nvSpPr>
        <p:spPr bwMode="auto">
          <a:xfrm>
            <a:off x="724001" y="500885"/>
            <a:ext cx="106480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Redefining the participant experience</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pic>
        <p:nvPicPr>
          <p:cNvPr id="3" name="Picture 2">
            <a:extLst>
              <a:ext uri="{FF2B5EF4-FFF2-40B4-BE49-F238E27FC236}">
                <a16:creationId xmlns:a16="http://schemas.microsoft.com/office/drawing/2014/main" id="{97F93717-7E53-67A9-BF97-64E8A8D00097}"/>
              </a:ext>
            </a:extLst>
          </p:cNvPr>
          <p:cNvPicPr>
            <a:picLocks noChangeAspect="1"/>
          </p:cNvPicPr>
          <p:nvPr/>
        </p:nvPicPr>
        <p:blipFill>
          <a:blip r:embed="rId4"/>
          <a:stretch>
            <a:fillRect/>
          </a:stretch>
        </p:blipFill>
        <p:spPr>
          <a:xfrm>
            <a:off x="11201761" y="6364864"/>
            <a:ext cx="510988" cy="510988"/>
          </a:xfrm>
          <a:prstGeom prst="rect">
            <a:avLst/>
          </a:prstGeom>
        </p:spPr>
      </p:pic>
      <p:pic>
        <p:nvPicPr>
          <p:cNvPr id="11" name="Picture 10" descr="A screenshot of a website&#10;&#10;AI-generated content may be incorrect.">
            <a:extLst>
              <a:ext uri="{FF2B5EF4-FFF2-40B4-BE49-F238E27FC236}">
                <a16:creationId xmlns:a16="http://schemas.microsoft.com/office/drawing/2014/main" id="{CDCD70B3-B486-ED27-A0AB-BE65DF9246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4762" y="2025162"/>
            <a:ext cx="2287610" cy="3174642"/>
          </a:xfrm>
          <a:prstGeom prst="rect">
            <a:avLst/>
          </a:prstGeom>
          <a:ln>
            <a:solidFill>
              <a:schemeClr val="tx1">
                <a:lumMod val="50000"/>
                <a:lumOff val="50000"/>
              </a:schemeClr>
            </a:solidFill>
          </a:ln>
        </p:spPr>
      </p:pic>
      <p:pic>
        <p:nvPicPr>
          <p:cNvPr id="14" name="Picture 13" descr="A document with text on it&#10;&#10;AI-generated content may be incorrect.">
            <a:extLst>
              <a:ext uri="{FF2B5EF4-FFF2-40B4-BE49-F238E27FC236}">
                <a16:creationId xmlns:a16="http://schemas.microsoft.com/office/drawing/2014/main" id="{50CFA8D0-5425-2261-2324-27F86D72E9B6}"/>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269504" y="2025162"/>
            <a:ext cx="2304162" cy="3567448"/>
          </a:xfrm>
          <a:prstGeom prst="rect">
            <a:avLst/>
          </a:prstGeom>
          <a:ln>
            <a:solidFill>
              <a:schemeClr val="tx1">
                <a:lumMod val="50000"/>
                <a:lumOff val="50000"/>
              </a:schemeClr>
            </a:solidFill>
          </a:ln>
        </p:spPr>
      </p:pic>
      <p:pic>
        <p:nvPicPr>
          <p:cNvPr id="15" name="Picture 14" descr="A screenshot of a website&#10;&#10;AI-generated content may be incorrect.">
            <a:extLst>
              <a:ext uri="{FF2B5EF4-FFF2-40B4-BE49-F238E27FC236}">
                <a16:creationId xmlns:a16="http://schemas.microsoft.com/office/drawing/2014/main" id="{074F28E8-155A-B51F-9B66-6E5906457F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8048" y="2025162"/>
            <a:ext cx="2287610" cy="3174642"/>
          </a:xfrm>
          <a:prstGeom prst="rect">
            <a:avLst/>
          </a:prstGeom>
          <a:ln>
            <a:solidFill>
              <a:schemeClr val="tx1">
                <a:lumMod val="50000"/>
                <a:lumOff val="50000"/>
              </a:schemeClr>
            </a:solidFill>
          </a:ln>
        </p:spPr>
      </p:pic>
      <p:grpSp>
        <p:nvGrpSpPr>
          <p:cNvPr id="20" name="Group 19">
            <a:extLst>
              <a:ext uri="{FF2B5EF4-FFF2-40B4-BE49-F238E27FC236}">
                <a16:creationId xmlns:a16="http://schemas.microsoft.com/office/drawing/2014/main" id="{BC94396B-64F1-0C15-3C8D-0525E02D72AC}"/>
              </a:ext>
            </a:extLst>
          </p:cNvPr>
          <p:cNvGrpSpPr/>
          <p:nvPr/>
        </p:nvGrpSpPr>
        <p:grpSpPr>
          <a:xfrm>
            <a:off x="8988532" y="2029705"/>
            <a:ext cx="2319584" cy="3715444"/>
            <a:chOff x="9202288" y="2195960"/>
            <a:chExt cx="2319584" cy="3715444"/>
          </a:xfrm>
        </p:grpSpPr>
        <p:pic>
          <p:nvPicPr>
            <p:cNvPr id="16" name="Picture 15" descr="A screenshot of a group of people sitting in chairs&#10;&#10;AI-generated content may be incorrect.">
              <a:extLst>
                <a:ext uri="{FF2B5EF4-FFF2-40B4-BE49-F238E27FC236}">
                  <a16:creationId xmlns:a16="http://schemas.microsoft.com/office/drawing/2014/main" id="{10B1D5C5-042A-DEEC-FE7A-26DF754A604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202288" y="2195960"/>
              <a:ext cx="2319584" cy="3715444"/>
            </a:xfrm>
            <a:prstGeom prst="rect">
              <a:avLst/>
            </a:prstGeom>
            <a:ln>
              <a:solidFill>
                <a:schemeClr val="tx1">
                  <a:lumMod val="50000"/>
                  <a:lumOff val="50000"/>
                </a:schemeClr>
              </a:solidFill>
            </a:ln>
          </p:spPr>
        </p:pic>
        <p:pic>
          <p:nvPicPr>
            <p:cNvPr id="19" name="Picture 18" descr="A group of people posing for a picture&#10;&#10;AI-generated content may be incorrect.">
              <a:extLst>
                <a:ext uri="{FF2B5EF4-FFF2-40B4-BE49-F238E27FC236}">
                  <a16:creationId xmlns:a16="http://schemas.microsoft.com/office/drawing/2014/main" id="{64A6910C-E6EF-9837-4EAA-1EFEDD4DBE4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426574" y="4357562"/>
              <a:ext cx="1831975" cy="1223051"/>
            </a:xfrm>
            <a:prstGeom prst="rect">
              <a:avLst/>
            </a:prstGeom>
          </p:spPr>
        </p:pic>
      </p:grpSp>
      <p:sp>
        <p:nvSpPr>
          <p:cNvPr id="21" name="Text Placeholder 5">
            <a:extLst>
              <a:ext uri="{FF2B5EF4-FFF2-40B4-BE49-F238E27FC236}">
                <a16:creationId xmlns:a16="http://schemas.microsoft.com/office/drawing/2014/main" id="{89F8B298-CF28-277B-E2FF-0C9AF16EE936}"/>
              </a:ext>
            </a:extLst>
          </p:cNvPr>
          <p:cNvSpPr txBox="1">
            <a:spLocks/>
          </p:cNvSpPr>
          <p:nvPr/>
        </p:nvSpPr>
        <p:spPr>
          <a:xfrm>
            <a:off x="724001" y="1680838"/>
            <a:ext cx="3444238"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kern="100" dirty="0">
                <a:solidFill>
                  <a:srgbClr val="312D2A"/>
                </a:solidFill>
                <a:latin typeface="Oracle Sans" panose="020B0503020204020204" pitchFamily="34" charset="0"/>
                <a:ea typeface="Helvetica" pitchFamily="2" charset="0"/>
              </a:rPr>
              <a:t>Current email alignment</a:t>
            </a:r>
            <a:endParaRPr lang="en-GB" sz="1600" dirty="0">
              <a:solidFill>
                <a:srgbClr val="312D2A"/>
              </a:solidFill>
              <a:latin typeface="Oracle Sans" panose="020B0503020204020204" pitchFamily="34" charset="0"/>
            </a:endParaRPr>
          </a:p>
        </p:txBody>
      </p:sp>
      <p:sp>
        <p:nvSpPr>
          <p:cNvPr id="22" name="Text Placeholder 5">
            <a:extLst>
              <a:ext uri="{FF2B5EF4-FFF2-40B4-BE49-F238E27FC236}">
                <a16:creationId xmlns:a16="http://schemas.microsoft.com/office/drawing/2014/main" id="{D000BB99-9761-7283-EA2D-7248B8572F19}"/>
              </a:ext>
            </a:extLst>
          </p:cNvPr>
          <p:cNvSpPr txBox="1">
            <a:spLocks/>
          </p:cNvSpPr>
          <p:nvPr/>
        </p:nvSpPr>
        <p:spPr>
          <a:xfrm>
            <a:off x="6456040" y="1680838"/>
            <a:ext cx="32936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kern="100" dirty="0">
                <a:solidFill>
                  <a:srgbClr val="312D2A"/>
                </a:solidFill>
                <a:latin typeface="Oracle Sans" panose="020B0503020204020204" pitchFamily="34" charset="0"/>
                <a:ea typeface="Helvetica" pitchFamily="2" charset="0"/>
              </a:rPr>
              <a:t>Proposed email alignment</a:t>
            </a:r>
            <a:endParaRPr lang="en-GB" sz="1600" dirty="0">
              <a:solidFill>
                <a:srgbClr val="312D2A"/>
              </a:solidFill>
              <a:latin typeface="Oracle Sans" panose="020B0503020204020204" pitchFamily="34" charset="0"/>
            </a:endParaRPr>
          </a:p>
        </p:txBody>
      </p:sp>
    </p:spTree>
    <p:extLst>
      <p:ext uri="{BB962C8B-B14F-4D97-AF65-F5344CB8AC3E}">
        <p14:creationId xmlns:p14="http://schemas.microsoft.com/office/powerpoint/2010/main" val="106831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colorful circles&#10;&#10;AI-generated content may be incorrect.">
            <a:extLst>
              <a:ext uri="{FF2B5EF4-FFF2-40B4-BE49-F238E27FC236}">
                <a16:creationId xmlns:a16="http://schemas.microsoft.com/office/drawing/2014/main" id="{606DB555-6412-BD01-A898-2043DA69A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0CA88B2-EB99-CFE4-7CCB-FC85961D2F18}"/>
              </a:ext>
            </a:extLst>
          </p:cNvPr>
          <p:cNvSpPr txBox="1">
            <a:spLocks/>
          </p:cNvSpPr>
          <p:nvPr/>
        </p:nvSpPr>
        <p:spPr bwMode="auto">
          <a:xfrm>
            <a:off x="724001" y="500885"/>
            <a:ext cx="106480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Redefining the participant experience</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pic>
        <p:nvPicPr>
          <p:cNvPr id="3" name="Picture 2">
            <a:extLst>
              <a:ext uri="{FF2B5EF4-FFF2-40B4-BE49-F238E27FC236}">
                <a16:creationId xmlns:a16="http://schemas.microsoft.com/office/drawing/2014/main" id="{97F93717-7E53-67A9-BF97-64E8A8D00097}"/>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6" name="Text Placeholder 5">
            <a:extLst>
              <a:ext uri="{FF2B5EF4-FFF2-40B4-BE49-F238E27FC236}">
                <a16:creationId xmlns:a16="http://schemas.microsoft.com/office/drawing/2014/main" id="{B03AE4B4-FCB9-1EC7-6D0B-BE02C0ED12A9}"/>
              </a:ext>
            </a:extLst>
          </p:cNvPr>
          <p:cNvSpPr txBox="1">
            <a:spLocks/>
          </p:cNvSpPr>
          <p:nvPr/>
        </p:nvSpPr>
        <p:spPr>
          <a:xfrm>
            <a:off x="724001" y="1661843"/>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Delivering Impact Through a Unified Experience - Participant Impact</a:t>
            </a:r>
          </a:p>
          <a:p>
            <a:pPr marL="0" indent="0">
              <a:lnSpc>
                <a:spcPct val="100000"/>
              </a:lnSpc>
              <a:spcBef>
                <a:spcPts val="0"/>
              </a:spcBef>
              <a:buFont typeface="Avenir Next" panose="020B0503020202020204" pitchFamily="34" charset="0"/>
              <a:buNone/>
            </a:pPr>
            <a:endParaRPr lang="en-US" sz="1600" b="1" kern="100" dirty="0">
              <a:solidFill>
                <a:srgbClr val="312D2A"/>
              </a:solidFill>
              <a:latin typeface="Oracle Sans" panose="020B0503020204020204" pitchFamily="34" charset="0"/>
              <a:ea typeface="Helvetica" pitchFamily="2" charset="0"/>
            </a:endParaRPr>
          </a:p>
        </p:txBody>
      </p:sp>
      <p:sp>
        <p:nvSpPr>
          <p:cNvPr id="9" name="Content Placeholder 8">
            <a:extLst>
              <a:ext uri="{FF2B5EF4-FFF2-40B4-BE49-F238E27FC236}">
                <a16:creationId xmlns:a16="http://schemas.microsoft.com/office/drawing/2014/main" id="{DF9EB447-08B8-F32E-5012-1F3D19700286}"/>
              </a:ext>
            </a:extLst>
          </p:cNvPr>
          <p:cNvSpPr txBox="1">
            <a:spLocks/>
          </p:cNvSpPr>
          <p:nvPr/>
        </p:nvSpPr>
        <p:spPr>
          <a:xfrm>
            <a:off x="724001" y="2183603"/>
            <a:ext cx="9524404" cy="346905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Stronger connections: </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A unified journey fosters meaningful connections, strengthening participants’ sense of community and alignment with Oracle’s mission and values.  </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Enhanced Retention: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Consistent and engaging touchpoints build trust and loyalty, enhancing retention and maximizing the return on talent development investments.  </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Enhanced Retention: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Cohesive branding and storytelling that amplifies engagement, driving measurable outcomes such as career growth, satisfaction, and Oracle’s reputation as an employer of choice. </a:t>
            </a:r>
          </a:p>
        </p:txBody>
      </p:sp>
    </p:spTree>
    <p:extLst>
      <p:ext uri="{BB962C8B-B14F-4D97-AF65-F5344CB8AC3E}">
        <p14:creationId xmlns:p14="http://schemas.microsoft.com/office/powerpoint/2010/main" val="2035476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colorful circles&#10;&#10;AI-generated content may be incorrect.">
            <a:extLst>
              <a:ext uri="{FF2B5EF4-FFF2-40B4-BE49-F238E27FC236}">
                <a16:creationId xmlns:a16="http://schemas.microsoft.com/office/drawing/2014/main" id="{E457F67B-BB1B-286C-89CD-2F048C04E4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1999" cy="6857999"/>
          </a:xfrm>
          <a:prstGeom prst="rect">
            <a:avLst/>
          </a:prstGeom>
        </p:spPr>
      </p:pic>
      <p:sp>
        <p:nvSpPr>
          <p:cNvPr id="10" name="Content Placeholder 8">
            <a:extLst>
              <a:ext uri="{FF2B5EF4-FFF2-40B4-BE49-F238E27FC236}">
                <a16:creationId xmlns:a16="http://schemas.microsoft.com/office/drawing/2014/main" id="{F88B5F72-B02D-7C54-BE04-32CF9A7D3799}"/>
              </a:ext>
            </a:extLst>
          </p:cNvPr>
          <p:cNvSpPr txBox="1">
            <a:spLocks/>
          </p:cNvSpPr>
          <p:nvPr/>
        </p:nvSpPr>
        <p:spPr>
          <a:xfrm>
            <a:off x="724001" y="1649214"/>
            <a:ext cx="9524404" cy="4929716"/>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Why it matters</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Tie the creative strategy and visual alignment to Oracle’s broader goals:</a:t>
            </a:r>
          </a:p>
          <a:p>
            <a:pPr marL="742950" lvl="1" indent="-285750" fontAlgn="auto">
              <a:lnSpc>
                <a:spcPct val="100000"/>
              </a:lnSpc>
              <a:spcBef>
                <a:spcPts val="0"/>
              </a:spcBef>
              <a:spcAft>
                <a:spcPts val="800"/>
              </a:spcAft>
              <a:buFont typeface="Arial" panose="020B0604020202020204" pitchFamily="34" charset="0"/>
              <a:buChar char="•"/>
              <a:defRPr/>
            </a:pPr>
            <a:r>
              <a:rPr lang="en-US" sz="1400" kern="100" dirty="0">
                <a:solidFill>
                  <a:srgbClr val="312D2A"/>
                </a:solidFill>
                <a:latin typeface="Oracle Sans Tab"/>
                <a:ea typeface="Helvetica" pitchFamily="2" charset="0"/>
                <a:cs typeface="Times New Roman" panose="02020603050405020304" pitchFamily="18" charset="0"/>
              </a:rPr>
              <a:t>Improved talent retention and satisfaction.</a:t>
            </a:r>
          </a:p>
          <a:p>
            <a:pPr marL="742950" lvl="1" indent="-285750" fontAlgn="auto">
              <a:lnSpc>
                <a:spcPct val="100000"/>
              </a:lnSpc>
              <a:spcBef>
                <a:spcPts val="0"/>
              </a:spcBef>
              <a:spcAft>
                <a:spcPts val="800"/>
              </a:spcAft>
              <a:buFont typeface="Arial" panose="020B0604020202020204" pitchFamily="34" charset="0"/>
              <a:buChar char="•"/>
              <a:defRPr/>
            </a:pPr>
            <a:r>
              <a:rPr lang="en-US" sz="1400" kern="100" dirty="0">
                <a:solidFill>
                  <a:srgbClr val="312D2A"/>
                </a:solidFill>
                <a:latin typeface="Oracle Sans Tab"/>
                <a:ea typeface="Helvetica" pitchFamily="2" charset="0"/>
                <a:cs typeface="Times New Roman" panose="02020603050405020304" pitchFamily="18" charset="0"/>
              </a:rPr>
              <a:t>Enhanced global brand consistency.</a:t>
            </a:r>
          </a:p>
          <a:p>
            <a:pPr marL="742950" lvl="1" indent="-285750" fontAlgn="auto">
              <a:lnSpc>
                <a:spcPct val="100000"/>
              </a:lnSpc>
              <a:spcBef>
                <a:spcPts val="0"/>
              </a:spcBef>
              <a:spcAft>
                <a:spcPts val="800"/>
              </a:spcAft>
              <a:buFont typeface="Arial" panose="020B0604020202020204" pitchFamily="34" charset="0"/>
              <a:buChar char="•"/>
              <a:defRPr/>
            </a:pPr>
            <a:r>
              <a:rPr lang="en-US" sz="1400" kern="100" dirty="0">
                <a:solidFill>
                  <a:srgbClr val="312D2A"/>
                </a:solidFill>
                <a:latin typeface="Oracle Sans Tab"/>
                <a:ea typeface="Helvetica" pitchFamily="2" charset="0"/>
                <a:cs typeface="Times New Roman" panose="02020603050405020304" pitchFamily="18" charset="0"/>
              </a:rPr>
              <a:t>Long-term ROI by investing in scalable design solutions.</a:t>
            </a:r>
            <a:br>
              <a:rPr lang="en-US" sz="1200" kern="100" dirty="0">
                <a:solidFill>
                  <a:srgbClr val="312D2A"/>
                </a:solidFill>
                <a:latin typeface="Oracle Sans Tab"/>
                <a:ea typeface="Helvetica" pitchFamily="2" charset="0"/>
                <a:cs typeface="Times New Roman" panose="02020603050405020304" pitchFamily="18" charset="0"/>
              </a:rPr>
            </a:b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Benefits of Visual Alignment:</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Strengthen Oracle Early Career Programs brand recognition and trust.</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Create a competitive edge in attracting early-career talent.</a:t>
            </a:r>
          </a:p>
          <a:p>
            <a:pPr marL="0" indent="0" fontAlgn="auto">
              <a:lnSpc>
                <a:spcPct val="100000"/>
              </a:lnSpc>
              <a:spcBef>
                <a:spcPts val="0"/>
              </a:spcBef>
              <a:spcAft>
                <a:spcPts val="800"/>
              </a:spcAft>
              <a:buNone/>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Metrics for Success:</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Demonstrate impact through:</a:t>
            </a:r>
          </a:p>
          <a:p>
            <a:pPr marL="742950" lvl="1" indent="-285750" fontAlgn="auto">
              <a:lnSpc>
                <a:spcPct val="100000"/>
              </a:lnSpc>
              <a:spcBef>
                <a:spcPts val="0"/>
              </a:spcBef>
              <a:spcAft>
                <a:spcPts val="800"/>
              </a:spcAft>
              <a:buFont typeface="Arial" panose="020B0604020202020204" pitchFamily="34" charset="0"/>
              <a:buChar char="•"/>
              <a:defRPr/>
            </a:pPr>
            <a:r>
              <a:rPr lang="en-US" sz="1400" kern="100" dirty="0">
                <a:solidFill>
                  <a:srgbClr val="312D2A"/>
                </a:solidFill>
                <a:latin typeface="Oracle Sans Tab"/>
                <a:ea typeface="Helvetica" pitchFamily="2" charset="0"/>
                <a:cs typeface="Times New Roman" panose="02020603050405020304" pitchFamily="18" charset="0"/>
              </a:rPr>
              <a:t>Higher engagement rates with program materials.</a:t>
            </a:r>
          </a:p>
          <a:p>
            <a:pPr marL="742950" lvl="1" indent="-285750" fontAlgn="auto">
              <a:lnSpc>
                <a:spcPct val="100000"/>
              </a:lnSpc>
              <a:spcBef>
                <a:spcPts val="0"/>
              </a:spcBef>
              <a:spcAft>
                <a:spcPts val="800"/>
              </a:spcAft>
              <a:buFont typeface="Arial" panose="020B0604020202020204" pitchFamily="34" charset="0"/>
              <a:buChar char="•"/>
              <a:defRPr/>
            </a:pPr>
            <a:r>
              <a:rPr lang="en-US" sz="1400" kern="100" dirty="0">
                <a:solidFill>
                  <a:srgbClr val="312D2A"/>
                </a:solidFill>
                <a:latin typeface="Oracle Sans Tab"/>
                <a:ea typeface="Helvetica" pitchFamily="2" charset="0"/>
                <a:cs typeface="Times New Roman" panose="02020603050405020304" pitchFamily="18" charset="0"/>
              </a:rPr>
              <a:t>Increased retention of early-career participants.</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3CEA496-F4C7-03BE-9FEA-A980D67A6FFA}"/>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4" name="Title 1">
            <a:extLst>
              <a:ext uri="{FF2B5EF4-FFF2-40B4-BE49-F238E27FC236}">
                <a16:creationId xmlns:a16="http://schemas.microsoft.com/office/drawing/2014/main" id="{32D4532B-5F2D-2E62-CDEC-40E8ACF6B5C1}"/>
              </a:ext>
            </a:extLst>
          </p:cNvPr>
          <p:cNvSpPr txBox="1">
            <a:spLocks/>
          </p:cNvSpPr>
          <p:nvPr/>
        </p:nvSpPr>
        <p:spPr bwMode="auto">
          <a:xfrm>
            <a:off x="724000" y="500885"/>
            <a:ext cx="11916961"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Business case for a unified approach</a:t>
            </a:r>
          </a:p>
        </p:txBody>
      </p:sp>
    </p:spTree>
    <p:extLst>
      <p:ext uri="{BB962C8B-B14F-4D97-AF65-F5344CB8AC3E}">
        <p14:creationId xmlns:p14="http://schemas.microsoft.com/office/powerpoint/2010/main" val="176042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DAAF0-C04A-3E23-461D-C7FFB89AC79F}"/>
            </a:ext>
          </a:extLst>
        </p:cNvPr>
        <p:cNvGrpSpPr/>
        <p:nvPr/>
      </p:nvGrpSpPr>
      <p:grpSpPr>
        <a:xfrm>
          <a:off x="0" y="0"/>
          <a:ext cx="0" cy="0"/>
          <a:chOff x="0" y="0"/>
          <a:chExt cx="0" cy="0"/>
        </a:xfrm>
      </p:grpSpPr>
      <p:pic>
        <p:nvPicPr>
          <p:cNvPr id="7" name="Picture 6" descr="A white background with blue and yellow objects&#10;&#10;AI-generated content may be incorrect.">
            <a:extLst>
              <a:ext uri="{FF2B5EF4-FFF2-40B4-BE49-F238E27FC236}">
                <a16:creationId xmlns:a16="http://schemas.microsoft.com/office/drawing/2014/main" id="{C5391550-4483-53E5-229E-93DA2F892B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pic>
        <p:nvPicPr>
          <p:cNvPr id="3" name="Picture 2">
            <a:extLst>
              <a:ext uri="{FF2B5EF4-FFF2-40B4-BE49-F238E27FC236}">
                <a16:creationId xmlns:a16="http://schemas.microsoft.com/office/drawing/2014/main" id="{B7BA85F7-E31F-1AAA-D101-8011C3116DC4}"/>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5" name="Content Placeholder 8">
            <a:extLst>
              <a:ext uri="{FF2B5EF4-FFF2-40B4-BE49-F238E27FC236}">
                <a16:creationId xmlns:a16="http://schemas.microsoft.com/office/drawing/2014/main" id="{57E271CF-736F-D048-2338-E90A71DB9D0B}"/>
              </a:ext>
            </a:extLst>
          </p:cNvPr>
          <p:cNvSpPr txBox="1">
            <a:spLocks/>
          </p:cNvSpPr>
          <p:nvPr/>
        </p:nvSpPr>
        <p:spPr>
          <a:xfrm>
            <a:off x="724001" y="1649214"/>
            <a:ext cx="7690794" cy="4929716"/>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Phased Implementation Plan</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Phase 1:</a:t>
            </a:r>
            <a:r>
              <a:rPr lang="en-US" sz="1600" kern="100" dirty="0">
                <a:solidFill>
                  <a:srgbClr val="312D2A"/>
                </a:solidFill>
                <a:latin typeface="Oracle Sans Tab"/>
                <a:ea typeface="Helvetica" pitchFamily="2" charset="0"/>
                <a:cs typeface="Times New Roman" panose="02020603050405020304" pitchFamily="18" charset="0"/>
              </a:rPr>
              <a:t> Stakeholder alignment workshops to finalize the visual direction.</a:t>
            </a: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Phase 2:</a:t>
            </a:r>
            <a:r>
              <a:rPr lang="en-US" sz="1600" kern="100" dirty="0">
                <a:solidFill>
                  <a:srgbClr val="312D2A"/>
                </a:solidFill>
                <a:latin typeface="Oracle Sans Tab"/>
                <a:ea typeface="Helvetica" pitchFamily="2" charset="0"/>
                <a:cs typeface="Times New Roman" panose="02020603050405020304" pitchFamily="18" charset="0"/>
              </a:rPr>
              <a:t> Pilot in Morocco and existing regions to gather feedback.</a:t>
            </a: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Phase 3:</a:t>
            </a:r>
            <a:r>
              <a:rPr lang="en-US" sz="1600" kern="100" dirty="0">
                <a:solidFill>
                  <a:srgbClr val="312D2A"/>
                </a:solidFill>
                <a:latin typeface="Oracle Sans Tab"/>
                <a:ea typeface="Helvetica" pitchFamily="2" charset="0"/>
                <a:cs typeface="Times New Roman" panose="02020603050405020304" pitchFamily="18" charset="0"/>
              </a:rPr>
              <a:t> Full global rollout with iterative improvements.</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Key Actions for Approval</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Secure leadership buy-in for unified branding and creative execution.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Allocate resources for design, training, and implementation.</a:t>
            </a:r>
          </a:p>
          <a:p>
            <a:pPr marL="0" indent="0" fontAlgn="auto">
              <a:lnSpc>
                <a:spcPct val="100000"/>
              </a:lnSpc>
              <a:spcBef>
                <a:spcPts val="0"/>
              </a:spcBef>
              <a:spcAft>
                <a:spcPts val="800"/>
              </a:spcAft>
              <a:buNone/>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Call to Action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Position the decision as critical to amplifying Oracle Early Careers Programs and aligning with Oracle’s global mission.</a:t>
            </a:r>
          </a:p>
        </p:txBody>
      </p:sp>
      <p:sp>
        <p:nvSpPr>
          <p:cNvPr id="6" name="Title 1">
            <a:extLst>
              <a:ext uri="{FF2B5EF4-FFF2-40B4-BE49-F238E27FC236}">
                <a16:creationId xmlns:a16="http://schemas.microsoft.com/office/drawing/2014/main" id="{CEED0DA4-85D5-E17A-6063-9EEA43B47A69}"/>
              </a:ext>
            </a:extLst>
          </p:cNvPr>
          <p:cNvSpPr txBox="1">
            <a:spLocks/>
          </p:cNvSpPr>
          <p:nvPr/>
        </p:nvSpPr>
        <p:spPr bwMode="auto">
          <a:xfrm>
            <a:off x="724001" y="500885"/>
            <a:ext cx="63774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Next Steps &amp; Recommendations</a:t>
            </a:r>
          </a:p>
        </p:txBody>
      </p:sp>
    </p:spTree>
    <p:extLst>
      <p:ext uri="{BB962C8B-B14F-4D97-AF65-F5344CB8AC3E}">
        <p14:creationId xmlns:p14="http://schemas.microsoft.com/office/powerpoint/2010/main" val="3662027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4965-D53C-96EC-533B-FC64942BFA1D}"/>
            </a:ext>
          </a:extLst>
        </p:cNvPr>
        <p:cNvGrpSpPr/>
        <p:nvPr/>
      </p:nvGrpSpPr>
      <p:grpSpPr>
        <a:xfrm>
          <a:off x="0" y="0"/>
          <a:ext cx="0" cy="0"/>
          <a:chOff x="0" y="0"/>
          <a:chExt cx="0" cy="0"/>
        </a:xfrm>
      </p:grpSpPr>
      <p:pic>
        <p:nvPicPr>
          <p:cNvPr id="7" name="Picture 6" descr="A white background with a purple object&#10;&#10;AI-generated content may be incorrect.">
            <a:extLst>
              <a:ext uri="{FF2B5EF4-FFF2-40B4-BE49-F238E27FC236}">
                <a16:creationId xmlns:a16="http://schemas.microsoft.com/office/drawing/2014/main" id="{536C58AF-8F24-0CA8-AE28-99CB602B7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C024DB7-CA3C-EB49-3DA9-57ABB39AE58A}"/>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5" name="Content Placeholder 8">
            <a:extLst>
              <a:ext uri="{FF2B5EF4-FFF2-40B4-BE49-F238E27FC236}">
                <a16:creationId xmlns:a16="http://schemas.microsoft.com/office/drawing/2014/main" id="{B2765681-8939-D730-4467-2D2FD4E34B18}"/>
              </a:ext>
            </a:extLst>
          </p:cNvPr>
          <p:cNvSpPr txBox="1">
            <a:spLocks/>
          </p:cNvSpPr>
          <p:nvPr/>
        </p:nvSpPr>
        <p:spPr>
          <a:xfrm>
            <a:off x="724000" y="1649214"/>
            <a:ext cx="8315827" cy="4929716"/>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Reinforce the Vision</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Emphasize the unified look and feel as a foundation for amplifying Oracle’s </a:t>
            </a:r>
            <a:br>
              <a:rPr lang="en-US" sz="1600" kern="100" dirty="0">
                <a:solidFill>
                  <a:srgbClr val="312D2A"/>
                </a:solidFill>
                <a:latin typeface="Oracle Sans Tab"/>
                <a:ea typeface="Helvetica" pitchFamily="2" charset="0"/>
                <a:cs typeface="Times New Roman" panose="02020603050405020304" pitchFamily="18" charset="0"/>
              </a:rPr>
            </a:br>
            <a:r>
              <a:rPr lang="en-US" sz="1600" kern="100" dirty="0">
                <a:solidFill>
                  <a:srgbClr val="312D2A"/>
                </a:solidFill>
                <a:latin typeface="Oracle Sans Tab"/>
                <a:ea typeface="Helvetica" pitchFamily="2" charset="0"/>
                <a:cs typeface="Times New Roman" panose="02020603050405020304" pitchFamily="18" charset="0"/>
              </a:rPr>
              <a:t>early-career impact and aligning with its employer brand.</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Closing Statement</a:t>
            </a:r>
          </a:p>
          <a:p>
            <a:pPr marL="285750" indent="-285750" fontAlgn="auto">
              <a:lnSpc>
                <a:spcPct val="100000"/>
              </a:lnSpc>
              <a:spcBef>
                <a:spcPts val="0"/>
              </a:spcBef>
              <a:spcAft>
                <a:spcPts val="800"/>
              </a:spcAft>
              <a:buFont typeface="Arial" panose="020B0604020202020204" pitchFamily="34" charset="0"/>
              <a:buChar char="•"/>
              <a:defRPr/>
            </a:pPr>
            <a:r>
              <a:rPr lang="en-US" sz="1600" b="1" kern="100" dirty="0">
                <a:solidFill>
                  <a:srgbClr val="312D2A"/>
                </a:solidFill>
                <a:latin typeface="Oracle Sans Tab"/>
                <a:ea typeface="Helvetica" pitchFamily="2" charset="0"/>
                <a:cs typeface="Times New Roman" panose="02020603050405020304" pitchFamily="18" charset="0"/>
              </a:rPr>
              <a:t>Inspire action</a:t>
            </a:r>
            <a:r>
              <a:rPr lang="en-US" sz="1600" kern="100" dirty="0">
                <a:solidFill>
                  <a:srgbClr val="312D2A"/>
                </a:solidFill>
                <a:latin typeface="Oracle Sans Tab"/>
                <a:ea typeface="Helvetica" pitchFamily="2" charset="0"/>
                <a:cs typeface="Times New Roman" panose="02020603050405020304" pitchFamily="18" charset="0"/>
              </a:rPr>
              <a:t>: Together, we can create a consistent, engaging participant experience that reflects Oracle’s commitment to growth, connection, and opportunity.</a:t>
            </a:r>
          </a:p>
        </p:txBody>
      </p:sp>
      <p:sp>
        <p:nvSpPr>
          <p:cNvPr id="6" name="Title 1">
            <a:extLst>
              <a:ext uri="{FF2B5EF4-FFF2-40B4-BE49-F238E27FC236}">
                <a16:creationId xmlns:a16="http://schemas.microsoft.com/office/drawing/2014/main" id="{CA6490E0-CE3C-22C2-DE44-ADE1ED588012}"/>
              </a:ext>
            </a:extLst>
          </p:cNvPr>
          <p:cNvSpPr txBox="1">
            <a:spLocks/>
          </p:cNvSpPr>
          <p:nvPr/>
        </p:nvSpPr>
        <p:spPr bwMode="auto">
          <a:xfrm>
            <a:off x="724001" y="500885"/>
            <a:ext cx="63774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Conclusion</a:t>
            </a:r>
          </a:p>
        </p:txBody>
      </p:sp>
    </p:spTree>
    <p:extLst>
      <p:ext uri="{BB962C8B-B14F-4D97-AF65-F5344CB8AC3E}">
        <p14:creationId xmlns:p14="http://schemas.microsoft.com/office/powerpoint/2010/main" val="1985352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M-Project-Glow-up-V3">
            <a:hlinkClick r:id="" action="ppaction://media"/>
            <a:extLst>
              <a:ext uri="{FF2B5EF4-FFF2-40B4-BE49-F238E27FC236}">
                <a16:creationId xmlns:a16="http://schemas.microsoft.com/office/drawing/2014/main" id="{2014D24B-CAEF-7D95-2197-0671925C8E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1588"/>
            <a:ext cx="12192000" cy="6858000"/>
          </a:xfrm>
          <a:prstGeom prst="rect">
            <a:avLst/>
          </a:prstGeom>
        </p:spPr>
      </p:pic>
    </p:spTree>
    <p:extLst>
      <p:ext uri="{BB962C8B-B14F-4D97-AF65-F5344CB8AC3E}">
        <p14:creationId xmlns:p14="http://schemas.microsoft.com/office/powerpoint/2010/main" val="664196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D52FD-9C57-1057-8B11-144920370BA7}"/>
            </a:ext>
          </a:extLst>
        </p:cNvPr>
        <p:cNvGrpSpPr/>
        <p:nvPr/>
      </p:nvGrpSpPr>
      <p:grpSpPr>
        <a:xfrm>
          <a:off x="0" y="0"/>
          <a:ext cx="0" cy="0"/>
          <a:chOff x="0" y="0"/>
          <a:chExt cx="0" cy="0"/>
        </a:xfrm>
      </p:grpSpPr>
      <p:pic>
        <p:nvPicPr>
          <p:cNvPr id="5" name="Picture 4" descr="A white background with blue and yellow objects&#10;&#10;AI-generated content may be incorrect.">
            <a:extLst>
              <a:ext uri="{FF2B5EF4-FFF2-40B4-BE49-F238E27FC236}">
                <a16:creationId xmlns:a16="http://schemas.microsoft.com/office/drawing/2014/main" id="{C42FDA26-D63C-A4C2-DEFE-2FCB615E64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pic>
        <p:nvPicPr>
          <p:cNvPr id="3" name="Picture 2">
            <a:extLst>
              <a:ext uri="{FF2B5EF4-FFF2-40B4-BE49-F238E27FC236}">
                <a16:creationId xmlns:a16="http://schemas.microsoft.com/office/drawing/2014/main" id="{348289A0-FB4B-DBD1-D581-728DD191BFCC}"/>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7" name="TextBox 6">
            <a:extLst>
              <a:ext uri="{FF2B5EF4-FFF2-40B4-BE49-F238E27FC236}">
                <a16:creationId xmlns:a16="http://schemas.microsoft.com/office/drawing/2014/main" id="{0E9DFDCD-D829-3489-049A-F3E95D056067}"/>
              </a:ext>
            </a:extLst>
          </p:cNvPr>
          <p:cNvSpPr txBox="1"/>
          <p:nvPr/>
        </p:nvSpPr>
        <p:spPr>
          <a:xfrm>
            <a:off x="732099" y="1645325"/>
            <a:ext cx="8029936" cy="1569660"/>
          </a:xfrm>
          <a:prstGeom prst="rect">
            <a:avLst/>
          </a:prstGeom>
          <a:noFill/>
        </p:spPr>
        <p:txBody>
          <a:bodyPr wrap="square">
            <a:spAutoFit/>
          </a:bodyPr>
          <a:lstStyle/>
          <a:p>
            <a:r>
              <a:rPr lang="en-GB" sz="2400" dirty="0">
                <a:latin typeface="Oracle Sans" panose="020B0503020204020204" pitchFamily="34" charset="0"/>
                <a:cs typeface="Oracle Sans" panose="020B0503020204020204" pitchFamily="34" charset="0"/>
              </a:rPr>
              <a:t>Our vision is to create an environment where participant potential is realized, connections inspire innovation, and opportunities define the future—shaping experiences that drive growth and transformation.</a:t>
            </a:r>
            <a:endParaRPr lang="en-US" sz="2400" dirty="0">
              <a:latin typeface="Oracle Sans" panose="020B0503020204020204" pitchFamily="34" charset="0"/>
              <a:cs typeface="Oracle Sans" panose="020B0503020204020204" pitchFamily="34" charset="0"/>
            </a:endParaRPr>
          </a:p>
        </p:txBody>
      </p:sp>
      <p:sp>
        <p:nvSpPr>
          <p:cNvPr id="9" name="Title 1">
            <a:extLst>
              <a:ext uri="{FF2B5EF4-FFF2-40B4-BE49-F238E27FC236}">
                <a16:creationId xmlns:a16="http://schemas.microsoft.com/office/drawing/2014/main" id="{002482EC-2C42-D968-B125-6DD51E12A465}"/>
              </a:ext>
            </a:extLst>
          </p:cNvPr>
          <p:cNvSpPr txBox="1">
            <a:spLocks/>
          </p:cNvSpPr>
          <p:nvPr/>
        </p:nvSpPr>
        <p:spPr bwMode="auto">
          <a:xfrm>
            <a:off x="724001" y="500885"/>
            <a:ext cx="63774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Vision statement</a:t>
            </a:r>
          </a:p>
        </p:txBody>
      </p:sp>
    </p:spTree>
    <p:extLst>
      <p:ext uri="{BB962C8B-B14F-4D97-AF65-F5344CB8AC3E}">
        <p14:creationId xmlns:p14="http://schemas.microsoft.com/office/powerpoint/2010/main" val="354646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10871-0C89-1AC5-6946-5AAC7AF3CD8B}"/>
            </a:ext>
          </a:extLst>
        </p:cNvPr>
        <p:cNvGrpSpPr/>
        <p:nvPr/>
      </p:nvGrpSpPr>
      <p:grpSpPr>
        <a:xfrm>
          <a:off x="0" y="0"/>
          <a:ext cx="0" cy="0"/>
          <a:chOff x="0" y="0"/>
          <a:chExt cx="0" cy="0"/>
        </a:xfrm>
      </p:grpSpPr>
      <p:pic>
        <p:nvPicPr>
          <p:cNvPr id="5" name="Picture 4" descr="A white background with yellow and purple shapes&#10;&#10;AI-generated content may be incorrect.">
            <a:extLst>
              <a:ext uri="{FF2B5EF4-FFF2-40B4-BE49-F238E27FC236}">
                <a16:creationId xmlns:a16="http://schemas.microsoft.com/office/drawing/2014/main" id="{0F3CA63C-865F-F631-B1F6-A590D0A996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E77CAFD-EB8A-8822-4434-21DF42EA3803}"/>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9" name="Content Placeholder 8">
            <a:extLst>
              <a:ext uri="{FF2B5EF4-FFF2-40B4-BE49-F238E27FC236}">
                <a16:creationId xmlns:a16="http://schemas.microsoft.com/office/drawing/2014/main" id="{6A785289-E66C-ADF0-1C31-CD986819AC39}"/>
              </a:ext>
            </a:extLst>
          </p:cNvPr>
          <p:cNvSpPr txBox="1">
            <a:spLocks/>
          </p:cNvSpPr>
          <p:nvPr/>
        </p:nvSpPr>
        <p:spPr>
          <a:xfrm>
            <a:off x="724000" y="1649214"/>
            <a:ext cx="8315827" cy="4929716"/>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Stakeholder Alignment</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Agree unified vision and messaging framework.</a:t>
            </a: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Design Development</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Create visual identity aligned with Oracle’s employer brand.</a:t>
            </a: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Pilot Program Launch</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Test the unified look and feel in a selected region – Morocco &amp; gather </a:t>
            </a:r>
            <a:br>
              <a:rPr lang="en-US" sz="1600" kern="100" dirty="0">
                <a:solidFill>
                  <a:srgbClr val="312D2A"/>
                </a:solidFill>
                <a:latin typeface="Oracle Sans Tab"/>
                <a:ea typeface="Helvetica" pitchFamily="2" charset="0"/>
                <a:cs typeface="Times New Roman" panose="02020603050405020304" pitchFamily="18" charset="0"/>
              </a:rPr>
            </a:br>
            <a:r>
              <a:rPr lang="en-US" sz="1600" kern="100" dirty="0">
                <a:solidFill>
                  <a:srgbClr val="312D2A"/>
                </a:solidFill>
                <a:latin typeface="Oracle Sans Tab"/>
                <a:ea typeface="Helvetica" pitchFamily="2" charset="0"/>
                <a:cs typeface="Times New Roman" panose="02020603050405020304" pitchFamily="18" charset="0"/>
              </a:rPr>
              <a:t>feedback from participants, managers, and stakeholders for refinement.</a:t>
            </a: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Global Rollout</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Scale the program globally, ensuring consistency across all regions, and train managers and teams on the new branding and participant experience guidelines.</a:t>
            </a:r>
          </a:p>
          <a:p>
            <a:pPr marL="0" indent="0" fontAlgn="auto">
              <a:lnSpc>
                <a:spcPct val="100000"/>
              </a:lnSpc>
              <a:spcBef>
                <a:spcPts val="0"/>
              </a:spcBef>
              <a:spcAft>
                <a:spcPts val="800"/>
              </a:spcAft>
              <a:buNone/>
              <a:defRPr/>
            </a:pPr>
            <a:r>
              <a:rPr lang="en-US" sz="1600" b="1" kern="100" dirty="0">
                <a:solidFill>
                  <a:srgbClr val="312D2A"/>
                </a:solidFill>
                <a:latin typeface="Oracle Sans Tab"/>
                <a:ea typeface="Helvetica" pitchFamily="2" charset="0"/>
                <a:cs typeface="Times New Roman" panose="02020603050405020304" pitchFamily="18" charset="0"/>
              </a:rPr>
              <a:t>Measurement and Optimization</a:t>
            </a: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Track engagement, retention, and satisfaction metrics to assess impact &amp; use insights to refine and evolve the participant experience over time.</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10" name="Title 1">
            <a:extLst>
              <a:ext uri="{FF2B5EF4-FFF2-40B4-BE49-F238E27FC236}">
                <a16:creationId xmlns:a16="http://schemas.microsoft.com/office/drawing/2014/main" id="{C20F5CB0-4E10-6162-CBED-3CD8C6919203}"/>
              </a:ext>
            </a:extLst>
          </p:cNvPr>
          <p:cNvSpPr txBox="1">
            <a:spLocks/>
          </p:cNvSpPr>
          <p:nvPr/>
        </p:nvSpPr>
        <p:spPr bwMode="auto">
          <a:xfrm>
            <a:off x="724001" y="500885"/>
            <a:ext cx="6377444"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Implementation roadmap</a:t>
            </a:r>
          </a:p>
        </p:txBody>
      </p:sp>
    </p:spTree>
    <p:extLst>
      <p:ext uri="{BB962C8B-B14F-4D97-AF65-F5344CB8AC3E}">
        <p14:creationId xmlns:p14="http://schemas.microsoft.com/office/powerpoint/2010/main" val="401172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7F37D-798F-EFEA-40CC-9A69F3507A3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44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1895-445A-8126-3016-E7BB1C3F7F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E69DFF6-524A-7DC1-C522-839189D21F69}"/>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9246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E9532-2510-D435-7952-B5508975A7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DEB0CC-0E92-7BBB-FA51-9852C2D08534}"/>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6878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4BD84-6116-51CF-8969-89974EA5A0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98B5C2-8FA7-FA6F-BE11-2F536591C387}"/>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503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C5FBB-942F-6F0D-A5BC-171A4B45F7E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57C0C0-BE46-0862-67B9-BA2C4913E1EC}"/>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9513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text&#10;&#10;AI-generated content may be incorrect.">
            <a:extLst>
              <a:ext uri="{FF2B5EF4-FFF2-40B4-BE49-F238E27FC236}">
                <a16:creationId xmlns:a16="http://schemas.microsoft.com/office/drawing/2014/main" id="{F34776C6-62F8-1F86-F54D-E3844C1AE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01971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text&#10;&#10;AI-generated content may be incorrect.">
            <a:extLst>
              <a:ext uri="{FF2B5EF4-FFF2-40B4-BE49-F238E27FC236}">
                <a16:creationId xmlns:a16="http://schemas.microsoft.com/office/drawing/2014/main" id="{BC8A689C-DC4B-E0A6-F2D9-89C777DCAE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80338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site&#10;&#10;AI-generated content may be incorrect.">
            <a:extLst>
              <a:ext uri="{FF2B5EF4-FFF2-40B4-BE49-F238E27FC236}">
                <a16:creationId xmlns:a16="http://schemas.microsoft.com/office/drawing/2014/main" id="{A7FE5B93-FF2C-BDEC-41B3-5976BE74D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70340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a purple object&#10;&#10;AI-generated content may be incorrect.">
            <a:extLst>
              <a:ext uri="{FF2B5EF4-FFF2-40B4-BE49-F238E27FC236}">
                <a16:creationId xmlns:a16="http://schemas.microsoft.com/office/drawing/2014/main" id="{6CCBDBD1-1819-CA28-D8AD-AFCB28934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24922" cy="6876519"/>
          </a:xfrm>
          <a:prstGeom prst="rect">
            <a:avLst/>
          </a:prstGeom>
        </p:spPr>
      </p:pic>
      <p:sp>
        <p:nvSpPr>
          <p:cNvPr id="7" name="Title 1">
            <a:extLst>
              <a:ext uri="{FF2B5EF4-FFF2-40B4-BE49-F238E27FC236}">
                <a16:creationId xmlns:a16="http://schemas.microsoft.com/office/drawing/2014/main" id="{B290AC1D-0222-777B-F41B-59ECD7AEB950}"/>
              </a:ext>
            </a:extLst>
          </p:cNvPr>
          <p:cNvSpPr txBox="1">
            <a:spLocks/>
          </p:cNvSpPr>
          <p:nvPr/>
        </p:nvSpPr>
        <p:spPr bwMode="auto">
          <a:xfrm>
            <a:off x="724001" y="500885"/>
            <a:ext cx="7557850"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Aligning for global impact</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sp>
        <p:nvSpPr>
          <p:cNvPr id="8" name="Text Placeholder 5">
            <a:extLst>
              <a:ext uri="{FF2B5EF4-FFF2-40B4-BE49-F238E27FC236}">
                <a16:creationId xmlns:a16="http://schemas.microsoft.com/office/drawing/2014/main" id="{2807811C-6D66-E10B-31EF-641848199A7F}"/>
              </a:ext>
            </a:extLst>
          </p:cNvPr>
          <p:cNvSpPr txBox="1">
            <a:spLocks/>
          </p:cNvSpPr>
          <p:nvPr/>
        </p:nvSpPr>
        <p:spPr>
          <a:xfrm>
            <a:off x="724001" y="1743119"/>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The Opportunity</a:t>
            </a:r>
            <a:endParaRPr lang="en-GB" sz="1600" b="1" dirty="0">
              <a:solidFill>
                <a:srgbClr val="312D2A"/>
              </a:solidFill>
              <a:latin typeface="Oracle Sans" panose="020B0503020204020204" pitchFamily="34" charset="0"/>
            </a:endParaRPr>
          </a:p>
        </p:txBody>
      </p:sp>
      <p:sp>
        <p:nvSpPr>
          <p:cNvPr id="9" name="Content Placeholder 8">
            <a:extLst>
              <a:ext uri="{FF2B5EF4-FFF2-40B4-BE49-F238E27FC236}">
                <a16:creationId xmlns:a16="http://schemas.microsoft.com/office/drawing/2014/main" id="{B13ECD82-FC3D-5B7E-7C6C-287E77DDB543}"/>
              </a:ext>
            </a:extLst>
          </p:cNvPr>
          <p:cNvSpPr txBox="1">
            <a:spLocks/>
          </p:cNvSpPr>
          <p:nvPr/>
        </p:nvSpPr>
        <p:spPr>
          <a:xfrm>
            <a:off x="724001" y="2165241"/>
            <a:ext cx="9290639"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Oracle Early Careers Programs are growing significantly, reaching new regions and impacting hundreds of early-career professionals.</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This expansion presents a unique opportunity to create a unified, global participant experience.</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Font typeface="Avenir Next" panose="020B0503020202020204" pitchFamily="34" charset="0"/>
              <a:buNone/>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10" name="Text Placeholder 5">
            <a:extLst>
              <a:ext uri="{FF2B5EF4-FFF2-40B4-BE49-F238E27FC236}">
                <a16:creationId xmlns:a16="http://schemas.microsoft.com/office/drawing/2014/main" id="{1971FB04-895F-6EF0-CC80-716F4F3982EB}"/>
              </a:ext>
            </a:extLst>
          </p:cNvPr>
          <p:cNvSpPr txBox="1">
            <a:spLocks/>
          </p:cNvSpPr>
          <p:nvPr/>
        </p:nvSpPr>
        <p:spPr>
          <a:xfrm>
            <a:off x="724001" y="3356992"/>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The Challenge</a:t>
            </a:r>
            <a:endParaRPr lang="en-GB" sz="1600" b="1" dirty="0">
              <a:solidFill>
                <a:srgbClr val="312D2A"/>
              </a:solidFill>
              <a:latin typeface="Oracle Sans" panose="020B0503020204020204" pitchFamily="34" charset="0"/>
            </a:endParaRPr>
          </a:p>
        </p:txBody>
      </p:sp>
      <p:sp>
        <p:nvSpPr>
          <p:cNvPr id="11" name="Content Placeholder 8">
            <a:extLst>
              <a:ext uri="{FF2B5EF4-FFF2-40B4-BE49-F238E27FC236}">
                <a16:creationId xmlns:a16="http://schemas.microsoft.com/office/drawing/2014/main" id="{54D29390-466F-292F-C198-3D772E62BCBD}"/>
              </a:ext>
            </a:extLst>
          </p:cNvPr>
          <p:cNvSpPr txBox="1">
            <a:spLocks/>
          </p:cNvSpPr>
          <p:nvPr/>
        </p:nvSpPr>
        <p:spPr>
          <a:xfrm>
            <a:off x="724000" y="3779114"/>
            <a:ext cx="11118323"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Currently, participant touchpoints (emails, events, documents, and Slack communications) lack consistency.</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Fragmented visuals and messaging dilute impact and fail to fully align with Oracle Employer Brand or Redwood.</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a:p>
            <a:pPr marL="0" indent="0" fontAlgn="auto">
              <a:lnSpc>
                <a:spcPct val="100000"/>
              </a:lnSpc>
              <a:spcBef>
                <a:spcPts val="0"/>
              </a:spcBef>
              <a:spcAft>
                <a:spcPts val="800"/>
              </a:spcAft>
              <a:buFont typeface="Avenir Next" panose="020B0503020202020204" pitchFamily="34" charset="0"/>
              <a:buNone/>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12" name="Text Placeholder 5">
            <a:extLst>
              <a:ext uri="{FF2B5EF4-FFF2-40B4-BE49-F238E27FC236}">
                <a16:creationId xmlns:a16="http://schemas.microsoft.com/office/drawing/2014/main" id="{703AE054-8831-CFE6-227A-EA0E29BBBF6C}"/>
              </a:ext>
            </a:extLst>
          </p:cNvPr>
          <p:cNvSpPr txBox="1">
            <a:spLocks/>
          </p:cNvSpPr>
          <p:nvPr/>
        </p:nvSpPr>
        <p:spPr>
          <a:xfrm>
            <a:off x="724001" y="4790017"/>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The Objective</a:t>
            </a:r>
            <a:endParaRPr lang="en-GB" sz="1600" b="1" dirty="0">
              <a:solidFill>
                <a:srgbClr val="312D2A"/>
              </a:solidFill>
              <a:latin typeface="Oracle Sans" panose="020B0503020204020204" pitchFamily="34" charset="0"/>
            </a:endParaRPr>
          </a:p>
        </p:txBody>
      </p:sp>
      <p:sp>
        <p:nvSpPr>
          <p:cNvPr id="13" name="Content Placeholder 8">
            <a:extLst>
              <a:ext uri="{FF2B5EF4-FFF2-40B4-BE49-F238E27FC236}">
                <a16:creationId xmlns:a16="http://schemas.microsoft.com/office/drawing/2014/main" id="{301E5832-56C9-2EF7-23B4-B26D711B6494}"/>
              </a:ext>
            </a:extLst>
          </p:cNvPr>
          <p:cNvSpPr txBox="1">
            <a:spLocks/>
          </p:cNvSpPr>
          <p:nvPr/>
        </p:nvSpPr>
        <p:spPr>
          <a:xfrm>
            <a:off x="724002" y="5212139"/>
            <a:ext cx="8049296"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To amplify the impact of Oracle Early Careers Programs by aligning visuals </a:t>
            </a:r>
            <a:br>
              <a:rPr lang="en-US" sz="1600" kern="100" dirty="0">
                <a:solidFill>
                  <a:srgbClr val="312D2A"/>
                </a:solidFill>
                <a:latin typeface="Oracle Sans Tab"/>
                <a:ea typeface="Helvetica" pitchFamily="2" charset="0"/>
                <a:cs typeface="Times New Roman" panose="02020603050405020304" pitchFamily="18" charset="0"/>
              </a:rPr>
            </a:br>
            <a:r>
              <a:rPr lang="en-US" sz="1600" kern="100" dirty="0">
                <a:solidFill>
                  <a:srgbClr val="312D2A"/>
                </a:solidFill>
                <a:latin typeface="Oracle Sans Tab"/>
                <a:ea typeface="Helvetica" pitchFamily="2" charset="0"/>
                <a:cs typeface="Times New Roman" panose="02020603050405020304" pitchFamily="18" charset="0"/>
              </a:rPr>
              <a:t>and storytelling with Oracle Employer Brand while tailoring these to resonate with </a:t>
            </a:r>
            <a:br>
              <a:rPr lang="en-US" sz="1600" kern="100" dirty="0">
                <a:solidFill>
                  <a:srgbClr val="312D2A"/>
                </a:solidFill>
                <a:latin typeface="Oracle Sans Tab"/>
                <a:ea typeface="Helvetica" pitchFamily="2" charset="0"/>
                <a:cs typeface="Times New Roman" panose="02020603050405020304" pitchFamily="18" charset="0"/>
              </a:rPr>
            </a:br>
            <a:r>
              <a:rPr lang="en-US" sz="1600" kern="100" dirty="0">
                <a:solidFill>
                  <a:srgbClr val="312D2A"/>
                </a:solidFill>
                <a:latin typeface="Oracle Sans Tab"/>
                <a:ea typeface="Helvetica" pitchFamily="2" charset="0"/>
                <a:cs typeface="Times New Roman" panose="02020603050405020304" pitchFamily="18" charset="0"/>
              </a:rPr>
              <a:t>early-career talent.</a:t>
            </a:r>
          </a:p>
          <a:p>
            <a:pPr marL="0" indent="0" fontAlgn="auto">
              <a:lnSpc>
                <a:spcPct val="100000"/>
              </a:lnSpc>
              <a:spcBef>
                <a:spcPts val="0"/>
              </a:spcBef>
              <a:spcAft>
                <a:spcPts val="800"/>
              </a:spcAft>
              <a:buFont typeface="Avenir Next" panose="020B0503020202020204" pitchFamily="34" charset="0"/>
              <a:buNone/>
              <a:defRPr/>
            </a:pPr>
            <a:endParaRPr lang="en-US" sz="1600" kern="100" dirty="0">
              <a:solidFill>
                <a:srgbClr val="312D2A"/>
              </a:solidFill>
              <a:latin typeface="Oracle Sans Tab"/>
              <a:ea typeface="Helvetica" pitchFamily="2" charset="0"/>
              <a:cs typeface="Times New Roman" panose="02020603050405020304" pitchFamily="18" charset="0"/>
            </a:endParaRPr>
          </a:p>
        </p:txBody>
      </p:sp>
      <p:pic>
        <p:nvPicPr>
          <p:cNvPr id="14" name="Picture 13">
            <a:extLst>
              <a:ext uri="{FF2B5EF4-FFF2-40B4-BE49-F238E27FC236}">
                <a16:creationId xmlns:a16="http://schemas.microsoft.com/office/drawing/2014/main" id="{42D59B83-4DE2-ABFB-7C5C-EF6C2BAFE038}"/>
              </a:ext>
            </a:extLst>
          </p:cNvPr>
          <p:cNvPicPr>
            <a:picLocks noChangeAspect="1"/>
          </p:cNvPicPr>
          <p:nvPr/>
        </p:nvPicPr>
        <p:blipFill>
          <a:blip r:embed="rId4"/>
          <a:stretch>
            <a:fillRect/>
          </a:stretch>
        </p:blipFill>
        <p:spPr>
          <a:xfrm>
            <a:off x="11201761" y="6364864"/>
            <a:ext cx="510988" cy="510988"/>
          </a:xfrm>
          <a:prstGeom prst="rect">
            <a:avLst/>
          </a:prstGeom>
        </p:spPr>
      </p:pic>
    </p:spTree>
    <p:extLst>
      <p:ext uri="{BB962C8B-B14F-4D97-AF65-F5344CB8AC3E}">
        <p14:creationId xmlns:p14="http://schemas.microsoft.com/office/powerpoint/2010/main" val="3070546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AI-generated content may be incorrect.">
            <a:extLst>
              <a:ext uri="{FF2B5EF4-FFF2-40B4-BE49-F238E27FC236}">
                <a16:creationId xmlns:a16="http://schemas.microsoft.com/office/drawing/2014/main" id="{4B0EBD07-7ADC-551E-AA4E-2A02E27B09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006603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0234AAB0-CAD0-01A1-F26D-4E53793B6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780137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4D103300-36A0-50CE-49CB-D481A0498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1467917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grey background&#10;&#10;AI-generated content may be incorrect.">
            <a:extLst>
              <a:ext uri="{FF2B5EF4-FFF2-40B4-BE49-F238E27FC236}">
                <a16:creationId xmlns:a16="http://schemas.microsoft.com/office/drawing/2014/main" id="{2A50BCD3-377C-0F8B-887F-47E0B7AD00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382284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website&#10;&#10;AI-generated content may be incorrect.">
            <a:extLst>
              <a:ext uri="{FF2B5EF4-FFF2-40B4-BE49-F238E27FC236}">
                <a16:creationId xmlns:a16="http://schemas.microsoft.com/office/drawing/2014/main" id="{EC211E48-5D5D-151D-1A4A-6C81297D4D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338722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oster of a science experiment&#10;&#10;AI-generated content may be incorrect.">
            <a:extLst>
              <a:ext uri="{FF2B5EF4-FFF2-40B4-BE49-F238E27FC236}">
                <a16:creationId xmlns:a16="http://schemas.microsoft.com/office/drawing/2014/main" id="{98CC98BD-D3E4-1DDD-7AC4-A2E7D6843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74812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up of a book&#10;&#10;AI-generated content may be incorrect.">
            <a:extLst>
              <a:ext uri="{FF2B5EF4-FFF2-40B4-BE49-F238E27FC236}">
                <a16:creationId xmlns:a16="http://schemas.microsoft.com/office/drawing/2014/main" id="{67FC32EE-AA6D-2FFA-8F35-F60F470F73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080895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ue and white poster&#10;&#10;AI-generated content may be incorrect.">
            <a:extLst>
              <a:ext uri="{FF2B5EF4-FFF2-40B4-BE49-F238E27FC236}">
                <a16:creationId xmlns:a16="http://schemas.microsoft.com/office/drawing/2014/main" id="{84854246-3747-79DD-02CC-8E305DED1C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921888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creenshot of a computer&#10;&#10;AI-generated content may be incorrect.">
            <a:extLst>
              <a:ext uri="{FF2B5EF4-FFF2-40B4-BE49-F238E27FC236}">
                <a16:creationId xmlns:a16="http://schemas.microsoft.com/office/drawing/2014/main" id="{CC24F14E-5083-1AE6-AEBB-580AD4F3B6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443831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web page&#10;&#10;AI-generated content may be incorrect.">
            <a:extLst>
              <a:ext uri="{FF2B5EF4-FFF2-40B4-BE49-F238E27FC236}">
                <a16:creationId xmlns:a16="http://schemas.microsoft.com/office/drawing/2014/main" id="{AC49EE57-D522-3045-E625-B403949EED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98970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D64C-834F-28FD-2389-82D24CB64C68}"/>
            </a:ext>
          </a:extLst>
        </p:cNvPr>
        <p:cNvGrpSpPr/>
        <p:nvPr/>
      </p:nvGrpSpPr>
      <p:grpSpPr>
        <a:xfrm>
          <a:off x="0" y="0"/>
          <a:ext cx="0" cy="0"/>
          <a:chOff x="0" y="0"/>
          <a:chExt cx="0" cy="0"/>
        </a:xfrm>
      </p:grpSpPr>
      <p:pic>
        <p:nvPicPr>
          <p:cNvPr id="9" name="Picture 8" descr="A white background with a blue and orange pattern&#10;&#10;AI-generated content may be incorrect.">
            <a:extLst>
              <a:ext uri="{FF2B5EF4-FFF2-40B4-BE49-F238E27FC236}">
                <a16:creationId xmlns:a16="http://schemas.microsoft.com/office/drawing/2014/main" id="{63746669-2158-416E-7A87-7EC250281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sp>
        <p:nvSpPr>
          <p:cNvPr id="3" name="Title 1">
            <a:extLst>
              <a:ext uri="{FF2B5EF4-FFF2-40B4-BE49-F238E27FC236}">
                <a16:creationId xmlns:a16="http://schemas.microsoft.com/office/drawing/2014/main" id="{5BB1F19A-8494-A487-C761-AE030565C231}"/>
              </a:ext>
            </a:extLst>
          </p:cNvPr>
          <p:cNvSpPr txBox="1">
            <a:spLocks/>
          </p:cNvSpPr>
          <p:nvPr/>
        </p:nvSpPr>
        <p:spPr bwMode="auto">
          <a:xfrm>
            <a:off x="724001" y="500885"/>
            <a:ext cx="7557850"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Creating a unified look and feel </a:t>
            </a:r>
            <a:b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br>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for Oracle Early Careers Programs</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sp>
        <p:nvSpPr>
          <p:cNvPr id="5" name="Text Placeholder 5">
            <a:extLst>
              <a:ext uri="{FF2B5EF4-FFF2-40B4-BE49-F238E27FC236}">
                <a16:creationId xmlns:a16="http://schemas.microsoft.com/office/drawing/2014/main" id="{5136FC80-B312-CBA4-0B6A-E64B8A5C8C4D}"/>
              </a:ext>
            </a:extLst>
          </p:cNvPr>
          <p:cNvSpPr txBox="1">
            <a:spLocks/>
          </p:cNvSpPr>
          <p:nvPr/>
        </p:nvSpPr>
        <p:spPr>
          <a:xfrm>
            <a:off x="724001" y="1743119"/>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Why now?</a:t>
            </a:r>
            <a:endParaRPr lang="en-GB" sz="1600" b="1" dirty="0">
              <a:solidFill>
                <a:srgbClr val="312D2A"/>
              </a:solidFill>
              <a:latin typeface="Oracle Sans" panose="020B0503020204020204" pitchFamily="34" charset="0"/>
            </a:endParaRPr>
          </a:p>
        </p:txBody>
      </p:sp>
      <p:sp>
        <p:nvSpPr>
          <p:cNvPr id="6" name="Content Placeholder 8">
            <a:extLst>
              <a:ext uri="{FF2B5EF4-FFF2-40B4-BE49-F238E27FC236}">
                <a16:creationId xmlns:a16="http://schemas.microsoft.com/office/drawing/2014/main" id="{01A9BACD-335B-CC80-9908-8EC57ED20232}"/>
              </a:ext>
            </a:extLst>
          </p:cNvPr>
          <p:cNvSpPr txBox="1">
            <a:spLocks/>
          </p:cNvSpPr>
          <p:nvPr/>
        </p:nvSpPr>
        <p:spPr>
          <a:xfrm>
            <a:off x="724002" y="2165241"/>
            <a:ext cx="7662761"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We’re at a pivotal moment of global expansion (e.g., adding Morocco in FY26).</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Aligning now ensures scalability, consistency, and stronger brand recognition as the programs continue to grow.</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7" name="Text Placeholder 5">
            <a:extLst>
              <a:ext uri="{FF2B5EF4-FFF2-40B4-BE49-F238E27FC236}">
                <a16:creationId xmlns:a16="http://schemas.microsoft.com/office/drawing/2014/main" id="{7A559AA3-9F62-54A0-68B5-9DB5F336A276}"/>
              </a:ext>
            </a:extLst>
          </p:cNvPr>
          <p:cNvSpPr txBox="1">
            <a:spLocks/>
          </p:cNvSpPr>
          <p:nvPr/>
        </p:nvSpPr>
        <p:spPr>
          <a:xfrm>
            <a:off x="724001" y="3356992"/>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The Value of Alignment</a:t>
            </a:r>
          </a:p>
        </p:txBody>
      </p:sp>
      <p:sp>
        <p:nvSpPr>
          <p:cNvPr id="8" name="Content Placeholder 8">
            <a:extLst>
              <a:ext uri="{FF2B5EF4-FFF2-40B4-BE49-F238E27FC236}">
                <a16:creationId xmlns:a16="http://schemas.microsoft.com/office/drawing/2014/main" id="{8AD41DB3-1DAC-B272-67BA-265D176FAEA7}"/>
              </a:ext>
            </a:extLst>
          </p:cNvPr>
          <p:cNvSpPr txBox="1">
            <a:spLocks/>
          </p:cNvSpPr>
          <p:nvPr/>
        </p:nvSpPr>
        <p:spPr>
          <a:xfrm>
            <a:off x="724001" y="3779114"/>
            <a:ext cx="7662762"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Enhance participant engagement and retention.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Strengthen Oracle’s reputation as an employer of choice.</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Deliver a seamless, cohesive experience that reinforces Oracle’s commitment to growth, opportunity, and connection.</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pic>
        <p:nvPicPr>
          <p:cNvPr id="11" name="Picture 10">
            <a:extLst>
              <a:ext uri="{FF2B5EF4-FFF2-40B4-BE49-F238E27FC236}">
                <a16:creationId xmlns:a16="http://schemas.microsoft.com/office/drawing/2014/main" id="{E12E0D8C-B2CE-813C-F029-38FBDB860492}"/>
              </a:ext>
            </a:extLst>
          </p:cNvPr>
          <p:cNvPicPr>
            <a:picLocks noChangeAspect="1"/>
          </p:cNvPicPr>
          <p:nvPr/>
        </p:nvPicPr>
        <p:blipFill>
          <a:blip r:embed="rId3"/>
          <a:stretch>
            <a:fillRect/>
          </a:stretch>
        </p:blipFill>
        <p:spPr>
          <a:xfrm>
            <a:off x="11201761" y="6364864"/>
            <a:ext cx="510988" cy="510988"/>
          </a:xfrm>
          <a:prstGeom prst="rect">
            <a:avLst/>
          </a:prstGeom>
        </p:spPr>
      </p:pic>
    </p:spTree>
    <p:extLst>
      <p:ext uri="{BB962C8B-B14F-4D97-AF65-F5344CB8AC3E}">
        <p14:creationId xmlns:p14="http://schemas.microsoft.com/office/powerpoint/2010/main" val="2344861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creenshot of a white page&#10;&#10;AI-generated content may be incorrect.">
            <a:extLst>
              <a:ext uri="{FF2B5EF4-FFF2-40B4-BE49-F238E27FC236}">
                <a16:creationId xmlns:a16="http://schemas.microsoft.com/office/drawing/2014/main" id="{3DB6CF20-8D94-9C69-B8C8-12068A7B2B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53206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omputer screen&#10;&#10;AI-generated content may be incorrect.">
            <a:extLst>
              <a:ext uri="{FF2B5EF4-FFF2-40B4-BE49-F238E27FC236}">
                <a16:creationId xmlns:a16="http://schemas.microsoft.com/office/drawing/2014/main" id="{8A4B63B9-12AA-0B62-DEF9-040BC97AAC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50420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ack background with white text&#10;&#10;AI-generated content may be incorrect.">
            <a:extLst>
              <a:ext uri="{FF2B5EF4-FFF2-40B4-BE49-F238E27FC236}">
                <a16:creationId xmlns:a16="http://schemas.microsoft.com/office/drawing/2014/main" id="{18DF0FCF-9DA9-634B-ACB3-50D15AE787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691017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website&#10;&#10;AI-generated content may be incorrect.">
            <a:extLst>
              <a:ext uri="{FF2B5EF4-FFF2-40B4-BE49-F238E27FC236}">
                <a16:creationId xmlns:a16="http://schemas.microsoft.com/office/drawing/2014/main" id="{6D9CB4A1-1663-5592-2387-326A9AE41A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587927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presentation&#10;&#10;AI-generated content may be incorrect.">
            <a:extLst>
              <a:ext uri="{FF2B5EF4-FFF2-40B4-BE49-F238E27FC236}">
                <a16:creationId xmlns:a16="http://schemas.microsoft.com/office/drawing/2014/main" id="{3C2A471D-F5E0-C3AE-491F-8BBBF7288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046208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B263-F17B-0DD4-B381-00EB13814B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6F7AEE-203A-5FFB-6A1C-2BE101C8DD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8252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4AEAA-9FD4-85C7-6724-959BA148E4E7}"/>
            </a:ext>
          </a:extLst>
        </p:cNvPr>
        <p:cNvGrpSpPr/>
        <p:nvPr/>
      </p:nvGrpSpPr>
      <p:grpSpPr>
        <a:xfrm>
          <a:off x="0" y="0"/>
          <a:ext cx="0" cy="0"/>
          <a:chOff x="0" y="0"/>
          <a:chExt cx="0" cy="0"/>
        </a:xfrm>
      </p:grpSpPr>
      <p:pic>
        <p:nvPicPr>
          <p:cNvPr id="3" name="Picture 2" descr="A white and blue sign&#10;&#10;AI-generated content may be incorrect.">
            <a:extLst>
              <a:ext uri="{FF2B5EF4-FFF2-40B4-BE49-F238E27FC236}">
                <a16:creationId xmlns:a16="http://schemas.microsoft.com/office/drawing/2014/main" id="{3DE5AD37-1A6A-B071-FA2F-D6DEF28C0B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494"/>
            <a:ext cx="12192000" cy="6842506"/>
          </a:xfrm>
          <a:prstGeom prst="rect">
            <a:avLst/>
          </a:prstGeom>
        </p:spPr>
      </p:pic>
    </p:spTree>
    <p:extLst>
      <p:ext uri="{BB962C8B-B14F-4D97-AF65-F5344CB8AC3E}">
        <p14:creationId xmlns:p14="http://schemas.microsoft.com/office/powerpoint/2010/main" val="389791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ue and yellow objects&#10;&#10;AI-generated content may be incorrect.">
            <a:extLst>
              <a:ext uri="{FF2B5EF4-FFF2-40B4-BE49-F238E27FC236}">
                <a16:creationId xmlns:a16="http://schemas.microsoft.com/office/drawing/2014/main" id="{94E5778C-7E4D-316E-AA94-2E2AC4CEEE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223737" cy="6875852"/>
          </a:xfrm>
          <a:prstGeom prst="rect">
            <a:avLst/>
          </a:prstGeom>
        </p:spPr>
      </p:pic>
      <p:sp>
        <p:nvSpPr>
          <p:cNvPr id="6" name="Content Placeholder 8">
            <a:extLst>
              <a:ext uri="{FF2B5EF4-FFF2-40B4-BE49-F238E27FC236}">
                <a16:creationId xmlns:a16="http://schemas.microsoft.com/office/drawing/2014/main" id="{18BA1D2B-0ED9-85BA-223E-656278916AF1}"/>
              </a:ext>
            </a:extLst>
          </p:cNvPr>
          <p:cNvSpPr txBox="1">
            <a:spLocks/>
          </p:cNvSpPr>
          <p:nvPr/>
        </p:nvSpPr>
        <p:spPr>
          <a:xfrm>
            <a:off x="724001" y="1745112"/>
            <a:ext cx="9290639" cy="1195798"/>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1200"/>
              </a:spcAft>
              <a:buNone/>
              <a:defRPr/>
            </a:pPr>
            <a:r>
              <a:rPr lang="en-US" sz="1600" b="1" kern="100" dirty="0">
                <a:solidFill>
                  <a:srgbClr val="312D2A"/>
                </a:solidFill>
                <a:latin typeface="Oracle Sans" panose="020B0503020204020204" pitchFamily="34" charset="0"/>
                <a:ea typeface="Helvetica" pitchFamily="2" charset="0"/>
              </a:rPr>
              <a:t>Strategy rooted in growth, visual alignment, and an ever-expanding journey.</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Strategic Evolution</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Manifesto for Growth</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Creative Strategy: An Ever-Expanding Journey</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Visual Alignment with Oracle’s Employer Brand</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Participant Experience Change</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Business Case for a Unified Approach</a:t>
            </a:r>
          </a:p>
          <a:p>
            <a:pPr marL="285750" indent="-285750" fontAlgn="auto">
              <a:lnSpc>
                <a:spcPct val="100000"/>
              </a:lnSpc>
              <a:spcBef>
                <a:spcPts val="0"/>
              </a:spcBef>
              <a:spcAft>
                <a:spcPts val="800"/>
              </a:spcAft>
              <a:buFont typeface="Arial" panose="020B0604020202020204" pitchFamily="34" charset="0"/>
              <a:buChar char="•"/>
              <a:defRPr/>
            </a:pPr>
            <a:r>
              <a:rPr lang="en-US" sz="1600" kern="100" dirty="0">
                <a:solidFill>
                  <a:srgbClr val="312D2A"/>
                </a:solidFill>
                <a:latin typeface="Oracle Sans Tab"/>
                <a:ea typeface="Helvetica" pitchFamily="2" charset="0"/>
                <a:cs typeface="Times New Roman" panose="02020603050405020304" pitchFamily="18" charset="0"/>
              </a:rPr>
              <a:t>Next Steps &amp; Recommendations</a:t>
            </a:r>
          </a:p>
          <a:p>
            <a:pPr marL="285750" indent="-285750" fontAlgn="auto">
              <a:lnSpc>
                <a:spcPct val="100000"/>
              </a:lnSpc>
              <a:spcBef>
                <a:spcPts val="0"/>
              </a:spcBef>
              <a:spcAft>
                <a:spcPts val="800"/>
              </a:spcAft>
              <a:buFont typeface="Arial" panose="020B0604020202020204" pitchFamily="34" charset="0"/>
              <a:buChar char="•"/>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3" name="Title 1">
            <a:extLst>
              <a:ext uri="{FF2B5EF4-FFF2-40B4-BE49-F238E27FC236}">
                <a16:creationId xmlns:a16="http://schemas.microsoft.com/office/drawing/2014/main" id="{95428440-AD23-B3F6-F61A-AC0DD71E1034}"/>
              </a:ext>
            </a:extLst>
          </p:cNvPr>
          <p:cNvSpPr txBox="1">
            <a:spLocks/>
          </p:cNvSpPr>
          <p:nvPr/>
        </p:nvSpPr>
        <p:spPr bwMode="auto">
          <a:xfrm>
            <a:off x="724001" y="500885"/>
            <a:ext cx="7557850"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Agenda</a:t>
            </a:r>
            <a:endParaRPr lang="en-US" sz="3200" b="1" dirty="0">
              <a:solidFill>
                <a:srgbClr val="312D2A"/>
              </a:solidFill>
              <a:latin typeface="Oracle Sans Semi Bold" panose="020B0503020204020204" pitchFamily="34" charset="0"/>
              <a:cs typeface="Oracle Sans Semi Bold" panose="020B0503020204020204" pitchFamily="34" charset="0"/>
            </a:endParaRPr>
          </a:p>
        </p:txBody>
      </p:sp>
      <p:pic>
        <p:nvPicPr>
          <p:cNvPr id="7" name="Picture 6">
            <a:extLst>
              <a:ext uri="{FF2B5EF4-FFF2-40B4-BE49-F238E27FC236}">
                <a16:creationId xmlns:a16="http://schemas.microsoft.com/office/drawing/2014/main" id="{1DAD1612-C57D-A220-F5F2-8D9991878529}"/>
              </a:ext>
            </a:extLst>
          </p:cNvPr>
          <p:cNvPicPr>
            <a:picLocks noChangeAspect="1"/>
          </p:cNvPicPr>
          <p:nvPr/>
        </p:nvPicPr>
        <p:blipFill>
          <a:blip r:embed="rId3"/>
          <a:stretch>
            <a:fillRect/>
          </a:stretch>
        </p:blipFill>
        <p:spPr>
          <a:xfrm>
            <a:off x="11201761" y="6364864"/>
            <a:ext cx="510988" cy="510988"/>
          </a:xfrm>
          <a:prstGeom prst="rect">
            <a:avLst/>
          </a:prstGeom>
        </p:spPr>
      </p:pic>
    </p:spTree>
    <p:extLst>
      <p:ext uri="{BB962C8B-B14F-4D97-AF65-F5344CB8AC3E}">
        <p14:creationId xmlns:p14="http://schemas.microsoft.com/office/powerpoint/2010/main" val="2021105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circle&#10;&#10;AI-generated content may be incorrect.">
            <a:extLst>
              <a:ext uri="{FF2B5EF4-FFF2-40B4-BE49-F238E27FC236}">
                <a16:creationId xmlns:a16="http://schemas.microsoft.com/office/drawing/2014/main" id="{D0C4C88C-BCDF-833A-82F0-9B0A302D81F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V="1">
            <a:off x="0" y="2"/>
            <a:ext cx="12192000" cy="6875850"/>
          </a:xfrm>
          <a:prstGeom prst="rect">
            <a:avLst/>
          </a:prstGeom>
        </p:spPr>
      </p:pic>
      <p:sp>
        <p:nvSpPr>
          <p:cNvPr id="12" name="Title 1">
            <a:extLst>
              <a:ext uri="{FF2B5EF4-FFF2-40B4-BE49-F238E27FC236}">
                <a16:creationId xmlns:a16="http://schemas.microsoft.com/office/drawing/2014/main" id="{C2EE8003-1B4D-7178-6011-E76D79C33EE5}"/>
              </a:ext>
            </a:extLst>
          </p:cNvPr>
          <p:cNvSpPr txBox="1">
            <a:spLocks/>
          </p:cNvSpPr>
          <p:nvPr/>
        </p:nvSpPr>
        <p:spPr bwMode="auto">
          <a:xfrm>
            <a:off x="724000" y="500885"/>
            <a:ext cx="11916961"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Strategic evolution: The Foundation for the Future</a:t>
            </a:r>
          </a:p>
        </p:txBody>
      </p:sp>
      <p:sp>
        <p:nvSpPr>
          <p:cNvPr id="13" name="Text Placeholder 5">
            <a:extLst>
              <a:ext uri="{FF2B5EF4-FFF2-40B4-BE49-F238E27FC236}">
                <a16:creationId xmlns:a16="http://schemas.microsoft.com/office/drawing/2014/main" id="{3E009875-9E36-DEB2-DC57-60830345C4A1}"/>
              </a:ext>
            </a:extLst>
          </p:cNvPr>
          <p:cNvSpPr txBox="1">
            <a:spLocks/>
          </p:cNvSpPr>
          <p:nvPr/>
        </p:nvSpPr>
        <p:spPr>
          <a:xfrm>
            <a:off x="724001" y="1533054"/>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Unifying design, storytelling, and participant touchpoints.</a:t>
            </a:r>
          </a:p>
        </p:txBody>
      </p:sp>
      <p:pic>
        <p:nvPicPr>
          <p:cNvPr id="17" name="Picture 16">
            <a:extLst>
              <a:ext uri="{FF2B5EF4-FFF2-40B4-BE49-F238E27FC236}">
                <a16:creationId xmlns:a16="http://schemas.microsoft.com/office/drawing/2014/main" id="{1B66AF41-00C1-B893-796D-1B012299BD7B}"/>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18" name="Text Placeholder 5">
            <a:extLst>
              <a:ext uri="{FF2B5EF4-FFF2-40B4-BE49-F238E27FC236}">
                <a16:creationId xmlns:a16="http://schemas.microsoft.com/office/drawing/2014/main" id="{50A2C1B7-2935-C86F-AC35-B4C58671195C}"/>
              </a:ext>
            </a:extLst>
          </p:cNvPr>
          <p:cNvSpPr txBox="1">
            <a:spLocks/>
          </p:cNvSpPr>
          <p:nvPr/>
        </p:nvSpPr>
        <p:spPr>
          <a:xfrm>
            <a:off x="724001" y="2091223"/>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sz="1600" b="1" kern="100" dirty="0">
                <a:solidFill>
                  <a:srgbClr val="312D2A"/>
                </a:solidFill>
                <a:latin typeface="Oracle Sans" panose="020B0503020204020204" pitchFamily="34" charset="0"/>
                <a:ea typeface="Helvetica" pitchFamily="2" charset="0"/>
              </a:rPr>
              <a:t>Our moment</a:t>
            </a:r>
          </a:p>
        </p:txBody>
      </p:sp>
      <p:sp>
        <p:nvSpPr>
          <p:cNvPr id="19" name="Content Placeholder 8">
            <a:extLst>
              <a:ext uri="{FF2B5EF4-FFF2-40B4-BE49-F238E27FC236}">
                <a16:creationId xmlns:a16="http://schemas.microsoft.com/office/drawing/2014/main" id="{3950F5BD-91C6-1CE8-7448-906BCBC83802}"/>
              </a:ext>
            </a:extLst>
          </p:cNvPr>
          <p:cNvSpPr txBox="1">
            <a:spLocks/>
          </p:cNvSpPr>
          <p:nvPr/>
        </p:nvSpPr>
        <p:spPr>
          <a:xfrm>
            <a:off x="724001" y="2636912"/>
            <a:ext cx="8308788" cy="4155141"/>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For more than three years, the Oracle Early Career Programs team has been at the forefront of delivering innovative in-person and virtual development programs that ease the transition from campus to Oracle. It’s no exaggeration to say we’ve impacted the lives of thousands of new campus hires, their managers, and partners across the globe. What began in the United States and Mexico in the Fiscal Year 2023 has expanded year by year. First to India, then Canada, and in FY26, Morocco. </a:t>
            </a:r>
            <a:br>
              <a:rPr lang="en-US" sz="1600" kern="100" dirty="0">
                <a:solidFill>
                  <a:srgbClr val="312D2A"/>
                </a:solidFill>
                <a:latin typeface="Oracle Sans Tab"/>
                <a:ea typeface="Helvetica" pitchFamily="2" charset="0"/>
                <a:cs typeface="Times New Roman" panose="02020603050405020304" pitchFamily="18" charset="0"/>
              </a:rPr>
            </a:br>
            <a:br>
              <a:rPr lang="en-US" sz="1600" kern="100" dirty="0">
                <a:solidFill>
                  <a:srgbClr val="312D2A"/>
                </a:solidFill>
                <a:latin typeface="Oracle Sans Tab"/>
                <a:ea typeface="Helvetica" pitchFamily="2" charset="0"/>
                <a:cs typeface="Times New Roman" panose="02020603050405020304" pitchFamily="18" charset="0"/>
              </a:rPr>
            </a:br>
            <a:r>
              <a:rPr lang="en-US" sz="1600" kern="100" dirty="0">
                <a:solidFill>
                  <a:srgbClr val="312D2A"/>
                </a:solidFill>
                <a:latin typeface="Oracle Sans Tab"/>
                <a:ea typeface="Helvetica" pitchFamily="2" charset="0"/>
                <a:cs typeface="Times New Roman" panose="02020603050405020304" pitchFamily="18" charset="0"/>
              </a:rPr>
              <a:t>With each milestone, we've built momentum and achieved remarkable growth. Now, as we reflect on our accomplishments, the Early Career Programs team stands at a pivotal moment—one that calls for reimagining how we can continue to amplify the impact of our program participants. This is the inflection point where we find ourselves today.</a:t>
            </a:r>
          </a:p>
          <a:p>
            <a:pPr marL="0" indent="0" fontAlgn="auto">
              <a:lnSpc>
                <a:spcPct val="100000"/>
              </a:lnSpc>
              <a:spcBef>
                <a:spcPts val="0"/>
              </a:spcBef>
              <a:spcAft>
                <a:spcPts val="800"/>
              </a:spcAft>
              <a:buFont typeface="Avenir Next" panose="020B0503020202020204" pitchFamily="34" charset="0"/>
              <a:buNone/>
              <a:defRPr/>
            </a:pPr>
            <a:r>
              <a:rPr lang="en-US" sz="1600" b="1" kern="100" dirty="0">
                <a:solidFill>
                  <a:srgbClr val="312D2A"/>
                </a:solidFill>
                <a:latin typeface="Oracle Sans Tab"/>
                <a:ea typeface="Helvetica" pitchFamily="2" charset="0"/>
                <a:cs typeface="Times New Roman" panose="02020603050405020304" pitchFamily="18" charset="0"/>
              </a:rPr>
              <a:t>Amplifying impact and aligning with Oracle’s employer brand.</a:t>
            </a:r>
          </a:p>
          <a:p>
            <a:pPr marL="0" indent="0" fontAlgn="auto">
              <a:lnSpc>
                <a:spcPct val="100000"/>
              </a:lnSpc>
              <a:spcBef>
                <a:spcPts val="0"/>
              </a:spcBef>
              <a:spcAft>
                <a:spcPts val="800"/>
              </a:spcAft>
              <a:buFont typeface="Avenir Next" panose="020B0503020202020204" pitchFamily="34" charset="0"/>
              <a:buNone/>
              <a:defRPr/>
            </a:pPr>
            <a:endParaRPr lang="en-US" sz="1400" kern="100" dirty="0">
              <a:solidFill>
                <a:srgbClr val="312D2A"/>
              </a:solidFill>
              <a:latin typeface="Oracle Sans Tab"/>
              <a:ea typeface="Helvetica" pitchFamily="2" charset="0"/>
              <a:cs typeface="Times New Roman" panose="02020603050405020304" pitchFamily="18" charset="0"/>
            </a:endParaRPr>
          </a:p>
        </p:txBody>
      </p:sp>
    </p:spTree>
    <p:extLst>
      <p:ext uri="{BB962C8B-B14F-4D97-AF65-F5344CB8AC3E}">
        <p14:creationId xmlns:p14="http://schemas.microsoft.com/office/powerpoint/2010/main" val="288749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purple and yellow object&#10;&#10;AI-generated content may be incorrect.">
            <a:extLst>
              <a:ext uri="{FF2B5EF4-FFF2-40B4-BE49-F238E27FC236}">
                <a16:creationId xmlns:a16="http://schemas.microsoft.com/office/drawing/2014/main" id="{FA743730-162E-8EB7-14D4-7808ED1722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V="1">
            <a:off x="0" y="17852"/>
            <a:ext cx="12192000" cy="6858000"/>
          </a:xfrm>
          <a:prstGeom prst="rect">
            <a:avLst/>
          </a:prstGeom>
        </p:spPr>
      </p:pic>
      <p:sp>
        <p:nvSpPr>
          <p:cNvPr id="12" name="Title 1">
            <a:extLst>
              <a:ext uri="{FF2B5EF4-FFF2-40B4-BE49-F238E27FC236}">
                <a16:creationId xmlns:a16="http://schemas.microsoft.com/office/drawing/2014/main" id="{C2EE8003-1B4D-7178-6011-E76D79C33EE5}"/>
              </a:ext>
            </a:extLst>
          </p:cNvPr>
          <p:cNvSpPr txBox="1">
            <a:spLocks/>
          </p:cNvSpPr>
          <p:nvPr/>
        </p:nvSpPr>
        <p:spPr bwMode="auto">
          <a:xfrm>
            <a:off x="724001" y="940272"/>
            <a:ext cx="7754982"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Manifesto for Growth through </a:t>
            </a:r>
            <a:b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br>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connections and opportunities</a:t>
            </a:r>
          </a:p>
        </p:txBody>
      </p:sp>
      <p:sp>
        <p:nvSpPr>
          <p:cNvPr id="13" name="Text Placeholder 5">
            <a:extLst>
              <a:ext uri="{FF2B5EF4-FFF2-40B4-BE49-F238E27FC236}">
                <a16:creationId xmlns:a16="http://schemas.microsoft.com/office/drawing/2014/main" id="{3E009875-9E36-DEB2-DC57-60830345C4A1}"/>
              </a:ext>
            </a:extLst>
          </p:cNvPr>
          <p:cNvSpPr txBox="1">
            <a:spLocks/>
          </p:cNvSpPr>
          <p:nvPr/>
        </p:nvSpPr>
        <p:spPr>
          <a:xfrm>
            <a:off x="724001" y="2031818"/>
            <a:ext cx="7968737"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Every connection, opportunity, and experience contributes to an ever-expanding journey of discovery, diversity, collaboration, discovery and growth.</a:t>
            </a:r>
          </a:p>
        </p:txBody>
      </p:sp>
      <p:pic>
        <p:nvPicPr>
          <p:cNvPr id="17" name="Picture 16">
            <a:extLst>
              <a:ext uri="{FF2B5EF4-FFF2-40B4-BE49-F238E27FC236}">
                <a16:creationId xmlns:a16="http://schemas.microsoft.com/office/drawing/2014/main" id="{1B66AF41-00C1-B893-796D-1B012299BD7B}"/>
              </a:ext>
            </a:extLst>
          </p:cNvPr>
          <p:cNvPicPr>
            <a:picLocks noChangeAspect="1"/>
          </p:cNvPicPr>
          <p:nvPr/>
        </p:nvPicPr>
        <p:blipFill>
          <a:blip r:embed="rId3"/>
          <a:stretch>
            <a:fillRect/>
          </a:stretch>
        </p:blipFill>
        <p:spPr>
          <a:xfrm>
            <a:off x="11201761" y="6364864"/>
            <a:ext cx="510988" cy="510988"/>
          </a:xfrm>
          <a:prstGeom prst="rect">
            <a:avLst/>
          </a:prstGeom>
        </p:spPr>
      </p:pic>
      <p:sp>
        <p:nvSpPr>
          <p:cNvPr id="18" name="Text Placeholder 5">
            <a:extLst>
              <a:ext uri="{FF2B5EF4-FFF2-40B4-BE49-F238E27FC236}">
                <a16:creationId xmlns:a16="http://schemas.microsoft.com/office/drawing/2014/main" id="{50A2C1B7-2935-C86F-AC35-B4C58671195C}"/>
              </a:ext>
            </a:extLst>
          </p:cNvPr>
          <p:cNvSpPr txBox="1">
            <a:spLocks/>
          </p:cNvSpPr>
          <p:nvPr/>
        </p:nvSpPr>
        <p:spPr>
          <a:xfrm>
            <a:off x="724001" y="2922496"/>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kumimoji="0" lang="en-US" sz="1600" b="1" u="none" strike="noStrike" kern="100" cap="none" spc="0" normalizeH="0" baseline="0" noProof="0" dirty="0">
                <a:ln>
                  <a:noFill/>
                </a:ln>
                <a:solidFill>
                  <a:srgbClr val="312D2A"/>
                </a:solidFill>
                <a:effectLst/>
                <a:uLnTx/>
                <a:uFillTx/>
                <a:latin typeface="Oracle Sans" panose="020B0503020204020204" pitchFamily="34" charset="0"/>
                <a:ea typeface="Helvetica" pitchFamily="2" charset="0"/>
              </a:rPr>
              <a:t>We believe in growth through connections and opportunities.</a:t>
            </a:r>
          </a:p>
        </p:txBody>
      </p:sp>
      <p:sp>
        <p:nvSpPr>
          <p:cNvPr id="19" name="Content Placeholder 8">
            <a:extLst>
              <a:ext uri="{FF2B5EF4-FFF2-40B4-BE49-F238E27FC236}">
                <a16:creationId xmlns:a16="http://schemas.microsoft.com/office/drawing/2014/main" id="{3950F5BD-91C6-1CE8-7448-906BCBC83802}"/>
              </a:ext>
            </a:extLst>
          </p:cNvPr>
          <p:cNvSpPr txBox="1">
            <a:spLocks/>
          </p:cNvSpPr>
          <p:nvPr/>
        </p:nvSpPr>
        <p:spPr>
          <a:xfrm>
            <a:off x="724001" y="3468186"/>
            <a:ext cx="8308788" cy="1590704"/>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Oracle Early Career Programs celebrates diversity, collaboration, and discovery. </a:t>
            </a:r>
          </a:p>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By fostering connections and creating meaningful opportunities, we build lasting bonds that foster growth and realize potential. </a:t>
            </a:r>
          </a:p>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We design every development experience to align people with purpose, amplify impact, and unlock endless possibilities.</a:t>
            </a:r>
          </a:p>
        </p:txBody>
      </p:sp>
      <p:sp>
        <p:nvSpPr>
          <p:cNvPr id="2" name="Text Placeholder 5">
            <a:extLst>
              <a:ext uri="{FF2B5EF4-FFF2-40B4-BE49-F238E27FC236}">
                <a16:creationId xmlns:a16="http://schemas.microsoft.com/office/drawing/2014/main" id="{6D47864C-43A1-1EED-111A-E8504106F640}"/>
              </a:ext>
            </a:extLst>
          </p:cNvPr>
          <p:cNvSpPr txBox="1">
            <a:spLocks/>
          </p:cNvSpPr>
          <p:nvPr/>
        </p:nvSpPr>
        <p:spPr>
          <a:xfrm>
            <a:off x="724001" y="5223908"/>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b="1" kern="100" dirty="0">
                <a:solidFill>
                  <a:srgbClr val="312D2A"/>
                </a:solidFill>
                <a:latin typeface="Oracle Sans Tab"/>
                <a:ea typeface="Helvetica" pitchFamily="2" charset="0"/>
                <a:cs typeface="Times New Roman" panose="02020603050405020304" pitchFamily="18" charset="0"/>
              </a:rPr>
              <a:t>This is Oracle Early Career Programs — Where we create the future.</a:t>
            </a:r>
          </a:p>
        </p:txBody>
      </p:sp>
    </p:spTree>
    <p:extLst>
      <p:ext uri="{BB962C8B-B14F-4D97-AF65-F5344CB8AC3E}">
        <p14:creationId xmlns:p14="http://schemas.microsoft.com/office/powerpoint/2010/main" val="2907632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a blue and orange pattern&#10;&#10;AI-generated content may be incorrect.">
            <a:extLst>
              <a:ext uri="{FF2B5EF4-FFF2-40B4-BE49-F238E27FC236}">
                <a16:creationId xmlns:a16="http://schemas.microsoft.com/office/drawing/2014/main" id="{38DB1B97-0164-3FCE-77F9-B9BBE38A2EA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3" name="Picture 2">
            <a:extLst>
              <a:ext uri="{FF2B5EF4-FFF2-40B4-BE49-F238E27FC236}">
                <a16:creationId xmlns:a16="http://schemas.microsoft.com/office/drawing/2014/main" id="{A1F56F22-A27D-C275-DF76-8D8DBE5C5CF5}"/>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4" name="Title 1">
            <a:extLst>
              <a:ext uri="{FF2B5EF4-FFF2-40B4-BE49-F238E27FC236}">
                <a16:creationId xmlns:a16="http://schemas.microsoft.com/office/drawing/2014/main" id="{01807BD9-5A72-3D18-66CC-9B350D8A9B27}"/>
              </a:ext>
            </a:extLst>
          </p:cNvPr>
          <p:cNvSpPr txBox="1">
            <a:spLocks/>
          </p:cNvSpPr>
          <p:nvPr/>
        </p:nvSpPr>
        <p:spPr bwMode="auto">
          <a:xfrm>
            <a:off x="724000" y="500885"/>
            <a:ext cx="9322525"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Creative Strategy: An ever-expanding journey</a:t>
            </a:r>
          </a:p>
        </p:txBody>
      </p:sp>
      <p:sp>
        <p:nvSpPr>
          <p:cNvPr id="6" name="Text Placeholder 5">
            <a:extLst>
              <a:ext uri="{FF2B5EF4-FFF2-40B4-BE49-F238E27FC236}">
                <a16:creationId xmlns:a16="http://schemas.microsoft.com/office/drawing/2014/main" id="{27195F82-4D03-BE50-C7D3-53F40DA9D7E4}"/>
              </a:ext>
            </a:extLst>
          </p:cNvPr>
          <p:cNvSpPr txBox="1">
            <a:spLocks/>
          </p:cNvSpPr>
          <p:nvPr/>
        </p:nvSpPr>
        <p:spPr>
          <a:xfrm>
            <a:off x="724001" y="1691681"/>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GB" sz="1600" kern="100" dirty="0">
                <a:solidFill>
                  <a:srgbClr val="312D2A"/>
                </a:solidFill>
                <a:latin typeface="Oracle Sans" panose="020B0503020204020204" pitchFamily="34" charset="0"/>
                <a:ea typeface="Helvetica" pitchFamily="2" charset="0"/>
              </a:rPr>
              <a:t>Oracle Early Careers Programs has a continuous journey where participants grow through meaningful connections and future opportunities.</a:t>
            </a:r>
          </a:p>
          <a:p>
            <a:pPr marL="0" indent="0">
              <a:lnSpc>
                <a:spcPct val="100000"/>
              </a:lnSpc>
              <a:spcBef>
                <a:spcPts val="0"/>
              </a:spcBef>
              <a:buFont typeface="Avenir Next" panose="020B0503020202020204" pitchFamily="34" charset="0"/>
              <a:buNone/>
            </a:pPr>
            <a:endParaRPr lang="en-GB" sz="1600" kern="100" dirty="0">
              <a:solidFill>
                <a:srgbClr val="312D2A"/>
              </a:solidFill>
              <a:latin typeface="Oracle Sans" panose="020B0503020204020204" pitchFamily="34" charset="0"/>
              <a:ea typeface="Helvetica" pitchFamily="2" charset="0"/>
            </a:endParaRPr>
          </a:p>
        </p:txBody>
      </p:sp>
      <p:sp>
        <p:nvSpPr>
          <p:cNvPr id="14" name="TextBox 13">
            <a:extLst>
              <a:ext uri="{FF2B5EF4-FFF2-40B4-BE49-F238E27FC236}">
                <a16:creationId xmlns:a16="http://schemas.microsoft.com/office/drawing/2014/main" id="{85745A12-CE03-C28A-BADA-C2B592CAD24A}"/>
              </a:ext>
            </a:extLst>
          </p:cNvPr>
          <p:cNvSpPr txBox="1"/>
          <p:nvPr/>
        </p:nvSpPr>
        <p:spPr>
          <a:xfrm>
            <a:off x="730246" y="2468888"/>
            <a:ext cx="9640670" cy="2062103"/>
          </a:xfrm>
          <a:prstGeom prst="rect">
            <a:avLst/>
          </a:prstGeom>
          <a:noFill/>
        </p:spPr>
        <p:txBody>
          <a:bodyPr wrap="square">
            <a:spAutoFit/>
          </a:bodyPr>
          <a:lstStyle/>
          <a:p>
            <a:r>
              <a:rPr lang="en-US" sz="1600" dirty="0">
                <a:latin typeface="Oracle Sans" panose="020B0503020204020204" pitchFamily="34" charset="0"/>
                <a:cs typeface="Oracle Sans" panose="020B0503020204020204" pitchFamily="34" charset="0"/>
              </a:rPr>
              <a:t>This strategy offers an abstract landscape, showcasing Oracle as the invisible guiding force that helps cohorts pursue growth through connections and opportunity.</a:t>
            </a:r>
          </a:p>
          <a:p>
            <a:endParaRPr lang="en-US" sz="1600" dirty="0">
              <a:latin typeface="Oracle Sans" panose="020B0503020204020204" pitchFamily="34" charset="0"/>
              <a:cs typeface="Oracle Sans" panose="020B0503020204020204" pitchFamily="34" charset="0"/>
            </a:endParaRPr>
          </a:p>
          <a:p>
            <a:r>
              <a:rPr lang="en-US" sz="1600" dirty="0">
                <a:latin typeface="Oracle Sans" panose="020B0503020204020204" pitchFamily="34" charset="0"/>
                <a:cs typeface="Oracle Sans" panose="020B0503020204020204" pitchFamily="34" charset="0"/>
              </a:rPr>
              <a:t>The landscape is amorphous, an abstract world as different as each participant’s path. This landscape has pathways that help provide clarity and brings shape to their future growth. </a:t>
            </a:r>
            <a:br>
              <a:rPr lang="en-US" sz="1600" dirty="0">
                <a:latin typeface="Oracle Sans" panose="020B0503020204020204" pitchFamily="34" charset="0"/>
                <a:cs typeface="Oracle Sans" panose="020B0503020204020204" pitchFamily="34" charset="0"/>
              </a:rPr>
            </a:br>
            <a:br>
              <a:rPr lang="en-US" sz="1600" dirty="0">
                <a:latin typeface="Oracle Sans" panose="020B0503020204020204" pitchFamily="34" charset="0"/>
                <a:cs typeface="Oracle Sans" panose="020B0503020204020204" pitchFamily="34" charset="0"/>
              </a:rPr>
            </a:br>
            <a:r>
              <a:rPr lang="en-US" sz="1600" dirty="0">
                <a:latin typeface="Oracle Sans" panose="020B0503020204020204" pitchFamily="34" charset="0"/>
                <a:cs typeface="Oracle Sans" panose="020B0503020204020204" pitchFamily="34" charset="0"/>
              </a:rPr>
              <a:t>A guiding light (Oracle Early Career Programs) lead the way through these paths and connections, referencing the direction the participants should seek out for their own career growth at Oracle. </a:t>
            </a:r>
          </a:p>
        </p:txBody>
      </p:sp>
    </p:spTree>
    <p:extLst>
      <p:ext uri="{BB962C8B-B14F-4D97-AF65-F5344CB8AC3E}">
        <p14:creationId xmlns:p14="http://schemas.microsoft.com/office/powerpoint/2010/main" val="4075157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blue and orange pattern&#10;&#10;AI-generated content may be incorrect.">
            <a:extLst>
              <a:ext uri="{FF2B5EF4-FFF2-40B4-BE49-F238E27FC236}">
                <a16:creationId xmlns:a16="http://schemas.microsoft.com/office/drawing/2014/main" id="{3C2F130E-A9B2-8F9B-9A5E-A12E22131DF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pic>
        <p:nvPicPr>
          <p:cNvPr id="3" name="Picture 2">
            <a:extLst>
              <a:ext uri="{FF2B5EF4-FFF2-40B4-BE49-F238E27FC236}">
                <a16:creationId xmlns:a16="http://schemas.microsoft.com/office/drawing/2014/main" id="{A1F56F22-A27D-C275-DF76-8D8DBE5C5CF5}"/>
              </a:ext>
            </a:extLst>
          </p:cNvPr>
          <p:cNvPicPr>
            <a:picLocks noChangeAspect="1"/>
          </p:cNvPicPr>
          <p:nvPr/>
        </p:nvPicPr>
        <p:blipFill>
          <a:blip r:embed="rId4"/>
          <a:stretch>
            <a:fillRect/>
          </a:stretch>
        </p:blipFill>
        <p:spPr>
          <a:xfrm>
            <a:off x="11201761" y="6364864"/>
            <a:ext cx="510988" cy="510988"/>
          </a:xfrm>
          <a:prstGeom prst="rect">
            <a:avLst/>
          </a:prstGeom>
        </p:spPr>
      </p:pic>
      <p:sp>
        <p:nvSpPr>
          <p:cNvPr id="4" name="Title 1">
            <a:extLst>
              <a:ext uri="{FF2B5EF4-FFF2-40B4-BE49-F238E27FC236}">
                <a16:creationId xmlns:a16="http://schemas.microsoft.com/office/drawing/2014/main" id="{01807BD9-5A72-3D18-66CC-9B350D8A9B27}"/>
              </a:ext>
            </a:extLst>
          </p:cNvPr>
          <p:cNvSpPr txBox="1">
            <a:spLocks/>
          </p:cNvSpPr>
          <p:nvPr/>
        </p:nvSpPr>
        <p:spPr bwMode="auto">
          <a:xfrm>
            <a:off x="724000" y="500885"/>
            <a:ext cx="9322525" cy="97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1" fontAlgn="base" hangingPunct="1">
              <a:lnSpc>
                <a:spcPct val="90000"/>
              </a:lnSpc>
              <a:spcBef>
                <a:spcPct val="0"/>
              </a:spcBef>
              <a:spcAft>
                <a:spcPct val="0"/>
              </a:spcAft>
              <a:defRPr sz="4600" b="0" i="0" kern="1200">
                <a:solidFill>
                  <a:srgbClr val="143A54"/>
                </a:solidFill>
                <a:latin typeface="Oracle Sans" panose="020B0503020204020204" pitchFamily="34" charset="0"/>
                <a:ea typeface="+mj-ea"/>
                <a:cs typeface="+mj-cs"/>
              </a:defRPr>
            </a:lvl1pPr>
            <a:lvl2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2pPr>
            <a:lvl3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3pPr>
            <a:lvl4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4pPr>
            <a:lvl5pPr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5pPr>
            <a:lvl6pPr marL="4572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6pPr>
            <a:lvl7pPr marL="9144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7pPr>
            <a:lvl8pPr marL="13716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8pPr>
            <a:lvl9pPr marL="1828800" algn="l" rtl="0" eaLnBrk="1" fontAlgn="base" hangingPunct="1">
              <a:lnSpc>
                <a:spcPct val="90000"/>
              </a:lnSpc>
              <a:spcBef>
                <a:spcPct val="0"/>
              </a:spcBef>
              <a:spcAft>
                <a:spcPct val="0"/>
              </a:spcAft>
              <a:defRPr sz="5000">
                <a:solidFill>
                  <a:schemeClr val="tx1"/>
                </a:solidFill>
                <a:latin typeface="Bebas Neue" panose="020B0606020202050201" pitchFamily="34" charset="77"/>
              </a:defRPr>
            </a:lvl9pPr>
          </a:lstStyle>
          <a:p>
            <a:r>
              <a:rPr lang="en-US" sz="3200" b="1" dirty="0">
                <a:solidFill>
                  <a:srgbClr val="312D2A"/>
                </a:solidFill>
                <a:latin typeface="Oracle Sans Semi Bold" panose="020B0503020204020204" pitchFamily="34" charset="0"/>
                <a:ea typeface="MS Mincho" panose="02020609040205080304" pitchFamily="49" charset="-128"/>
                <a:cs typeface="Oracle Sans Semi Bold" panose="020B0503020204020204" pitchFamily="34" charset="0"/>
              </a:rPr>
              <a:t>Creative Strategy: An ever-expanding journey</a:t>
            </a:r>
          </a:p>
        </p:txBody>
      </p:sp>
      <p:sp>
        <p:nvSpPr>
          <p:cNvPr id="7" name="Text Placeholder 5">
            <a:extLst>
              <a:ext uri="{FF2B5EF4-FFF2-40B4-BE49-F238E27FC236}">
                <a16:creationId xmlns:a16="http://schemas.microsoft.com/office/drawing/2014/main" id="{433EF648-60A0-CF7E-48F4-9AEA13261343}"/>
              </a:ext>
            </a:extLst>
          </p:cNvPr>
          <p:cNvSpPr txBox="1">
            <a:spLocks/>
          </p:cNvSpPr>
          <p:nvPr/>
        </p:nvSpPr>
        <p:spPr>
          <a:xfrm>
            <a:off x="724001" y="1691681"/>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Design Concept - The journey as a metaphor</a:t>
            </a:r>
            <a:endParaRPr sz="1600" b="1" kern="100" dirty="0">
              <a:solidFill>
                <a:srgbClr val="312D2A"/>
              </a:solidFill>
              <a:latin typeface="Oracle Sans" panose="020B0503020204020204" pitchFamily="34" charset="0"/>
              <a:ea typeface="Helvetica" pitchFamily="2" charset="0"/>
            </a:endParaRPr>
          </a:p>
        </p:txBody>
      </p:sp>
      <p:sp>
        <p:nvSpPr>
          <p:cNvPr id="8" name="Content Placeholder 8">
            <a:extLst>
              <a:ext uri="{FF2B5EF4-FFF2-40B4-BE49-F238E27FC236}">
                <a16:creationId xmlns:a16="http://schemas.microsoft.com/office/drawing/2014/main" id="{875B9E89-FBEE-DB0D-D71B-53A277B164E4}"/>
              </a:ext>
            </a:extLst>
          </p:cNvPr>
          <p:cNvSpPr txBox="1">
            <a:spLocks/>
          </p:cNvSpPr>
          <p:nvPr/>
        </p:nvSpPr>
        <p:spPr>
          <a:xfrm>
            <a:off x="724001" y="3014590"/>
            <a:ext cx="9334400" cy="78362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Flowing lines, expanding circles, and gradients to symbolize progress and connecting lines, expanding circles, and gradients to symbolize progress and connectivity.</a:t>
            </a:r>
          </a:p>
        </p:txBody>
      </p:sp>
      <p:sp>
        <p:nvSpPr>
          <p:cNvPr id="9" name="Text Placeholder 5">
            <a:extLst>
              <a:ext uri="{FF2B5EF4-FFF2-40B4-BE49-F238E27FC236}">
                <a16:creationId xmlns:a16="http://schemas.microsoft.com/office/drawing/2014/main" id="{5B2CF63B-6BA7-F47F-316D-654A88AF30DF}"/>
              </a:ext>
            </a:extLst>
          </p:cNvPr>
          <p:cNvSpPr txBox="1">
            <a:spLocks/>
          </p:cNvSpPr>
          <p:nvPr/>
        </p:nvSpPr>
        <p:spPr>
          <a:xfrm>
            <a:off x="724001" y="2619809"/>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Visual language </a:t>
            </a:r>
            <a:endParaRPr sz="1600" b="1" kern="100" dirty="0">
              <a:solidFill>
                <a:srgbClr val="312D2A"/>
              </a:solidFill>
              <a:latin typeface="Oracle Sans" panose="020B0503020204020204" pitchFamily="34" charset="0"/>
              <a:ea typeface="Helvetica" pitchFamily="2" charset="0"/>
            </a:endParaRPr>
          </a:p>
        </p:txBody>
      </p:sp>
      <p:sp>
        <p:nvSpPr>
          <p:cNvPr id="11" name="TextBox 10">
            <a:extLst>
              <a:ext uri="{FF2B5EF4-FFF2-40B4-BE49-F238E27FC236}">
                <a16:creationId xmlns:a16="http://schemas.microsoft.com/office/drawing/2014/main" id="{26FDAC92-BCDA-E19A-26DE-03F64193D01C}"/>
              </a:ext>
            </a:extLst>
          </p:cNvPr>
          <p:cNvSpPr txBox="1"/>
          <p:nvPr/>
        </p:nvSpPr>
        <p:spPr>
          <a:xfrm>
            <a:off x="708378" y="2061493"/>
            <a:ext cx="859766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 typeface="Avenir Next" panose="020B0503020202020204" pitchFamily="34" charset="0"/>
              <a:buNone/>
              <a:tabLst/>
              <a:defRPr/>
            </a:pPr>
            <a:r>
              <a:rPr kumimoji="0" lang="en-US" sz="1600" b="0" i="0" u="none" strike="noStrike" kern="100" cap="none" spc="0" normalizeH="0" baseline="0" noProof="0" dirty="0">
                <a:ln>
                  <a:noFill/>
                </a:ln>
                <a:solidFill>
                  <a:srgbClr val="312D2A"/>
                </a:solidFill>
                <a:effectLst/>
                <a:uLnTx/>
                <a:uFillTx/>
                <a:latin typeface="Oracle Sans Tab"/>
                <a:ea typeface="Helvetica" pitchFamily="2" charset="0"/>
                <a:cs typeface="Times New Roman" panose="02020603050405020304" pitchFamily="18" charset="0"/>
              </a:rPr>
              <a:t>A visual identity inspired by growth, movement, connection, opportunity  and expansion.</a:t>
            </a:r>
          </a:p>
        </p:txBody>
      </p:sp>
      <p:sp>
        <p:nvSpPr>
          <p:cNvPr id="12" name="Content Placeholder 8">
            <a:extLst>
              <a:ext uri="{FF2B5EF4-FFF2-40B4-BE49-F238E27FC236}">
                <a16:creationId xmlns:a16="http://schemas.microsoft.com/office/drawing/2014/main" id="{38C7B220-505C-3B6E-A31C-BDFED1BC7EA4}"/>
              </a:ext>
            </a:extLst>
          </p:cNvPr>
          <p:cNvSpPr txBox="1">
            <a:spLocks/>
          </p:cNvSpPr>
          <p:nvPr/>
        </p:nvSpPr>
        <p:spPr>
          <a:xfrm>
            <a:off x="724001" y="4163213"/>
            <a:ext cx="8679643" cy="78362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Oracle’s core brand colors (red, white, and black) with vibrant secondary hues to appeal to early-career professionals and align with the employer brand.</a:t>
            </a:r>
          </a:p>
          <a:p>
            <a:pPr marL="0" indent="0" fontAlgn="auto">
              <a:lnSpc>
                <a:spcPct val="100000"/>
              </a:lnSpc>
              <a:spcBef>
                <a:spcPts val="0"/>
              </a:spcBef>
              <a:spcAft>
                <a:spcPts val="800"/>
              </a:spcAft>
              <a:buFont typeface="Avenir Next" panose="020B0503020202020204" pitchFamily="34" charset="0"/>
              <a:buNone/>
              <a:defRPr/>
            </a:pPr>
            <a:endParaRPr lang="en-US" sz="1600" kern="100" dirty="0">
              <a:solidFill>
                <a:srgbClr val="312D2A"/>
              </a:solidFill>
              <a:latin typeface="Oracle Sans Tab"/>
              <a:ea typeface="Helvetica" pitchFamily="2" charset="0"/>
              <a:cs typeface="Times New Roman" panose="02020603050405020304" pitchFamily="18" charset="0"/>
            </a:endParaRPr>
          </a:p>
        </p:txBody>
      </p:sp>
      <p:sp>
        <p:nvSpPr>
          <p:cNvPr id="13" name="Text Placeholder 5">
            <a:extLst>
              <a:ext uri="{FF2B5EF4-FFF2-40B4-BE49-F238E27FC236}">
                <a16:creationId xmlns:a16="http://schemas.microsoft.com/office/drawing/2014/main" id="{5DC431B0-13E9-58A8-9593-AA7DCAEB3837}"/>
              </a:ext>
            </a:extLst>
          </p:cNvPr>
          <p:cNvSpPr txBox="1">
            <a:spLocks/>
          </p:cNvSpPr>
          <p:nvPr/>
        </p:nvSpPr>
        <p:spPr>
          <a:xfrm>
            <a:off x="724001" y="3824877"/>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Color palette</a:t>
            </a:r>
            <a:endParaRPr sz="1600" b="1" kern="100" dirty="0">
              <a:solidFill>
                <a:srgbClr val="312D2A"/>
              </a:solidFill>
              <a:latin typeface="Oracle Sans" panose="020B0503020204020204" pitchFamily="34" charset="0"/>
              <a:ea typeface="Helvetica" pitchFamily="2" charset="0"/>
            </a:endParaRPr>
          </a:p>
        </p:txBody>
      </p:sp>
      <p:sp>
        <p:nvSpPr>
          <p:cNvPr id="5" name="Content Placeholder 8">
            <a:extLst>
              <a:ext uri="{FF2B5EF4-FFF2-40B4-BE49-F238E27FC236}">
                <a16:creationId xmlns:a16="http://schemas.microsoft.com/office/drawing/2014/main" id="{0184D9D1-E88E-938B-E6EE-F7DBBAAD6818}"/>
              </a:ext>
            </a:extLst>
          </p:cNvPr>
          <p:cNvSpPr txBox="1">
            <a:spLocks/>
          </p:cNvSpPr>
          <p:nvPr/>
        </p:nvSpPr>
        <p:spPr>
          <a:xfrm>
            <a:off x="724001" y="5351512"/>
            <a:ext cx="9264951" cy="783622"/>
          </a:xfrm>
          <a:prstGeom prst="rect">
            <a:avLst/>
          </a:prstGeom>
        </p:spPr>
        <p:txBody>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sz="2800" kern="1200">
                <a:solidFill>
                  <a:schemeClr val="tx1"/>
                </a:solidFill>
                <a:latin typeface="Bebas Neue" panose="020B0606020202050201" pitchFamily="34" charset="0"/>
                <a:ea typeface="+mn-ea"/>
                <a:cs typeface="+mn-cs"/>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800"/>
              </a:spcAft>
              <a:buFont typeface="Avenir Next" panose="020B0503020202020204" pitchFamily="34" charset="0"/>
              <a:buNone/>
              <a:defRPr/>
            </a:pPr>
            <a:r>
              <a:rPr lang="en-US" sz="1600" kern="100" dirty="0">
                <a:solidFill>
                  <a:srgbClr val="312D2A"/>
                </a:solidFill>
                <a:latin typeface="Oracle Sans Tab"/>
                <a:ea typeface="Helvetica" pitchFamily="2" charset="0"/>
                <a:cs typeface="Times New Roman" panose="02020603050405020304" pitchFamily="18" charset="0"/>
              </a:rPr>
              <a:t>Maintaining Oracle’s corporate typography, adapted with dynamic layouts for younger audiences.</a:t>
            </a:r>
          </a:p>
        </p:txBody>
      </p:sp>
      <p:sp>
        <p:nvSpPr>
          <p:cNvPr id="10" name="Text Placeholder 5">
            <a:extLst>
              <a:ext uri="{FF2B5EF4-FFF2-40B4-BE49-F238E27FC236}">
                <a16:creationId xmlns:a16="http://schemas.microsoft.com/office/drawing/2014/main" id="{322D3435-805E-3080-DAD6-7A8F1B73D0AF}"/>
              </a:ext>
            </a:extLst>
          </p:cNvPr>
          <p:cNvSpPr txBox="1">
            <a:spLocks/>
          </p:cNvSpPr>
          <p:nvPr/>
        </p:nvSpPr>
        <p:spPr>
          <a:xfrm>
            <a:off x="724001" y="5013176"/>
            <a:ext cx="8695302" cy="393508"/>
          </a:xfrm>
          <a:prstGeom prst="rect">
            <a:avLst/>
          </a:prstGeom>
        </p:spPr>
        <p:txBody>
          <a:bodyPr vert="horz" lIns="91440" tIns="45720" rIns="91440" bIns="45720" rtlCol="0" anchor="t" anchorCtr="0">
            <a:noAutofit/>
          </a:bodyPr>
          <a:lstStyle>
            <a:lvl1pPr marL="228600" indent="-228600" algn="l" rtl="0" eaLnBrk="1" fontAlgn="base" hangingPunct="1">
              <a:lnSpc>
                <a:spcPct val="90000"/>
              </a:lnSpc>
              <a:spcBef>
                <a:spcPts val="1000"/>
              </a:spcBef>
              <a:spcAft>
                <a:spcPct val="0"/>
              </a:spcAft>
              <a:buFont typeface="Avenir Next" panose="020B0503020202020204" pitchFamily="34" charset="0"/>
              <a:buChar char="•"/>
              <a:defRPr lang="en-US" sz="1200" kern="1200" cap="none" spc="0" baseline="0" dirty="0">
                <a:solidFill>
                  <a:schemeClr val="tx1"/>
                </a:solidFill>
                <a:latin typeface="Bebas Neue" panose="020B0606020202050201" pitchFamily="34" charset="0"/>
                <a:ea typeface="+mn-ea"/>
                <a:cs typeface="Oracle Sans" panose="020B0503020204020204" pitchFamily="34" charset="0"/>
              </a:defRPr>
            </a:lvl1pPr>
            <a:lvl2pPr marL="685800" indent="-228600" algn="l" rtl="0" eaLnBrk="1" fontAlgn="base" hangingPunct="1">
              <a:lnSpc>
                <a:spcPct val="90000"/>
              </a:lnSpc>
              <a:spcBef>
                <a:spcPts val="500"/>
              </a:spcBef>
              <a:spcAft>
                <a:spcPct val="0"/>
              </a:spcAft>
              <a:buFont typeface="Avenir Next" panose="020B0503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venir Next" panose="020B0503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venir Next" panose="020B0503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venir Next" panose="020B0503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venir Next" panose="020B0503020202020204" pitchFamily="34" charset="0"/>
              <a:buNone/>
            </a:pPr>
            <a:r>
              <a:rPr lang="en-US" sz="1600" b="1" kern="100" dirty="0">
                <a:solidFill>
                  <a:srgbClr val="312D2A"/>
                </a:solidFill>
                <a:latin typeface="Oracle Sans" panose="020B0503020204020204" pitchFamily="34" charset="0"/>
                <a:ea typeface="Helvetica" pitchFamily="2" charset="0"/>
              </a:rPr>
              <a:t>Typography</a:t>
            </a:r>
            <a:endParaRPr sz="1600" b="1" kern="100" dirty="0">
              <a:solidFill>
                <a:srgbClr val="312D2A"/>
              </a:solidFill>
              <a:latin typeface="Oracle Sans" panose="020B0503020204020204" pitchFamily="34" charset="0"/>
              <a:ea typeface="Helvetica" pitchFamily="2" charset="0"/>
            </a:endParaRPr>
          </a:p>
        </p:txBody>
      </p:sp>
    </p:spTree>
    <p:extLst>
      <p:ext uri="{BB962C8B-B14F-4D97-AF65-F5344CB8AC3E}">
        <p14:creationId xmlns:p14="http://schemas.microsoft.com/office/powerpoint/2010/main" val="4110275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0FE3CF5C6914E8E6067F006322BEE" ma:contentTypeVersion="16" ma:contentTypeDescription="Create a new document." ma:contentTypeScope="" ma:versionID="dd82185d31c48739aabc83648f48f6d6">
  <xsd:schema xmlns:xsd="http://www.w3.org/2001/XMLSchema" xmlns:xs="http://www.w3.org/2001/XMLSchema" xmlns:p="http://schemas.microsoft.com/office/2006/metadata/properties" xmlns:ns2="37024962-1aa8-4a0e-bcc4-2052b0132858" xmlns:ns3="bbe29a26-4ba2-44fb-9ebd-4f0032c7f13a" targetNamespace="http://schemas.microsoft.com/office/2006/metadata/properties" ma:root="true" ma:fieldsID="05aa5c6a498138b050588cc8037f7b03" ns2:_="" ns3:_="">
    <xsd:import namespace="37024962-1aa8-4a0e-bcc4-2052b0132858"/>
    <xsd:import namespace="bbe29a26-4ba2-44fb-9ebd-4f0032c7f1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24962-1aa8-4a0e-bcc4-2052b01328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25e52a8-c8f1-46e2-8f82-f219af9959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e29a26-4ba2-44fb-9ebd-4f0032c7f13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34508f9-cc6b-4a84-84e4-467216a896b2}" ma:internalName="TaxCatchAll" ma:showField="CatchAllData" ma:web="bbe29a26-4ba2-44fb-9ebd-4f0032c7f13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7024962-1aa8-4a0e-bcc4-2052b0132858">
      <Terms xmlns="http://schemas.microsoft.com/office/infopath/2007/PartnerControls"/>
    </lcf76f155ced4ddcb4097134ff3c332f>
    <TaxCatchAll xmlns="bbe29a26-4ba2-44fb-9ebd-4f0032c7f1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53A019-7F25-42CB-8B04-0D4CF1E9AE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024962-1aa8-4a0e-bcc4-2052b0132858"/>
    <ds:schemaRef ds:uri="bbe29a26-4ba2-44fb-9ebd-4f0032c7f1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142626-223A-4A68-861B-D7E331A0B483}">
  <ds:schemaRefs>
    <ds:schemaRef ds:uri="37024962-1aa8-4a0e-bcc4-2052b0132858"/>
    <ds:schemaRef ds:uri="http://purl.org/dc/terms/"/>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bbe29a26-4ba2-44fb-9ebd-4f0032c7f13a"/>
    <ds:schemaRef ds:uri="http://purl.org/dc/dcmitype/"/>
  </ds:schemaRefs>
</ds:datastoreItem>
</file>

<file path=customXml/itemProps3.xml><?xml version="1.0" encoding="utf-8"?>
<ds:datastoreItem xmlns:ds="http://schemas.openxmlformats.org/officeDocument/2006/customXml" ds:itemID="{075EFA74-4B6C-4D77-9CC0-64E405075D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1734</TotalTime>
  <Words>1590</Words>
  <Application>Microsoft Macintosh PowerPoint</Application>
  <PresentationFormat>Widescreen</PresentationFormat>
  <Paragraphs>155</Paragraphs>
  <Slides>46</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Aptos</vt:lpstr>
      <vt:lpstr>Aptos Display</vt:lpstr>
      <vt:lpstr>Arial</vt:lpstr>
      <vt:lpstr>Avenir Next</vt:lpstr>
      <vt:lpstr>Oracle Sans</vt:lpstr>
      <vt:lpstr>Oracle Sans Light</vt:lpstr>
      <vt:lpstr>Oracle Sans Semi Bold</vt:lpstr>
      <vt:lpstr>Oracle Sans Tab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Garrett</dc:creator>
  <cp:lastModifiedBy>John Garrett</cp:lastModifiedBy>
  <cp:revision>9</cp:revision>
  <dcterms:created xsi:type="dcterms:W3CDTF">2025-01-25T06:38:59Z</dcterms:created>
  <dcterms:modified xsi:type="dcterms:W3CDTF">2025-05-26T08:27:55Z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0x010100FD50FE3CF5C6914E8E6067F006322BEE</vt:lpwstr>
  </property>
  <property fmtid="{D5CDD505-2E9C-101B-9397-08002B2CF9AE}" pid="3" name="MediaServiceImageTags">
    <vt:lpwstr/>
  </property>
</Properties>
</file>