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  <p:sldMasterId id="2147483691" r:id="rId5"/>
    <p:sldMasterId id="2147483715" r:id="rId6"/>
    <p:sldMasterId id="2147483717" r:id="rId7"/>
  </p:sldMasterIdLst>
  <p:notesMasterIdLst>
    <p:notesMasterId r:id="rId16"/>
  </p:notesMasterIdLst>
  <p:sldIdLst>
    <p:sldId id="3744" r:id="rId8"/>
    <p:sldId id="3742" r:id="rId9"/>
    <p:sldId id="3769" r:id="rId10"/>
    <p:sldId id="3765" r:id="rId11"/>
    <p:sldId id="3767" r:id="rId12"/>
    <p:sldId id="3766" r:id="rId13"/>
    <p:sldId id="257" r:id="rId14"/>
    <p:sldId id="37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" userDrawn="1">
          <p15:clr>
            <a:srgbClr val="A4A3A4"/>
          </p15:clr>
        </p15:guide>
        <p15:guide id="2" pos="4656" userDrawn="1">
          <p15:clr>
            <a:srgbClr val="A4A3A4"/>
          </p15:clr>
        </p15:guide>
        <p15:guide id="3" pos="7242" userDrawn="1">
          <p15:clr>
            <a:srgbClr val="A4A3A4"/>
          </p15:clr>
        </p15:guide>
        <p15:guide id="4" orient="horz" pos="1888" userDrawn="1">
          <p15:clr>
            <a:srgbClr val="A4A3A4"/>
          </p15:clr>
        </p15:guide>
        <p15:guide id="5" orient="horz" pos="1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3B5A"/>
    <a:srgbClr val="14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B42388-8070-8144-8837-CEEDC309B038}" v="1" dt="2025-04-29T22:51:27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8"/>
    <p:restoredTop sz="94694"/>
  </p:normalViewPr>
  <p:slideViewPr>
    <p:cSldViewPr snapToGrid="0">
      <p:cViewPr varScale="1">
        <p:scale>
          <a:sx n="121" d="100"/>
          <a:sy n="121" d="100"/>
        </p:scale>
        <p:origin x="848" y="176"/>
      </p:cViewPr>
      <p:guideLst>
        <p:guide orient="horz" pos="187"/>
        <p:guide pos="4656"/>
        <p:guide pos="7242"/>
        <p:guide orient="horz" pos="1888"/>
        <p:guide orient="horz" pos="18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2" d="100"/>
        <a:sy n="15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893DF-4DD8-6848-AB79-0CC5DD12B1A7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F397C-4857-6E45-8506-1A443539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11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5F8DE43D-E605-8DE1-5E7D-84510BF7E9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5B2D4A0F-D92B-BAE0-E84E-04D28ECD28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83BD7169-C0A6-5856-2AB4-14EC466BD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7F3739-31AA-DE48-82CA-E2B123EE56AA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F397C-4857-6E45-8506-1A443539E7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47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F397C-4857-6E45-8506-1A443539E7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40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tif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6.emf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tif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tif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4" Type="http://schemas.openxmlformats.org/officeDocument/2006/relationships/image" Target="../media/image42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9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4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7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76C24BF-100F-E5BD-7005-27119DE07C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8CD3CA0D-503D-DC74-3890-FC10A25373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190456" y="873919"/>
            <a:ext cx="687546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60EE78FF-64D9-BD6C-0C54-33CFC99ED6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963" y="1824038"/>
            <a:ext cx="97440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549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10E129-87B1-8EA8-855F-6825FCDB1F34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09F84594-27A2-4381-47DC-E65ED27BF6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49DF74C7-9E8D-EF22-0F9A-75194ACD5C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1092">
            <a:off x="-282575" y="2116138"/>
            <a:ext cx="1129347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61138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40DA075D-669B-3C44-EA11-62CC021AE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1904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147406" y="1484784"/>
            <a:ext cx="5148185" cy="2160240"/>
          </a:xfrm>
        </p:spPr>
        <p:txBody>
          <a:bodyPr>
            <a:noAutofit/>
          </a:bodyPr>
          <a:lstStyle>
            <a:lvl1pPr>
              <a:defRPr sz="10000">
                <a:solidFill>
                  <a:srgbClr val="EBD64E"/>
                </a:solidFill>
              </a:defRPr>
            </a:lvl1pPr>
          </a:lstStyle>
          <a:p>
            <a:r>
              <a:rPr lang="en-GB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042104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6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52101BC-620F-9310-88FF-069EF80812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89149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326063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9" y="2494808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1262167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560EDEC-E70D-0CCD-8797-DC35BC3417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6338" y="0"/>
            <a:ext cx="16119476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FE6891B4-4CEC-C1E5-6F16-6FDDD07BB0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65863" y="2262188"/>
            <a:ext cx="922337" cy="752475"/>
            <a:chOff x="5636550" y="2071175"/>
            <a:chExt cx="849552" cy="692148"/>
          </a:xfrm>
        </p:grpSpPr>
        <p:pic>
          <p:nvPicPr>
            <p:cNvPr id="4" name="Graphic 5">
              <a:extLst>
                <a:ext uri="{FF2B5EF4-FFF2-40B4-BE49-F238E27FC236}">
                  <a16:creationId xmlns:a16="http://schemas.microsoft.com/office/drawing/2014/main" id="{66CF6C6F-E1B1-2F4E-1D6B-E26838FA48C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550" y="2071175"/>
              <a:ext cx="704792" cy="655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phic 6">
              <a:extLst>
                <a:ext uri="{FF2B5EF4-FFF2-40B4-BE49-F238E27FC236}">
                  <a16:creationId xmlns:a16="http://schemas.microsoft.com/office/drawing/2014/main" id="{AF089036-F74D-7546-B04C-A599859B676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550" y="2691771"/>
              <a:ext cx="849552" cy="7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8AD385FF-35D1-1AF4-DB22-27C4A76A927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51313" y="2690813"/>
            <a:ext cx="939800" cy="738187"/>
            <a:chOff x="3632043" y="2399278"/>
            <a:chExt cx="865237" cy="680167"/>
          </a:xfrm>
        </p:grpSpPr>
        <p:pic>
          <p:nvPicPr>
            <p:cNvPr id="7" name="Graphic 8">
              <a:extLst>
                <a:ext uri="{FF2B5EF4-FFF2-40B4-BE49-F238E27FC236}">
                  <a16:creationId xmlns:a16="http://schemas.microsoft.com/office/drawing/2014/main" id="{C2C53588-9846-5525-DE4F-9E4605177C9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043" y="2399278"/>
              <a:ext cx="704467" cy="65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AA5854EA-D816-C045-FE7B-F0B665E3497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120" y="3007772"/>
              <a:ext cx="849160" cy="7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79C754E-3E23-0C07-3190-316E9697D49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40013" y="2879725"/>
            <a:ext cx="922337" cy="750888"/>
            <a:chOff x="2639616" y="2879781"/>
            <a:chExt cx="849552" cy="692149"/>
          </a:xfrm>
        </p:grpSpPr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51D70752-02EE-DF5A-6B9B-28C321B649D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6" y="2879781"/>
              <a:ext cx="704792" cy="655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68CD30F4-3F57-9538-BED5-946534F9E17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6" y="3500227"/>
              <a:ext cx="849552" cy="7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24288" y="391900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Body text here</a:t>
            </a:r>
          </a:p>
        </p:txBody>
      </p:sp>
    </p:spTree>
    <p:extLst>
      <p:ext uri="{BB962C8B-B14F-4D97-AF65-F5344CB8AC3E}">
        <p14:creationId xmlns:p14="http://schemas.microsoft.com/office/powerpoint/2010/main" val="3946835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6B8C7B3-1C85-732C-D87A-9764508C6F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 rot="21355256">
            <a:off x="409609" y="468780"/>
            <a:ext cx="7728139" cy="761886"/>
          </a:xfrm>
        </p:spPr>
        <p:txBody>
          <a:bodyPr anchor="t">
            <a:noAutofit/>
          </a:bodyPr>
          <a:lstStyle>
            <a:lvl1pPr>
              <a:defRPr sz="4600" b="0">
                <a:solidFill>
                  <a:srgbClr val="143A54"/>
                </a:solidFill>
              </a:defRPr>
            </a:lvl1pPr>
          </a:lstStyle>
          <a:p>
            <a:r>
              <a:rPr lang="en-GB"/>
              <a:t>HEADING GOES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482400" y="1189393"/>
            <a:ext cx="7729537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48502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1EC3162-DF8E-9C14-2E8C-1F957C42D6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 Bold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421296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F8FD621-11D9-C28E-8B47-E3E1016702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 Same-side Corner of Rectangle 12">
            <a:extLst>
              <a:ext uri="{FF2B5EF4-FFF2-40B4-BE49-F238E27FC236}">
                <a16:creationId xmlns:a16="http://schemas.microsoft.com/office/drawing/2014/main" id="{D30C527B-88FD-7D45-47CD-840638062C88}"/>
              </a:ext>
            </a:extLst>
          </p:cNvPr>
          <p:cNvSpPr/>
          <p:nvPr userDrawn="1"/>
        </p:nvSpPr>
        <p:spPr>
          <a:xfrm rot="10800000">
            <a:off x="407988" y="3600450"/>
            <a:ext cx="3724275" cy="2936875"/>
          </a:xfrm>
          <a:prstGeom prst="round2SameRect">
            <a:avLst>
              <a:gd name="adj1" fmla="val 5065"/>
              <a:gd name="adj2" fmla="val 0"/>
            </a:avLst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D2DCD11C-EFAE-3828-30C7-367EC7CA5F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3203575"/>
            <a:ext cx="9366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06D65DEA-0940-46BE-429A-160D7A9519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344863" y="5805488"/>
            <a:ext cx="5048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list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Quotation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32353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5F82740D-55CE-B11E-59F2-1B6995FD47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0798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733516CF-4A66-744D-6965-E6ED8EEBEF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4079875" y="792163"/>
            <a:ext cx="811212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FDB49480-E4B6-DDB9-7074-689F5D9D13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332135">
            <a:off x="7829550" y="922338"/>
            <a:ext cx="8667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4"/>
          <p:cNvSpPr>
            <a:spLocks noGrp="1"/>
          </p:cNvSpPr>
          <p:nvPr>
            <p:ph type="title" hasCustomPrompt="1"/>
          </p:nvPr>
        </p:nvSpPr>
        <p:spPr>
          <a:xfrm rot="21411553">
            <a:off x="4925733" y="1177168"/>
            <a:ext cx="3407124" cy="1325563"/>
          </a:xfrm>
        </p:spPr>
        <p:txBody>
          <a:bodyPr>
            <a:normAutofit/>
          </a:bodyPr>
          <a:lstStyle>
            <a:lvl1pPr>
              <a:tabLst>
                <a:tab pos="1084263" algn="l"/>
              </a:tabLst>
              <a:defRPr sz="4600">
                <a:solidFill>
                  <a:srgbClr val="EBD64E"/>
                </a:solidFill>
              </a:defRPr>
            </a:lvl1pPr>
          </a:lstStyle>
          <a:p>
            <a:r>
              <a:rPr lang="en-GB"/>
              <a:t>TITLE TO GO HERE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47420" y="2898819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Body text here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3"/>
          </p:nvPr>
        </p:nvSpPr>
        <p:spPr>
          <a:xfrm rot="20820000">
            <a:off x="8881825" y="1081523"/>
            <a:ext cx="2951574" cy="11831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200">
                <a:latin typeface="Courier New" pitchFamily="2" charset="0"/>
              </a:defRPr>
            </a:lvl2pPr>
            <a:lvl3pPr marL="914400" indent="0">
              <a:buFontTx/>
              <a:buNone/>
              <a:defRPr sz="1200">
                <a:latin typeface="Courier New" pitchFamily="2" charset="0"/>
              </a:defRPr>
            </a:lvl3pPr>
            <a:lvl4pPr marL="1371600" indent="0">
              <a:buFontTx/>
              <a:buNone/>
              <a:defRPr sz="1200">
                <a:latin typeface="Courier New" pitchFamily="2" charset="0"/>
              </a:defRPr>
            </a:lvl4pPr>
            <a:lvl5pPr marL="1828800" indent="0">
              <a:buFontTx/>
              <a:buNone/>
              <a:defRPr sz="1200">
                <a:latin typeface="Courier New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0662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10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FE33BF6-34B4-B348-8226-1078C172AF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SUB Heading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67206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List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14031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Mob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117FF5C-8B4E-C6F7-5768-A6236B775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8A47F50A-5C15-3270-C709-A64DD3CD19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9900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Body text here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9005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Sub heading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7254874" y="548680"/>
            <a:ext cx="3953693" cy="576064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456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4F78B042-22A5-8AE6-A751-74D0795D98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30531C0-507F-680E-48F0-76456841264B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8313" y="3532188"/>
            <a:ext cx="6643687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5">
            <a:extLst>
              <a:ext uri="{FF2B5EF4-FFF2-40B4-BE49-F238E27FC236}">
                <a16:creationId xmlns:a16="http://schemas.microsoft.com/office/drawing/2014/main" id="{0AC115F5-14FA-5C97-2D11-B2A1CC8BFA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9348">
            <a:off x="808038" y="1384300"/>
            <a:ext cx="355123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983599" y="2358493"/>
            <a:ext cx="11136561" cy="1344984"/>
          </a:xfrm>
        </p:spPr>
        <p:txBody>
          <a:bodyPr>
            <a:spAutoFit/>
          </a:bodyPr>
          <a:lstStyle>
            <a:lvl1pPr>
              <a:defRPr sz="8800">
                <a:solidFill>
                  <a:schemeClr val="bg1"/>
                </a:solidFill>
                <a:latin typeface="Bebas Neue Bold" panose="020B0606020202050201" pitchFamily="34" charset="0"/>
                <a:cs typeface="IrisUPC" panose="020B0502040204020203" pitchFamily="34" charset="-34"/>
              </a:defRPr>
            </a:lvl1pPr>
          </a:lstStyle>
          <a:p>
            <a:r>
              <a:rPr lang="en-GB"/>
              <a:t>HEADING GOES HERE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 rot="21366618">
            <a:off x="1049254" y="3897699"/>
            <a:ext cx="5256584" cy="54637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205061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8C354D1-9B7B-68EB-98DB-D8F62BB284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List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1551280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8234F61-AC92-7219-6F07-F21BCFA821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C5E43FB-0AC6-DD93-2679-A0DCF591194B}"/>
              </a:ext>
            </a:extLst>
          </p:cNvPr>
          <p:cNvCxnSpPr>
            <a:cxnSpLocks/>
          </p:cNvCxnSpPr>
          <p:nvPr userDrawn="1"/>
        </p:nvCxnSpPr>
        <p:spPr>
          <a:xfrm>
            <a:off x="4694238" y="1338263"/>
            <a:ext cx="0" cy="1635125"/>
          </a:xfrm>
          <a:prstGeom prst="line">
            <a:avLst/>
          </a:prstGeom>
          <a:ln w="1270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099376A2-831A-C219-F70B-AFC20F703E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875" y="6521450"/>
            <a:ext cx="398145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900">
                <a:solidFill>
                  <a:srgbClr val="4D5156"/>
                </a:solidFill>
              </a:rPr>
              <a:t>Company Confidential © 2022 Whitewall</a:t>
            </a:r>
            <a:endParaRPr lang="en-GB" altLang="en-US" sz="90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23D855FB-A1D8-81EF-F71A-882FA4FC6A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188" y="1793875"/>
            <a:ext cx="33147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51A0880E-AF6A-2AF2-7F1A-702E4D475E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116062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191213" y="1546658"/>
            <a:ext cx="3795713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GB" noProof="0"/>
              <a:t>Insert Dual branding Logo</a:t>
            </a:r>
          </a:p>
        </p:txBody>
      </p:sp>
      <p:sp>
        <p:nvSpPr>
          <p:cNvPr id="26" name="Title 12"/>
          <p:cNvSpPr>
            <a:spLocks noGrp="1"/>
          </p:cNvSpPr>
          <p:nvPr>
            <p:ph type="title" hasCustomPrompt="1"/>
          </p:nvPr>
        </p:nvSpPr>
        <p:spPr>
          <a:xfrm>
            <a:off x="464560" y="4266048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41319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E516F9B7-BC71-0DB7-9DFA-A2422006E8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972CB6-5410-4A6E-B981-9E33514E5A26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2438" y="3532188"/>
            <a:ext cx="6659562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5">
            <a:extLst>
              <a:ext uri="{FF2B5EF4-FFF2-40B4-BE49-F238E27FC236}">
                <a16:creationId xmlns:a16="http://schemas.microsoft.com/office/drawing/2014/main" id="{1E9551E9-676C-D13A-51C4-49D4D017A8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29348">
            <a:off x="808038" y="1384300"/>
            <a:ext cx="355123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1030710" y="3839850"/>
            <a:ext cx="4474340" cy="946413"/>
          </a:xfrm>
        </p:spPr>
        <p:txBody>
          <a:bodyPr anchor="t">
            <a:spAutoFit/>
          </a:bodyPr>
          <a:lstStyle>
            <a:lvl1pPr>
              <a:defRPr sz="60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288151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CED7CAB-265C-84B1-1076-EF88570096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C92E6A-66AB-F88A-3EE7-2B7FC17CA345}"/>
              </a:ext>
            </a:extLst>
          </p:cNvPr>
          <p:cNvSpPr/>
          <p:nvPr userDrawn="1"/>
        </p:nvSpPr>
        <p:spPr>
          <a:xfrm>
            <a:off x="6537325" y="0"/>
            <a:ext cx="5654675" cy="6858000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594C2A9C-03B6-F82B-DE6D-079B25679A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21836">
            <a:off x="10504488" y="5287963"/>
            <a:ext cx="14001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607278" y="1340768"/>
            <a:ext cx="3925586" cy="4176464"/>
          </a:xfrm>
        </p:spPr>
        <p:txBody>
          <a:bodyPr>
            <a:noAutofit/>
          </a:bodyPr>
          <a:lstStyle>
            <a:lvl1pPr>
              <a:defRPr sz="100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TITLE to go HERE</a:t>
            </a:r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986979" y="2976149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986979" y="4395506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3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986978" y="1556792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686554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D56D7708-739A-1613-F33F-0FA2E122CC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849722" y="2813446"/>
            <a:ext cx="4474340" cy="1231106"/>
          </a:xfrm>
        </p:spPr>
        <p:txBody>
          <a:bodyPr anchor="t">
            <a:spAutoFit/>
          </a:bodyPr>
          <a:lstStyle>
            <a:lvl1pPr algn="ctr">
              <a:defRPr sz="80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987360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9A6FA5F-EF41-6794-4FA4-A1B184B8FF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65413" y="-2665413"/>
            <a:ext cx="6896100" cy="1222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646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489" y="2314167"/>
            <a:ext cx="8618124" cy="2383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32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upstag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6E5E4A-A647-DB4D-981A-14B68AB5B8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255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19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5CA24-D690-7340-A288-7133B42F51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62" y="230188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258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5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9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66683A9-293D-002F-085A-9A56624B29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CAB3A30-FD48-A04D-F072-1C0B3C782B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6167438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281A8421-8310-6DA3-3C46-6D1065E0B0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1092">
            <a:off x="4394200" y="498475"/>
            <a:ext cx="77374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Body text here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732378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pPr lvl="0"/>
            <a:r>
              <a:rPr lang="en-GB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944453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5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20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1A3D4-BA00-8642-BA90-C0B5E36DD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D16AA-A51D-8941-BFB6-D60353628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74291-8F52-BE4F-AFDC-ACD2EFD7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04A80-AF5F-E041-AFC4-783433071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40979-77DE-E549-874B-CF20A55C1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23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3C7-3383-1D40-B86C-FC047690A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1F5EF-99C0-CE48-993E-5EA205D7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E7F25-2890-CD42-89F7-D2418E3F4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0A9B2E-96A0-3E4D-BF0A-B78D53358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091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C28BCD-3C13-B745-B5AF-8E365996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5/1/25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84C31-82CC-D748-B431-D43EB5D9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3E49A-4C6D-8B4E-9DA1-FF25FA0F1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15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78A4-C8F7-AD44-B6D7-1487308BC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ADA14-846F-C640-8881-2A4B14A30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27495-6B91-BB46-A61F-E51C93C9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7F857-7942-DD43-B64E-316AF4FAA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995E6-170E-634B-B63C-5B0DE403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874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9B1152-1BD3-4E08-AF14-28EB1F606D7E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7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161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5/1/25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73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5"/>
            <a:ext cx="12192000" cy="4314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F8AAB5-948D-944C-8CFF-6DFBFC4920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35862" y="230188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85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5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311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7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56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79DA1F1-7D56-BF88-DEE0-20084E0927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E655E4B-59A4-010B-C918-E2CCD56FB3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8" y="384175"/>
            <a:ext cx="372427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 Same-side Corner of Rectangle 12">
            <a:extLst>
              <a:ext uri="{FF2B5EF4-FFF2-40B4-BE49-F238E27FC236}">
                <a16:creationId xmlns:a16="http://schemas.microsoft.com/office/drawing/2014/main" id="{2A208109-9C1E-1FE3-BA11-6F39027FFA77}"/>
              </a:ext>
            </a:extLst>
          </p:cNvPr>
          <p:cNvSpPr/>
          <p:nvPr userDrawn="1"/>
        </p:nvSpPr>
        <p:spPr>
          <a:xfrm rot="10800000">
            <a:off x="407988" y="3600450"/>
            <a:ext cx="3724275" cy="2936875"/>
          </a:xfrm>
          <a:prstGeom prst="round2SameRect">
            <a:avLst>
              <a:gd name="adj1" fmla="val 5065"/>
              <a:gd name="adj2" fmla="val 0"/>
            </a:avLst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F8D5B376-2B55-70C2-5C36-F89C39377F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325" y="3203575"/>
            <a:ext cx="9366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F464D6E5-2801-F879-D5E5-6F5137F9F9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3344863" y="5805488"/>
            <a:ext cx="5048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Courier New" panose="02000506000000020004" pitchFamily="2" charset="0"/>
              </a:defRPr>
            </a:lvl1pPr>
          </a:lstStyle>
          <a:p>
            <a:pPr lvl="0"/>
            <a:r>
              <a:rPr lang="en-GB"/>
              <a:t>Quotation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4038237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7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10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2865-2E29-3746-B630-608EF692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723480-66E5-C74E-8930-DED173039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437-528C-2540-B664-BAAD7B1B512A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9259E-6CA9-E349-AADF-6CEAEB8A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919FD-6754-EB41-8B4F-B289FAEDA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47B6-4E9B-284B-B70A-40934A54C7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C06550-DDC9-A44C-A43A-F4E800B65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1647" y="1847850"/>
            <a:ext cx="3440723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6B34352-418F-1844-9844-D126AEDD2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5638" y="1847850"/>
            <a:ext cx="3440723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0F580DB-591F-FC4F-94C1-17E48D9CBE7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89630" y="1847850"/>
            <a:ext cx="3440723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01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4D9E4-B353-EE4F-81C9-5B22A429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437-528C-2540-B664-BAAD7B1B512A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10DC3-70FC-B047-8978-51DDBE3DE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6033B-EE2D-134C-BCA6-54C4A2F3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D47B6-4E9B-284B-B70A-40934A54C7B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1C6E98-76CF-F141-B8A4-3C68B07CBBD1}"/>
              </a:ext>
            </a:extLst>
          </p:cNvPr>
          <p:cNvSpPr/>
          <p:nvPr userDrawn="1"/>
        </p:nvSpPr>
        <p:spPr>
          <a:xfrm>
            <a:off x="838200" y="1183118"/>
            <a:ext cx="1013419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300" b="0" i="0" u="none" strike="noStrike" kern="1200" cap="none" spc="0" normalizeH="0" baseline="0" noProof="0">
                <a:ln>
                  <a:noFill/>
                </a:ln>
                <a:solidFill>
                  <a:srgbClr val="BE0055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“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F6912D-CFDE-0C44-8FD1-BBC67D3994C8}"/>
              </a:ext>
            </a:extLst>
          </p:cNvPr>
          <p:cNvSpPr/>
          <p:nvPr userDrawn="1"/>
        </p:nvSpPr>
        <p:spPr>
          <a:xfrm>
            <a:off x="10340381" y="3601750"/>
            <a:ext cx="1013419" cy="2754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300" b="0" i="0" u="none" strike="noStrike" kern="1200" cap="none" spc="0" normalizeH="0" baseline="0" noProof="0">
                <a:ln>
                  <a:noFill/>
                </a:ln>
                <a:solidFill>
                  <a:srgbClr val="BE0055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AFD4BD-1FF4-CD45-81F0-481A6F300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618" y="1825625"/>
            <a:ext cx="8488763" cy="4351338"/>
          </a:xfrm>
        </p:spPr>
        <p:txBody>
          <a:bodyPr/>
          <a:lstStyle>
            <a:lvl1pPr>
              <a:defRPr b="1" i="1"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900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29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E5CA24-D690-7340-A288-7133B42F51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62" y="230188"/>
            <a:ext cx="945351" cy="2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61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FA632E-8DAB-AC45-9060-7404EFBF8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8413935" y="276835"/>
            <a:ext cx="2463800" cy="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6A9F1-CF48-4F47-92F2-015FAEB6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0000"/>
          </a:blip>
          <a:stretch>
            <a:fillRect/>
          </a:stretch>
        </p:blipFill>
        <p:spPr>
          <a:xfrm rot="16200000">
            <a:off x="10734787" y="1780737"/>
            <a:ext cx="2463800" cy="2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5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67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F31E8A-CB19-5A44-9789-74955913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3175"/>
            <a:ext cx="121920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88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7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897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4986F-6478-0147-B14F-DAD02AD3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B9474F-B1C5-2A4D-B80C-A83603D67B59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17344-DE3D-5843-90F0-DC57D3753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85187-74AD-2C46-AFFA-0A992605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C70612-E24B-0547-AA22-C8E2C15CEF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C675C6D-BF8A-0245-A8D9-AC0217F46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707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51DA-DC21-1A4C-AB3D-A21370C4D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0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595959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A6BBC-756F-8A4A-BA39-56FF3F7598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703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9A6FA5F-EF41-6794-4FA4-A1B184B8FF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5413" y="-2665413"/>
            <a:ext cx="6896100" cy="1222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676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22B5506-8631-FE20-7C89-D4568CAB82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FEDDA1C4-2CD1-7D3E-8384-08F1D02CE6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0823087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F4D7CEC-F1C0-EC3F-ED76-363EB152801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F4D7CEC-F1C0-EC3F-ED76-363EB15280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0231"/>
            <a:ext cx="11274552" cy="4336732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4A7CC33A-95C4-503A-96EC-57278D0AD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40"/>
            <a:ext cx="11274552" cy="493776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451CB42C-524F-DEFC-AF2C-D6EFAB7F3B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327" y="282321"/>
            <a:ext cx="11274425" cy="266319"/>
          </a:xfrm>
        </p:spPr>
        <p:txBody>
          <a:bodyPr lIns="45720" tIns="45720" rIns="45720" bIns="45720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04637A1-BBA6-9046-A634-F8ADD8056B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042988"/>
            <a:ext cx="11274425" cy="617537"/>
          </a:xfrm>
        </p:spPr>
        <p:txBody>
          <a:bodyPr lIns="45720" tIns="91440" rIns="4572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4688652-31B3-A506-4AB3-CEFF1436109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CONFIDENTIAL | DRAFT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03D18F9-3BC3-1841-2E1B-1E3C053CC37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122C274-3D99-4A24-ADE9-DD3F36DBA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CBAA922-D18D-2B87-02B4-37B7E56779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2B16086D-EFE1-05C7-3B83-ADDDF8A743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4375" y="0"/>
            <a:ext cx="5127625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776D94A7-0FBE-AAAB-C13C-1F51A64BA5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963" y="1824038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2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3A436417-2249-9CBA-BC60-A21AAA35D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C59F99-22F5-3A65-E4C5-D4C1C4CBE03D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8313" y="3532188"/>
            <a:ext cx="6643687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5">
            <a:extLst>
              <a:ext uri="{FF2B5EF4-FFF2-40B4-BE49-F238E27FC236}">
                <a16:creationId xmlns:a16="http://schemas.microsoft.com/office/drawing/2014/main" id="{FD28A420-F005-5CBD-701E-D3C19154F4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983599" y="2358493"/>
            <a:ext cx="11136561" cy="1344984"/>
          </a:xfrm>
        </p:spPr>
        <p:txBody>
          <a:bodyPr>
            <a:spAutoFit/>
          </a:bodyPr>
          <a:lstStyle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  <a:cs typeface="IrisUPC" panose="020B0502040204020203" pitchFamily="34" charset="-34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 rot="21366618">
            <a:off x="1049254" y="3897699"/>
            <a:ext cx="5256584" cy="54637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1732018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2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FF3A613-9275-E02F-C7BD-88333FEAA0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32964271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F73716D-B251-C213-F497-BE0336077D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FC753601-0340-F3E0-261A-93F5BAF9DA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5357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06F9494-62A1-496F-A459-41272764E4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87410244-BA78-FEC7-709F-E5D25F6B2F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769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04988E-5205-B99C-2A35-55A58B2D56D9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4703D0F-E749-245F-26F8-5F247F617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B51E95EB-05C2-647B-BB88-928F00188A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1726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313BD3-137D-D80C-79A7-4C828DB2634C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2378C43C-7D26-9C60-C1EC-1F7BB1A11C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DFD5F8C0-9E2E-5DA7-3F56-173A4BB1E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282575" y="2116138"/>
            <a:ext cx="11293475" cy="2312987"/>
          </a:xfrm>
          <a:prstGeom prst="rect">
            <a:avLst/>
          </a:prstGeom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72467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5515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, snow&#10;&#10;Description automatically generated">
            <a:extLst>
              <a:ext uri="{FF2B5EF4-FFF2-40B4-BE49-F238E27FC236}">
                <a16:creationId xmlns:a16="http://schemas.microsoft.com/office/drawing/2014/main" id="{0EBFBA0D-CA83-1776-49E2-FCFFB4D71A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water, outdoor, bird&#10;&#10;Description automatically generated">
            <a:extLst>
              <a:ext uri="{FF2B5EF4-FFF2-40B4-BE49-F238E27FC236}">
                <a16:creationId xmlns:a16="http://schemas.microsoft.com/office/drawing/2014/main" id="{E87C2230-728E-DD99-5087-CF3216FA7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546463" y="2609933"/>
            <a:ext cx="10124146" cy="1259576"/>
          </a:xfrm>
        </p:spPr>
        <p:txBody>
          <a:bodyPr anchor="t">
            <a:spAutoFit/>
          </a:bodyPr>
          <a:lstStyle>
            <a:lvl1pPr>
              <a:defRPr sz="82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9064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0D9CC69E-2D91-6A00-AEEB-D54AF4131C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1904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147406" y="1484784"/>
            <a:ext cx="5148185" cy="2160240"/>
          </a:xfrm>
        </p:spPr>
        <p:txBody>
          <a:bodyPr>
            <a:noAutofit/>
          </a:bodyPr>
          <a:lstStyle>
            <a:lvl1pPr>
              <a:defRPr sz="100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57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4EB2246-4189-C175-E802-E4A6BF2332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D59553AF-4C09-A775-C4FF-A0C47A7E55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7121910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DF6CFDD-F777-B955-5064-431F6A4A0B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2174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017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732378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677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6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95DF20D-3805-83E2-549E-FA5BA56D59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89149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326063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9" y="2494808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188621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5EBC738-B792-D613-8617-9C25CA0B9D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5C3EBD0-FFCE-A119-46AB-88325E3AAA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88"/>
          <a:stretch>
            <a:fillRect/>
          </a:stretch>
        </p:blipFill>
        <p:spPr bwMode="auto">
          <a:xfrm>
            <a:off x="6070600" y="-315913"/>
            <a:ext cx="6121400" cy="718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5">
            <a:extLst>
              <a:ext uri="{FF2B5EF4-FFF2-40B4-BE49-F238E27FC236}">
                <a16:creationId xmlns:a16="http://schemas.microsoft.com/office/drawing/2014/main" id="{35F51F9A-27AA-7969-E1E4-4316C36DA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55629" y="84752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181028" cy="302601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380601" y="1496168"/>
            <a:ext cx="6407424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14385624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9162D87-F788-4D49-D5AE-46306D8883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6338" y="0"/>
            <a:ext cx="16119476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9B32D9BF-E9BB-03F6-0415-D3E63F10759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65863" y="2262188"/>
            <a:ext cx="922337" cy="752475"/>
            <a:chOff x="5636550" y="2071175"/>
            <a:chExt cx="849552" cy="692148"/>
          </a:xfrm>
        </p:grpSpPr>
        <p:pic>
          <p:nvPicPr>
            <p:cNvPr id="4" name="Graphic 5">
              <a:extLst>
                <a:ext uri="{FF2B5EF4-FFF2-40B4-BE49-F238E27FC236}">
                  <a16:creationId xmlns:a16="http://schemas.microsoft.com/office/drawing/2014/main" id="{69D96C7F-FD07-5257-97A9-227DE71035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550" y="2071175"/>
              <a:ext cx="704792" cy="655642"/>
            </a:xfrm>
            <a:prstGeom prst="rect">
              <a:avLst/>
            </a:prstGeom>
          </p:spPr>
        </p:pic>
        <p:pic>
          <p:nvPicPr>
            <p:cNvPr id="5" name="Graphic 6">
              <a:extLst>
                <a:ext uri="{FF2B5EF4-FFF2-40B4-BE49-F238E27FC236}">
                  <a16:creationId xmlns:a16="http://schemas.microsoft.com/office/drawing/2014/main" id="{2D762EBD-CF8E-B6AB-AFE4-F18C822B15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6550" y="2691771"/>
              <a:ext cx="849552" cy="71552"/>
            </a:xfrm>
            <a:prstGeom prst="rect">
              <a:avLst/>
            </a:prstGeom>
          </p:spPr>
        </p:pic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5F6BD365-A361-DB7C-C25D-A0DAD6FC34B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51313" y="2690813"/>
            <a:ext cx="939800" cy="738187"/>
            <a:chOff x="3632043" y="2399278"/>
            <a:chExt cx="865237" cy="680167"/>
          </a:xfrm>
        </p:grpSpPr>
        <p:pic>
          <p:nvPicPr>
            <p:cNvPr id="7" name="Graphic 8">
              <a:extLst>
                <a:ext uri="{FF2B5EF4-FFF2-40B4-BE49-F238E27FC236}">
                  <a16:creationId xmlns:a16="http://schemas.microsoft.com/office/drawing/2014/main" id="{328F5CA3-E447-D840-C47E-E8C4CDE989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2043" y="2399278"/>
              <a:ext cx="704467" cy="656763"/>
            </a:xfrm>
            <a:prstGeom prst="rect">
              <a:avLst/>
            </a:prstGeom>
          </p:spPr>
        </p:pic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19E57439-41DE-AE94-C151-F66D21315D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8120" y="3007772"/>
              <a:ext cx="849160" cy="71673"/>
            </a:xfrm>
            <a:prstGeom prst="rect">
              <a:avLst/>
            </a:prstGeom>
          </p:spPr>
        </p:pic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6CE2D89-F16B-4934-FBC9-550B6945F75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40013" y="2879725"/>
            <a:ext cx="922337" cy="750888"/>
            <a:chOff x="2639616" y="2879781"/>
            <a:chExt cx="849552" cy="692149"/>
          </a:xfrm>
        </p:grpSpPr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3E9343D3-9844-9985-204A-CCFE4DC996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616" y="2879781"/>
              <a:ext cx="704792" cy="655566"/>
            </a:xfrm>
            <a:prstGeom prst="rect">
              <a:avLst/>
            </a:prstGeom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0858CA07-9AA1-7F09-1F94-827C546B56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39616" y="3500227"/>
              <a:ext cx="849552" cy="71703"/>
            </a:xfrm>
            <a:prstGeom prst="rect">
              <a:avLst/>
            </a:prstGeom>
          </p:spPr>
        </p:pic>
      </p:grpSp>
      <p:sp>
        <p:nvSpPr>
          <p:cNvPr id="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24288" y="391900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</p:spTree>
    <p:extLst>
      <p:ext uri="{BB962C8B-B14F-4D97-AF65-F5344CB8AC3E}">
        <p14:creationId xmlns:p14="http://schemas.microsoft.com/office/powerpoint/2010/main" val="13612086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54DCC01-A7D0-A336-FCD8-16EAAFD56A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 rot="21355256">
            <a:off x="409609" y="468780"/>
            <a:ext cx="7728139" cy="761886"/>
          </a:xfrm>
        </p:spPr>
        <p:txBody>
          <a:bodyPr anchor="t">
            <a:noAutofit/>
          </a:bodyPr>
          <a:lstStyle>
            <a:lvl1pPr>
              <a:defRPr sz="4600" b="0">
                <a:solidFill>
                  <a:srgbClr val="143A54"/>
                </a:solidFill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482400" y="1189393"/>
            <a:ext cx="7729537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30585899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8261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9814AAF6-3ECB-D5D9-F902-083CD0AD9A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Quotation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864860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AC0B9A73-F005-4363-8A64-8C7D27621B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0798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3E560E1-821A-2886-ED63-73699FB10C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75" y="792163"/>
            <a:ext cx="811212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4C88D063-DB3A-A1BA-C33F-B53F244955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32135">
            <a:off x="7829550" y="922338"/>
            <a:ext cx="866775" cy="596900"/>
          </a:xfrm>
          <a:prstGeom prst="rect">
            <a:avLst/>
          </a:prstGeom>
        </p:spPr>
      </p:pic>
      <p:sp>
        <p:nvSpPr>
          <p:cNvPr id="21" name="Title 14"/>
          <p:cNvSpPr>
            <a:spLocks noGrp="1"/>
          </p:cNvSpPr>
          <p:nvPr>
            <p:ph type="title" hasCustomPrompt="1"/>
          </p:nvPr>
        </p:nvSpPr>
        <p:spPr>
          <a:xfrm rot="21411553">
            <a:off x="4925733" y="1177168"/>
            <a:ext cx="3407124" cy="1325563"/>
          </a:xfrm>
        </p:spPr>
        <p:txBody>
          <a:bodyPr>
            <a:normAutofit/>
          </a:bodyPr>
          <a:lstStyle>
            <a:lvl1pPr>
              <a:tabLst>
                <a:tab pos="1084263" algn="l"/>
              </a:tabLst>
              <a:defRPr sz="4600">
                <a:solidFill>
                  <a:srgbClr val="EBD64E"/>
                </a:solidFill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47420" y="2898819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3"/>
          </p:nvPr>
        </p:nvSpPr>
        <p:spPr>
          <a:xfrm rot="20820000">
            <a:off x="8881825" y="1081523"/>
            <a:ext cx="2951574" cy="11831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200">
                <a:latin typeface="Open Sans" pitchFamily="2" charset="0"/>
              </a:defRPr>
            </a:lvl2pPr>
            <a:lvl3pPr marL="914400" indent="0">
              <a:buFontTx/>
              <a:buNone/>
              <a:defRPr sz="1200">
                <a:latin typeface="Open Sans" pitchFamily="2" charset="0"/>
              </a:defRPr>
            </a:lvl3pPr>
            <a:lvl4pPr marL="1371600" indent="0">
              <a:buFontTx/>
              <a:buNone/>
              <a:defRPr sz="1200">
                <a:latin typeface="Open Sans" pitchFamily="2" charset="0"/>
              </a:defRPr>
            </a:lvl4pPr>
            <a:lvl5pPr marL="1828800" indent="0">
              <a:buFontTx/>
              <a:buNone/>
              <a:defRPr sz="1200">
                <a:latin typeface="Open Sans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52786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10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AE5ABBB-E4AE-5CC9-979B-E34758C929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67206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21438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Mob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A563ECD-E98B-85DC-3DC9-C551D85A8C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CC8F9AD7-2E7F-EE20-C573-E7EEAB54B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1092">
            <a:off x="-163513" y="498475"/>
            <a:ext cx="7737476" cy="1584325"/>
          </a:xfrm>
          <a:prstGeom prst="rect">
            <a:avLst/>
          </a:prstGeom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9900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9005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7254874" y="548680"/>
            <a:ext cx="3953693" cy="576064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97772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F73C2A3-6AA3-6C16-2AE3-D9FAAC3D0F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51566EF5-B3D4-4BD5-F54F-65F7AE469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3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3020414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4DF7914-AEDC-D0EB-05E6-C19D095113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List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rgbClr val="143A54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GB" noProof="0"/>
              <a:t>Click icon to add picture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19903147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6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3929DAD-D463-5E34-5EC7-50D20B9AAF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9"/>
          <p:cNvSpPr>
            <a:spLocks noGrp="1"/>
          </p:cNvSpPr>
          <p:nvPr>
            <p:ph type="body" sz="quarter" idx="10" hasCustomPrompt="1"/>
          </p:nvPr>
        </p:nvSpPr>
        <p:spPr>
          <a:xfrm>
            <a:off x="755176" y="444401"/>
            <a:ext cx="10872788" cy="968375"/>
          </a:xfrm>
        </p:spPr>
        <p:txBody>
          <a:bodyPr anchor="ctr">
            <a:noAutofit/>
          </a:bodyPr>
          <a:lstStyle>
            <a:lvl1pPr marL="0" indent="0" algn="ctr">
              <a:buNone/>
              <a:defRPr sz="4600" b="0">
                <a:solidFill>
                  <a:schemeClr val="bg1"/>
                </a:solidFill>
                <a:latin typeface="Bebas Neue" panose="020B0606020202050201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4433079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AF05202-4991-61A4-D068-8179AD85BB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5EBEF7-7A79-7584-A82D-C7E85BB07180}"/>
              </a:ext>
            </a:extLst>
          </p:cNvPr>
          <p:cNvCxnSpPr>
            <a:cxnSpLocks/>
          </p:cNvCxnSpPr>
          <p:nvPr userDrawn="1"/>
        </p:nvCxnSpPr>
        <p:spPr>
          <a:xfrm>
            <a:off x="4694238" y="1338263"/>
            <a:ext cx="0" cy="1635125"/>
          </a:xfrm>
          <a:prstGeom prst="line">
            <a:avLst/>
          </a:prstGeom>
          <a:ln w="1270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8B6ABC7F-2834-426F-E550-DC5E353FCF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875" y="6521450"/>
            <a:ext cx="39814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GB" altLang="en-US" sz="900">
                <a:solidFill>
                  <a:srgbClr val="4D5156"/>
                </a:solidFill>
              </a:rPr>
              <a:t>Company Confidential © 2022 Whitewall</a:t>
            </a:r>
            <a:endParaRPr lang="en-GB" altLang="en-US" sz="90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14B8B19A-8A1D-260F-2687-57B4ADF8D6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88" y="1793875"/>
            <a:ext cx="3314700" cy="650875"/>
          </a:xfrm>
          <a:prstGeom prst="rect">
            <a:avLst/>
          </a:prstGeom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26455F2E-583B-0CB9-2B20-7A9D4981A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0"/>
            <a:ext cx="11606213" cy="1584325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191213" y="1546658"/>
            <a:ext cx="3795713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Insert Dual branding Logo</a:t>
            </a:r>
          </a:p>
        </p:txBody>
      </p:sp>
      <p:sp>
        <p:nvSpPr>
          <p:cNvPr id="26" name="Title 12"/>
          <p:cNvSpPr>
            <a:spLocks noGrp="1"/>
          </p:cNvSpPr>
          <p:nvPr>
            <p:ph type="title" hasCustomPrompt="1"/>
          </p:nvPr>
        </p:nvSpPr>
        <p:spPr>
          <a:xfrm>
            <a:off x="464560" y="4266048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1945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7B08A7DB-119B-741E-BB45-ECD9B33A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2E7FF2-801E-6DC2-D486-BEDDE0AAE312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2438" y="3532188"/>
            <a:ext cx="6659562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5">
            <a:extLst>
              <a:ext uri="{FF2B5EF4-FFF2-40B4-BE49-F238E27FC236}">
                <a16:creationId xmlns:a16="http://schemas.microsoft.com/office/drawing/2014/main" id="{AE06D9D6-D9E3-7F09-86C3-228B21372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29348">
            <a:off x="808038" y="1384300"/>
            <a:ext cx="3551237" cy="1165225"/>
          </a:xfrm>
          <a:prstGeom prst="rect">
            <a:avLst/>
          </a:prstGeom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1030710" y="3839850"/>
            <a:ext cx="4474340" cy="946413"/>
          </a:xfrm>
        </p:spPr>
        <p:txBody>
          <a:bodyPr anchor="t">
            <a:spAutoFit/>
          </a:bodyPr>
          <a:lstStyle>
            <a:lvl1pPr>
              <a:defRPr sz="6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THANK YOU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0005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67EED8E-969B-1AE3-766D-61EBE64070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EB1EF5-EC85-482E-7F62-00D78F83ED54}"/>
              </a:ext>
            </a:extLst>
          </p:cNvPr>
          <p:cNvSpPr/>
          <p:nvPr userDrawn="1"/>
        </p:nvSpPr>
        <p:spPr>
          <a:xfrm>
            <a:off x="6537325" y="0"/>
            <a:ext cx="5654675" cy="6858000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194F6202-7F44-BDBE-0FAA-5D3A065289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21836">
            <a:off x="10504488" y="5287963"/>
            <a:ext cx="1400175" cy="13557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607278" y="1340768"/>
            <a:ext cx="3925586" cy="4176464"/>
          </a:xfrm>
        </p:spPr>
        <p:txBody>
          <a:bodyPr>
            <a:noAutofit/>
          </a:bodyPr>
          <a:lstStyle>
            <a:lvl1pPr>
              <a:defRPr sz="10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to go HERE</a:t>
            </a:r>
            <a:endParaRPr lang="en-GB"/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986979" y="2976149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986979" y="4395506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986978" y="1556792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solidFill>
                  <a:srgbClr val="29ABE2"/>
                </a:solidFill>
                <a:latin typeface="Bebas Neue" panose="020B0606020202050201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933956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F58BC9CF-E6A2-6B07-2705-95BD578F8A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849722" y="2813446"/>
            <a:ext cx="4474340" cy="1231106"/>
          </a:xfrm>
        </p:spPr>
        <p:txBody>
          <a:bodyPr anchor="t">
            <a:spAutoFit/>
          </a:bodyPr>
          <a:lstStyle>
            <a:lvl1pPr algn="ctr">
              <a:defRPr sz="80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0809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92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775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FB4F446-3925-FF37-7B95-A095D7BC5C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4E62CCC0-5022-332B-834F-A06A11219E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accent2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887412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BFDB8A-923D-40B3-09E4-0C3A959AC2B9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F08EC4D7-15AF-0F26-2919-FE7F37EE25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D05D0A7E-2093-18F3-2544-F83E28CA1E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61092">
            <a:off x="-282575" y="2116138"/>
            <a:ext cx="1129347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>
            <a:spAutoFit/>
          </a:bodyPr>
          <a:lstStyle>
            <a:lvl1pPr>
              <a:defRPr sz="8200">
                <a:solidFill>
                  <a:schemeClr val="bg1"/>
                </a:solidFill>
                <a:latin typeface="Bebas Neue Bold" panose="020B0606020202050201" pitchFamily="34" charset="0"/>
              </a:defRPr>
            </a:lvl1pPr>
          </a:lstStyle>
          <a:p>
            <a:r>
              <a:rPr lang="en-GB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45338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6D9BBE4-240A-15F0-16D5-3E13FD93F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D2668C-2BD1-71F8-33E0-F356EEE13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468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 Bold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 Bold" panose="020B0606020202050201" pitchFamily="34" charset="77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 Bold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BC7A4-6391-BB46-81E7-7F531006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269A7-3421-D24A-9CCB-C4C2229E0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9C61D-EEF8-2C4E-8883-6FE03ADA8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FC425-17B2-D947-B0AF-57985856ED35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500F2-5B4F-7747-B73A-8C17436FB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A453A-7C00-1846-9339-8342C2D8A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92DB0-BF67-4B41-9151-68FD181D3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2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4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3F3B2520-722D-E664-5E92-1E0293A499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3B2520-722D-E664-5E92-1E0293A499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ECE136C-E3A5-C2AE-FAC3-7DF4010CF370}"/>
              </a:ext>
            </a:extLst>
          </p:cNvPr>
          <p:cNvSpPr/>
          <p:nvPr userDrawn="1"/>
        </p:nvSpPr>
        <p:spPr>
          <a:xfrm>
            <a:off x="0" y="6492875"/>
            <a:ext cx="12192000" cy="3651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48640"/>
            <a:ext cx="11274552" cy="493776"/>
          </a:xfrm>
          <a:prstGeom prst="rect">
            <a:avLst/>
          </a:prstGeom>
        </p:spPr>
        <p:txBody>
          <a:bodyPr vert="horz" lIns="45720" tIns="45720" rIns="4572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43099"/>
            <a:ext cx="11274552" cy="4233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8E73282E-576F-D392-50AC-5A7DD537A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76" y="6533260"/>
            <a:ext cx="4114800" cy="258857"/>
          </a:xfrm>
          <a:prstGeom prst="rect">
            <a:avLst/>
          </a:prstGeom>
          <a:ln>
            <a:noFill/>
          </a:ln>
        </p:spPr>
        <p:txBody>
          <a:bodyPr vert="horz" lIns="45720" tIns="45720" rIns="4572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| DRAFT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54F4112-2266-CB99-BE28-A630BFC47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8552" y="6533261"/>
            <a:ext cx="2743200" cy="258856"/>
          </a:xfrm>
          <a:prstGeom prst="rect">
            <a:avLst/>
          </a:prstGeom>
          <a:ln>
            <a:noFill/>
          </a:ln>
        </p:spPr>
        <p:txBody>
          <a:bodyPr vert="horz" lIns="45720" tIns="45720" rIns="4572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0122C274-3D99-4A24-ADE9-DD3F36DBA1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17">
            <a:extLst>
              <a:ext uri="{FF2B5EF4-FFF2-40B4-BE49-F238E27FC236}">
                <a16:creationId xmlns:a16="http://schemas.microsoft.com/office/drawing/2014/main" id="{FDB8E3CE-7117-C359-1BE9-6114324E49D4}"/>
              </a:ext>
            </a:extLst>
          </p:cNvPr>
          <p:cNvSpPr txBox="1">
            <a:spLocks/>
          </p:cNvSpPr>
          <p:nvPr userDrawn="1"/>
        </p:nvSpPr>
        <p:spPr>
          <a:xfrm>
            <a:off x="457200" y="6533260"/>
            <a:ext cx="3626069" cy="258857"/>
          </a:xfrm>
          <a:prstGeom prst="rect">
            <a:avLst/>
          </a:prstGeom>
          <a:ln>
            <a:noFill/>
          </a:ln>
        </p:spPr>
        <p:txBody>
          <a:bodyPr vert="horz" lIns="45720" tIns="45720" rIns="457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Copyright 2025</a:t>
            </a:r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35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77.png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76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hyperlink" Target="https://www.whitewallcreative.com/vt/vt-ocw-ww-pcp-oracle/" TargetMode="External"/><Relationship Id="rId5" Type="http://schemas.openxmlformats.org/officeDocument/2006/relationships/tags" Target="../tags/tag7.xml"/><Relationship Id="rId10" Type="http://schemas.openxmlformats.org/officeDocument/2006/relationships/image" Target="../media/image75.emf"/><Relationship Id="rId4" Type="http://schemas.openxmlformats.org/officeDocument/2006/relationships/tags" Target="../tags/tag6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79.jpe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50.xml"/><Relationship Id="rId12" Type="http://schemas.openxmlformats.org/officeDocument/2006/relationships/hyperlink" Target="https://www.whitewallcreative.com/vt/sirius-iq-growth" TargetMode="Externa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75.emf"/><Relationship Id="rId5" Type="http://schemas.openxmlformats.org/officeDocument/2006/relationships/tags" Target="../tags/tag13.xml"/><Relationship Id="rId15" Type="http://schemas.openxmlformats.org/officeDocument/2006/relationships/image" Target="../media/image78.png"/><Relationship Id="rId10" Type="http://schemas.openxmlformats.org/officeDocument/2006/relationships/oleObject" Target="../embeddings/oleObject3.bin"/><Relationship Id="rId4" Type="http://schemas.openxmlformats.org/officeDocument/2006/relationships/tags" Target="../tags/tag12.xml"/><Relationship Id="rId9" Type="http://schemas.openxmlformats.org/officeDocument/2006/relationships/image" Target="../media/image6.jpeg"/><Relationship Id="rId1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78.pn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82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81.png"/><Relationship Id="rId5" Type="http://schemas.openxmlformats.org/officeDocument/2006/relationships/tags" Target="../tags/tag19.xml"/><Relationship Id="rId10" Type="http://schemas.openxmlformats.org/officeDocument/2006/relationships/image" Target="../media/image75.emf"/><Relationship Id="rId4" Type="http://schemas.openxmlformats.org/officeDocument/2006/relationships/tags" Target="../tags/tag18.xml"/><Relationship Id="rId9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83.jpeg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50.xml"/><Relationship Id="rId12" Type="http://schemas.openxmlformats.org/officeDocument/2006/relationships/hyperlink" Target="https://www.youtube.com/watch?v=XTXNkw5Pb8c&amp;t=9s" TargetMode="Externa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hyperlink" Target="https://www.whitewallcreative.com/vt/pattern/" TargetMode="External"/><Relationship Id="rId5" Type="http://schemas.openxmlformats.org/officeDocument/2006/relationships/tags" Target="../tags/tag25.xml"/><Relationship Id="rId15" Type="http://schemas.openxmlformats.org/officeDocument/2006/relationships/image" Target="../media/image78.png"/><Relationship Id="rId10" Type="http://schemas.openxmlformats.org/officeDocument/2006/relationships/image" Target="../media/image75.emf"/><Relationship Id="rId4" Type="http://schemas.openxmlformats.org/officeDocument/2006/relationships/tags" Target="../tags/tag24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85.jpeg"/><Relationship Id="rId3" Type="http://schemas.openxmlformats.org/officeDocument/2006/relationships/tags" Target="../tags/tag29.xml"/><Relationship Id="rId7" Type="http://schemas.openxmlformats.org/officeDocument/2006/relationships/slideLayout" Target="../slideLayouts/slideLayout50.xml"/><Relationship Id="rId12" Type="http://schemas.openxmlformats.org/officeDocument/2006/relationships/hyperlink" Target="https://www.whitewallcreative.com/vt/netflix-youview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75.emf"/><Relationship Id="rId5" Type="http://schemas.openxmlformats.org/officeDocument/2006/relationships/tags" Target="../tags/tag31.xml"/><Relationship Id="rId15" Type="http://schemas.openxmlformats.org/officeDocument/2006/relationships/image" Target="../media/image78.png"/><Relationship Id="rId10" Type="http://schemas.openxmlformats.org/officeDocument/2006/relationships/oleObject" Target="../embeddings/oleObject3.bin"/><Relationship Id="rId4" Type="http://schemas.openxmlformats.org/officeDocument/2006/relationships/tags" Target="../tags/tag30.xml"/><Relationship Id="rId9" Type="http://schemas.openxmlformats.org/officeDocument/2006/relationships/image" Target="../media/image6.jpeg"/><Relationship Id="rId14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3" y="1814513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8">
            <a:extLst>
              <a:ext uri="{FF2B5EF4-FFF2-40B4-BE49-F238E27FC236}">
                <a16:creationId xmlns:a16="http://schemas.microsoft.com/office/drawing/2014/main" id="{CFCFEC08-6CEB-FF30-28C9-DF35188EF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99" y="476250"/>
            <a:ext cx="7679559" cy="52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venir Next" panose="020B0503020202020204" pitchFamily="34" charset="0"/>
              <a:buChar char="•"/>
              <a:defRPr sz="2800">
                <a:solidFill>
                  <a:schemeClr val="tx1"/>
                </a:solidFill>
                <a:latin typeface="Bebas Neue" panose="020B0606020202050201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600" dirty="0">
                <a:solidFill>
                  <a:srgbClr val="143A54"/>
                </a:solidFill>
              </a:rPr>
              <a:t>At Whitewall, we</a:t>
            </a:r>
            <a:r>
              <a:rPr lang="en-US" altLang="en-US" sz="4600" dirty="0">
                <a:solidFill>
                  <a:srgbClr val="29ABE2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600" dirty="0">
                <a:solidFill>
                  <a:srgbClr val="C00000"/>
                </a:solidFill>
              </a:rPr>
              <a:t>make every moment count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2C3B5A"/>
              </a:solidFill>
              <a:latin typeface="Open Sans" panose="020B0606030504020204" pitchFamily="34" charset="0"/>
            </a:endParaRPr>
          </a:p>
          <a:p>
            <a:pPr algn="l">
              <a:buNone/>
            </a:pPr>
            <a:r>
              <a:rPr lang="en-GB" sz="1600" dirty="0">
                <a:solidFill>
                  <a:srgbClr val="2C3B5A"/>
                </a:solidFill>
                <a:latin typeface="Open Sans" panose="020B0606030504020204" pitchFamily="34" charset="0"/>
              </a:rPr>
              <a:t>At Whitewall, we don’t just tell stories — we bring them vividly to life, backed by over a decade of proven experience designing and delivering standout events in </a:t>
            </a:r>
            <a:r>
              <a:rPr lang="en-GB" sz="1600" b="1" dirty="0">
                <a:solidFill>
                  <a:srgbClr val="C00000"/>
                </a:solidFill>
                <a:latin typeface="Open Sans" panose="020B0606030504020204" pitchFamily="34" charset="0"/>
              </a:rPr>
              <a:t>every major U.S. city </a:t>
            </a:r>
            <a:r>
              <a:rPr lang="en-GB" sz="1600" dirty="0">
                <a:solidFill>
                  <a:srgbClr val="143A54"/>
                </a:solidFill>
                <a:latin typeface="Open Sans" panose="020B0606030504020204" pitchFamily="34" charset="0"/>
              </a:rPr>
              <a:t>over the last 10+ years</a:t>
            </a:r>
            <a:r>
              <a:rPr lang="en-GB" sz="1600" dirty="0">
                <a:solidFill>
                  <a:srgbClr val="2C3B5A"/>
                </a:solidFill>
                <a:latin typeface="Open Sans" panose="020B0606030504020204" pitchFamily="34" charset="0"/>
              </a:rPr>
              <a:t>. </a:t>
            </a:r>
          </a:p>
          <a:p>
            <a:pPr algn="l">
              <a:buNone/>
            </a:pPr>
            <a:r>
              <a:rPr lang="en-GB" sz="1600" dirty="0">
                <a:solidFill>
                  <a:srgbClr val="2C3B5A"/>
                </a:solidFill>
                <a:latin typeface="Open Sans" panose="020B0606030504020204" pitchFamily="34" charset="0"/>
              </a:rPr>
              <a:t>Our deep network of trusted partners and vendors means we’re equipped to handle every detail, no matter the scale or location.</a:t>
            </a:r>
          </a:p>
          <a:p>
            <a:pPr algn="l">
              <a:buNone/>
            </a:pPr>
            <a:r>
              <a:rPr lang="en-GB" sz="1600" dirty="0">
                <a:solidFill>
                  <a:srgbClr val="2C3B5A"/>
                </a:solidFill>
                <a:latin typeface="Open Sans" panose="020B0606030504020204" pitchFamily="34" charset="0"/>
              </a:rPr>
              <a:t>GREAT Futures is about more than just inspiration — it’s about precision, innovation, and seamless execution. That’s where we come in. </a:t>
            </a:r>
            <a:r>
              <a:rPr lang="en-GB" sz="1600" b="1" dirty="0">
                <a:solidFill>
                  <a:srgbClr val="2C3B5A"/>
                </a:solidFill>
                <a:latin typeface="Open Sans" panose="020B0606030504020204" pitchFamily="34" charset="0"/>
              </a:rPr>
              <a:t>From pre-event registration and venue sourcing to guest flow management, AV, creative, and on-site logistics, we deliver true turnkey solutions across the full spectrum of creative and event services</a:t>
            </a:r>
            <a:r>
              <a:rPr lang="en-GB" sz="1600" dirty="0">
                <a:solidFill>
                  <a:srgbClr val="2C3B5A"/>
                </a:solidFill>
                <a:latin typeface="Open Sans" panose="020B0606030504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>
              <a:solidFill>
                <a:srgbClr val="2C3B5A"/>
              </a:solidFill>
              <a:latin typeface="Open Sans" panose="020B0606030504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2C3B5A"/>
                </a:solidFill>
                <a:latin typeface="Open Sans" panose="020B0606030504020204" pitchFamily="34" charset="0"/>
              </a:rPr>
              <a:t>What follows is a taste of just a few of the shows we have delivered that reflect the creative and operational excellence we bring to all the work we do.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600" dirty="0">
              <a:solidFill>
                <a:srgbClr val="2C3B5A"/>
              </a:solidFill>
              <a:latin typeface="Open Sans" panose="020B0606030504020204" pitchFamily="34" charset="0"/>
            </a:endParaRPr>
          </a:p>
        </p:txBody>
      </p:sp>
      <p:pic>
        <p:nvPicPr>
          <p:cNvPr id="32771" name="Picture 2" descr="A person walking in front of a wall covered in posters&#10;&#10;Description automatically generated with medium confidence">
            <a:extLst>
              <a:ext uri="{FF2B5EF4-FFF2-40B4-BE49-F238E27FC236}">
                <a16:creationId xmlns:a16="http://schemas.microsoft.com/office/drawing/2014/main" id="{6880FB2C-C11F-FCC6-E347-A4E247F5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0"/>
            <a:ext cx="3240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B20A11-7A5A-5A96-473A-BE2765864F91}"/>
              </a:ext>
            </a:extLst>
          </p:cNvPr>
          <p:cNvSpPr/>
          <p:nvPr/>
        </p:nvSpPr>
        <p:spPr>
          <a:xfrm>
            <a:off x="11653838" y="0"/>
            <a:ext cx="538162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b="1">
              <a:latin typeface="Bebas Neue Bold" panose="02000000000000000000" pitchFamily="2" charset="77"/>
            </a:endParaRPr>
          </a:p>
        </p:txBody>
      </p:sp>
      <p:pic>
        <p:nvPicPr>
          <p:cNvPr id="32773" name="Graphic 11">
            <a:extLst>
              <a:ext uri="{FF2B5EF4-FFF2-40B4-BE49-F238E27FC236}">
                <a16:creationId xmlns:a16="http://schemas.microsoft.com/office/drawing/2014/main" id="{1FA28663-9BB4-F628-8946-F3C224C43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89663" y="887412"/>
            <a:ext cx="687705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light bulb with a spray painted yellow light bulb&#10;&#10;AI-generated content may be incorrect.">
            <a:extLst>
              <a:ext uri="{FF2B5EF4-FFF2-40B4-BE49-F238E27FC236}">
                <a16:creationId xmlns:a16="http://schemas.microsoft.com/office/drawing/2014/main" id="{54BEF586-0476-8FA7-92AB-2F6C30F14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707" y="476250"/>
            <a:ext cx="2165132" cy="21651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F4DF3-364F-F5CD-FD44-8CA60484E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204C0853-76D5-1EA5-A45C-ED16A8CEF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46490" y="-2754285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162D21C3-819B-38C2-7383-3DE5E01B7B4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7772400" imgH="10058400" progId="TCLayout.ActiveDocument.1">
                  <p:embed/>
                </p:oleObj>
              </mc:Choice>
              <mc:Fallback>
                <p:oleObj name="think-cell Slide" r:id="rId9" imgW="7772400" imgH="1005840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62D21C3-819B-38C2-7383-3DE5E01B7B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F79960E-E681-DA97-4528-BB587DF3C7CD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65868" y="681112"/>
            <a:ext cx="11274552" cy="493776"/>
          </a:xfrm>
        </p:spPr>
        <p:txBody>
          <a:bodyPr vert="horz"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Bebas Neue"/>
                <a:cs typeface="Arial"/>
              </a:rPr>
              <a:t>ORACLE PARTNER connect PROGRAM</a:t>
            </a:r>
            <a:br>
              <a:rPr lang="en-US" sz="3600" dirty="0">
                <a:solidFill>
                  <a:srgbClr val="C00000"/>
                </a:solidFill>
                <a:latin typeface="Bebas Neue"/>
                <a:cs typeface="Arial"/>
              </a:rPr>
            </a:br>
            <a:r>
              <a:rPr lang="en-US" sz="2400" dirty="0">
                <a:solidFill>
                  <a:srgbClr val="C00000"/>
                </a:solidFill>
                <a:latin typeface="Bebas Neue"/>
                <a:cs typeface="Arial"/>
              </a:rPr>
              <a:t>San Francisco, CA</a:t>
            </a:r>
            <a:endParaRPr lang="en-US" sz="24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30F13-EFF7-933B-9AEA-7A8E5BD2128C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>
                <a:solidFill>
                  <a:srgbClr val="2C3B5A"/>
                </a:solidFill>
                <a:latin typeface="Bebas Neue" panose="020B0606020202050201" pitchFamily="34" charset="77"/>
              </a:rPr>
              <a:t>GREAT Futures </a:t>
            </a:r>
          </a:p>
        </p:txBody>
      </p:sp>
      <p:sp>
        <p:nvSpPr>
          <p:cNvPr id="2" name="Google Shape;703;p114">
            <a:extLst>
              <a:ext uri="{FF2B5EF4-FFF2-40B4-BE49-F238E27FC236}">
                <a16:creationId xmlns:a16="http://schemas.microsoft.com/office/drawing/2014/main" id="{362459C7-8F9F-7E5F-0F0F-189FAC56AD8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6563" y="2359300"/>
            <a:ext cx="5415367" cy="4919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Comprehensive experience management covering everything from guest logistics and delivery to immersive brand storytelling and engagement strategy.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GB" b="1" dirty="0">
              <a:solidFill>
                <a:srgbClr val="C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Google Shape;10527;p9415">
            <a:extLst>
              <a:ext uri="{FF2B5EF4-FFF2-40B4-BE49-F238E27FC236}">
                <a16:creationId xmlns:a16="http://schemas.microsoft.com/office/drawing/2014/main" id="{BEF54193-69DC-5F84-A38E-364CA055002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36563" y="1865525"/>
            <a:ext cx="5383786" cy="394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" tIns="45720" rIns="45720" bIns="45720" anchor="ctr" anchorCtr="0">
            <a:normAutofit/>
          </a:bodyPr>
          <a:lstStyle/>
          <a:p>
            <a:pPr>
              <a:buSzPts val="1100"/>
            </a:pPr>
            <a:r>
              <a:rPr lang="en-US" b="1">
                <a:solidFill>
                  <a:srgbClr val="2C3B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 Engagement by the Bay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2DCF0F-9F95-824D-81D0-BB740C1CA5AD}"/>
              </a:ext>
            </a:extLst>
          </p:cNvPr>
          <p:cNvCxnSpPr>
            <a:cxnSpLocks/>
          </p:cNvCxnSpPr>
          <p:nvPr/>
        </p:nvCxnSpPr>
        <p:spPr>
          <a:xfrm>
            <a:off x="436563" y="2257890"/>
            <a:ext cx="539473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4FA3586-C8D0-EBBB-9B43-914458DF392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122C274-3D99-4A24-ADE9-DD3F36DBA14D}" type="slidenum">
              <a:rPr lang="en-US" smtClean="0">
                <a:latin typeface="Helvetica" pitchFamily="2" charset="0"/>
              </a:rPr>
              <a:t>3</a:t>
            </a:fld>
            <a:endParaRPr lang="en-US">
              <a:latin typeface="Helvetica" pitchFamily="2" charset="0"/>
            </a:endParaRPr>
          </a:p>
        </p:txBody>
      </p:sp>
      <p:pic>
        <p:nvPicPr>
          <p:cNvPr id="12" name="Picture 11" descr="A group of people sitting in a conference room&#10;&#10;AI-generated content may be incorrect.">
            <a:hlinkClick r:id="rId11"/>
            <a:extLst>
              <a:ext uri="{FF2B5EF4-FFF2-40B4-BE49-F238E27FC236}">
                <a16:creationId xmlns:a16="http://schemas.microsoft.com/office/drawing/2014/main" id="{49B0DD07-4ACD-B06A-EF84-457B510AE5C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9777" t="25260" r="20999" b="17855"/>
          <a:stretch/>
        </p:blipFill>
        <p:spPr>
          <a:xfrm>
            <a:off x="7392149" y="282321"/>
            <a:ext cx="4121555" cy="2632790"/>
          </a:xfrm>
          <a:prstGeom prst="rect">
            <a:avLst/>
          </a:prstGeom>
        </p:spPr>
      </p:pic>
      <p:pic>
        <p:nvPicPr>
          <p:cNvPr id="10" name="Picture 9" descr="A yellow crown with spray paint&#10;&#10;AI-generated content may be incorrect.">
            <a:extLst>
              <a:ext uri="{FF2B5EF4-FFF2-40B4-BE49-F238E27FC236}">
                <a16:creationId xmlns:a16="http://schemas.microsoft.com/office/drawing/2014/main" id="{EB1F26CA-A092-563E-AA9D-3E947B043F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399533">
            <a:off x="6333574" y="384978"/>
            <a:ext cx="2053988" cy="2053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8AEC19-8FDB-0F17-87C3-2D11697F7DC4}"/>
              </a:ext>
            </a:extLst>
          </p:cNvPr>
          <p:cNvSpPr txBox="1"/>
          <p:nvPr/>
        </p:nvSpPr>
        <p:spPr>
          <a:xfrm>
            <a:off x="7402231" y="3006465"/>
            <a:ext cx="48273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Creative Concept and Strategy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program theme, look, and feel aligned with the brand.</a:t>
            </a: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Venue Logistics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Sourcing, contracting, Room grid planning.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Handle permits, insurance, and compliance.</a:t>
            </a: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Catering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F&amp;B co-ordination and onsite delivery.</a:t>
            </a:r>
            <a:endParaRPr lang="en-GB" sz="1200" b="1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Management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event environments and activations.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 and manage all lighting, sound, and A/V production.</a:t>
            </a: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 Facilitation Coordination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 and contract speakers, performers, and special guests.</a:t>
            </a: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Guest Experience and Registration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Curate VIP experiences.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 invitations, RSVPs, check-ins, and security.</a:t>
            </a: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On-Site Operations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Staff the event (event management team, tech crews, guest services).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smooth execution and troubleshoot live.</a:t>
            </a:r>
          </a:p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D681A9D9-84F5-7C6C-6E5D-B8AAE7066B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327" y="5699250"/>
            <a:ext cx="2721316" cy="889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526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5C926-F804-072D-EF27-0A385146B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7D100A73-B89D-ED91-5091-687EAB13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47951" y="-2666206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23DB0AAB-918F-8B42-F0C8-AD31630659A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7772400" imgH="10058400" progId="TCLayout.ActiveDocument.1">
                  <p:embed/>
                </p:oleObj>
              </mc:Choice>
              <mc:Fallback>
                <p:oleObj name="think-cell Slide" r:id="rId10" imgW="7772400" imgH="1005840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3DB0AAB-918F-8B42-F0C8-AD31630659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9D84E86-58D5-8243-71FB-C14D08BA971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6563" y="842670"/>
            <a:ext cx="11274552" cy="493776"/>
          </a:xfrm>
        </p:spPr>
        <p:txBody>
          <a:bodyPr vert="horz"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Bebas Neue"/>
                <a:cs typeface="Arial"/>
              </a:rPr>
              <a:t>SIRIUS DECISIONS B2B SUMMIT</a:t>
            </a:r>
            <a:br>
              <a:rPr lang="en-US" sz="3600" dirty="0">
                <a:solidFill>
                  <a:srgbClr val="C00000"/>
                </a:solidFill>
                <a:latin typeface="Bebas Neue"/>
                <a:cs typeface="Arial"/>
              </a:rPr>
            </a:br>
            <a:r>
              <a:rPr lang="en-US" sz="2400" dirty="0">
                <a:solidFill>
                  <a:srgbClr val="C00000"/>
                </a:solidFill>
                <a:latin typeface="Bebas Neue"/>
                <a:cs typeface="Arial"/>
              </a:rPr>
              <a:t>NASHVILLE, TN</a:t>
            </a:r>
            <a:endParaRPr lang="en-US" sz="24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35435-9AC8-793D-E87E-EE77DD78E940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>
                <a:solidFill>
                  <a:srgbClr val="2C3B5A"/>
                </a:solidFill>
                <a:latin typeface="Bebas Neue" panose="020B0606020202050201" pitchFamily="34" charset="77"/>
              </a:rPr>
              <a:t>GREAT Futures </a:t>
            </a:r>
          </a:p>
        </p:txBody>
      </p:sp>
      <p:sp>
        <p:nvSpPr>
          <p:cNvPr id="2" name="Google Shape;703;p114">
            <a:extLst>
              <a:ext uri="{FF2B5EF4-FFF2-40B4-BE49-F238E27FC236}">
                <a16:creationId xmlns:a16="http://schemas.microsoft.com/office/drawing/2014/main" id="{33D9C16C-E04B-73F6-9A70-ED1EE7909F5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6564" y="2359300"/>
            <a:ext cx="5097802" cy="452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Full-service delivery for their flagship annual event, hosting 3,000+ delegates over three days in Nashville. 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theme development to logistics, technical production, and messaging, we handled every detail — powered by our trusted U.S. partner network.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GB" b="1" dirty="0">
              <a:solidFill>
                <a:srgbClr val="C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Google Shape;10527;p9415">
            <a:extLst>
              <a:ext uri="{FF2B5EF4-FFF2-40B4-BE49-F238E27FC236}">
                <a16:creationId xmlns:a16="http://schemas.microsoft.com/office/drawing/2014/main" id="{975C6C0F-DF14-2984-B527-2B50BBB120E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36563" y="1865525"/>
            <a:ext cx="5383786" cy="394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" tIns="45720" rIns="45720" bIns="45720" anchor="ctr" anchorCtr="0">
            <a:normAutofit/>
          </a:bodyPr>
          <a:lstStyle/>
          <a:p>
            <a:pPr>
              <a:buSzPts val="1100"/>
            </a:pPr>
            <a:r>
              <a:rPr lang="en-US" b="1">
                <a:solidFill>
                  <a:srgbClr val="2C3B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Conference &amp; Expo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94B6-C34B-0828-721E-9092FD1EC16A}"/>
              </a:ext>
            </a:extLst>
          </p:cNvPr>
          <p:cNvCxnSpPr>
            <a:cxnSpLocks/>
          </p:cNvCxnSpPr>
          <p:nvPr/>
        </p:nvCxnSpPr>
        <p:spPr>
          <a:xfrm>
            <a:off x="436563" y="2257890"/>
            <a:ext cx="539473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80EE4FD-F9B3-C8DC-AC7D-D329CACF16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122C274-3D99-4A24-ADE9-DD3F36DBA14D}" type="slidenum">
              <a:rPr lang="en-US" smtClean="0">
                <a:latin typeface="Helvetica" pitchFamily="2" charset="0"/>
              </a:rPr>
              <a:t>4</a:t>
            </a:fld>
            <a:endParaRPr lang="en-US">
              <a:latin typeface="Helvetica" pitchFamily="2" charset="0"/>
            </a:endParaRPr>
          </a:p>
        </p:txBody>
      </p:sp>
      <p:pic>
        <p:nvPicPr>
          <p:cNvPr id="10" name="Picture 9" descr="A person standing on stage&#10;&#10;AI-generated content may be incorrect.">
            <a:hlinkClick r:id="rId12"/>
            <a:extLst>
              <a:ext uri="{FF2B5EF4-FFF2-40B4-BE49-F238E27FC236}">
                <a16:creationId xmlns:a16="http://schemas.microsoft.com/office/drawing/2014/main" id="{FBFA7135-6C10-9579-E5D1-D81567E1871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0268" t="3350" r="30076" b="39660"/>
          <a:stretch/>
        </p:blipFill>
        <p:spPr>
          <a:xfrm>
            <a:off x="7388998" y="282321"/>
            <a:ext cx="4114800" cy="2620604"/>
          </a:xfrm>
          <a:prstGeom prst="rect">
            <a:avLst/>
          </a:prstGeom>
        </p:spPr>
      </p:pic>
      <p:pic>
        <p:nvPicPr>
          <p:cNvPr id="15" name="Picture 14" descr="A yellow star with a black center&#10;&#10;AI-generated content may be incorrect.">
            <a:extLst>
              <a:ext uri="{FF2B5EF4-FFF2-40B4-BE49-F238E27FC236}">
                <a16:creationId xmlns:a16="http://schemas.microsoft.com/office/drawing/2014/main" id="{3A9BC9D5-361E-43D2-3C4D-615AE247A3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09700" y="611329"/>
            <a:ext cx="2902688" cy="29026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FF565F-8164-57AA-84A5-F56210BFB44D}"/>
              </a:ext>
            </a:extLst>
          </p:cNvPr>
          <p:cNvSpPr txBox="1"/>
          <p:nvPr/>
        </p:nvSpPr>
        <p:spPr>
          <a:xfrm>
            <a:off x="7388997" y="3006465"/>
            <a:ext cx="445616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Creative Concept and Strategy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event theme, look, and feel aligned with the brand.</a:t>
            </a: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Management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and build event environments (stages, sets, expo, activations).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 and manage all lighting, sound, and A/V production.</a:t>
            </a: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 Facilitation Coordination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 and contract speakers, performers, and special guests.</a:t>
            </a: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 Signage, Content Design &amp; Branding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entire venue is fully branded for both client identity and event theme.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and delivery of screen content.</a:t>
            </a: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On-Site Operations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Staff the event (tech crew, event management team, etc.).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smooth execution and troubleshoot live.</a:t>
            </a:r>
          </a:p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13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D496504F-EBA5-7BE0-BDF0-B5CAC3792F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327" y="5699250"/>
            <a:ext cx="2721316" cy="889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542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65D40-78F2-4DFE-3E21-77F54F06C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08E24C66-7B95-96FF-38EC-8C7A54CAF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9FB8890-666A-C990-D987-D07F033EDA8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7772400" imgH="10058400" progId="TCLayout.ActiveDocument.1">
                  <p:embed/>
                </p:oleObj>
              </mc:Choice>
              <mc:Fallback>
                <p:oleObj name="think-cell Slide" r:id="rId9" imgW="7772400" imgH="1005840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FB8890-666A-C990-D987-D07F033EDA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65CB32C-2BE4-C527-059E-8348D3253A87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840487"/>
            <a:ext cx="11274552" cy="493776"/>
          </a:xfrm>
        </p:spPr>
        <p:txBody>
          <a:bodyPr vert="horz">
            <a:noAutofit/>
          </a:bodyPr>
          <a:lstStyle/>
          <a:p>
            <a:r>
              <a:rPr lang="en-US" sz="3600" dirty="0" err="1">
                <a:solidFill>
                  <a:srgbClr val="C00000"/>
                </a:solidFill>
                <a:latin typeface="Bebas Neue"/>
                <a:cs typeface="Arial"/>
              </a:rPr>
              <a:t>Netsuite</a:t>
            </a:r>
            <a:r>
              <a:rPr lang="en-US" sz="3600" dirty="0">
                <a:solidFill>
                  <a:srgbClr val="C00000"/>
                </a:solidFill>
                <a:latin typeface="Bebas Neue"/>
                <a:cs typeface="Arial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Bebas Neue"/>
                <a:cs typeface="Arial"/>
              </a:rPr>
              <a:t>suiteconnect</a:t>
            </a:r>
            <a:br>
              <a:rPr lang="en-US" sz="3600" dirty="0">
                <a:solidFill>
                  <a:srgbClr val="C00000"/>
                </a:solidFill>
                <a:latin typeface="Bebas Neue"/>
                <a:cs typeface="Arial"/>
              </a:rPr>
            </a:br>
            <a:r>
              <a:rPr lang="en-US" sz="2400" dirty="0">
                <a:solidFill>
                  <a:srgbClr val="C00000"/>
                </a:solidFill>
                <a:latin typeface="Bebas Neue"/>
                <a:cs typeface="Arial"/>
              </a:rPr>
              <a:t>NEW YORK CITY, NY</a:t>
            </a:r>
            <a:endParaRPr lang="en-US" sz="24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77007-8095-6D03-340A-03D4EA0ADF59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>
                <a:solidFill>
                  <a:srgbClr val="2C3B5A"/>
                </a:solidFill>
                <a:latin typeface="Bebas Neue" panose="020B0606020202050201" pitchFamily="34" charset="77"/>
              </a:rPr>
              <a:t>GREAT Futures </a:t>
            </a:r>
          </a:p>
        </p:txBody>
      </p:sp>
      <p:sp>
        <p:nvSpPr>
          <p:cNvPr id="2" name="Google Shape;703;p114">
            <a:extLst>
              <a:ext uri="{FF2B5EF4-FFF2-40B4-BE49-F238E27FC236}">
                <a16:creationId xmlns:a16="http://schemas.microsoft.com/office/drawing/2014/main" id="{4EAD34F8-8662-BEEC-28FE-565F548627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6563" y="2359300"/>
            <a:ext cx="5415367" cy="452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Full-service delivery including content development, creative production, stage design, event branding, guest communications, registration, on-site execution, and post-event reporting.</a:t>
            </a:r>
            <a:endParaRPr lang="en-GB" sz="20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200"/>
              </a:spcAft>
            </a:pPr>
            <a:endParaRPr lang="en-GB" dirty="0">
              <a:solidFill>
                <a:srgbClr val="2C3B5A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Google Shape;10527;p9415">
            <a:extLst>
              <a:ext uri="{FF2B5EF4-FFF2-40B4-BE49-F238E27FC236}">
                <a16:creationId xmlns:a16="http://schemas.microsoft.com/office/drawing/2014/main" id="{4E530740-EEDB-DBF7-9DD1-CC7986F4312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36563" y="1865525"/>
            <a:ext cx="5383786" cy="394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" tIns="45720" rIns="45720" bIns="45720" anchor="ctr" anchorCtr="0">
            <a:normAutofit/>
          </a:bodyPr>
          <a:lstStyle/>
          <a:p>
            <a:pPr>
              <a:buSzPts val="1100"/>
            </a:pPr>
            <a:r>
              <a:rPr lang="en-US" b="1" dirty="0">
                <a:solidFill>
                  <a:srgbClr val="2C3B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Conference &amp; Networking Lounges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73C5CB-864B-1EC4-3FE0-BD8DA31D6511}"/>
              </a:ext>
            </a:extLst>
          </p:cNvPr>
          <p:cNvCxnSpPr>
            <a:cxnSpLocks/>
          </p:cNvCxnSpPr>
          <p:nvPr/>
        </p:nvCxnSpPr>
        <p:spPr>
          <a:xfrm>
            <a:off x="436563" y="2257890"/>
            <a:ext cx="539473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42CE06B-E21B-47F8-0E64-2F984466B30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122C274-3D99-4A24-ADE9-DD3F36DBA14D}" type="slidenum">
              <a:rPr lang="en-US" smtClean="0">
                <a:latin typeface="Helvetica" pitchFamily="2" charset="0"/>
              </a:rPr>
              <a:t>5</a:t>
            </a:fld>
            <a:endParaRPr lang="en-US">
              <a:latin typeface="Helvetica" pitchFamily="2" charset="0"/>
            </a:endParaRPr>
          </a:p>
        </p:txBody>
      </p:sp>
      <p:pic>
        <p:nvPicPr>
          <p:cNvPr id="15" name="Picture 14" descr="A group of people sitting on a stage&#10;&#10;AI-generated content may be incorrect.">
            <a:extLst>
              <a:ext uri="{FF2B5EF4-FFF2-40B4-BE49-F238E27FC236}">
                <a16:creationId xmlns:a16="http://schemas.microsoft.com/office/drawing/2014/main" id="{69C0E6D8-48A1-A42C-D4E5-976C0D84266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7777" t="33021" r="12575" b="29510"/>
          <a:stretch/>
        </p:blipFill>
        <p:spPr>
          <a:xfrm>
            <a:off x="7388999" y="296863"/>
            <a:ext cx="4114800" cy="2593481"/>
          </a:xfrm>
          <a:prstGeom prst="rect">
            <a:avLst/>
          </a:prstGeom>
        </p:spPr>
      </p:pic>
      <p:pic>
        <p:nvPicPr>
          <p:cNvPr id="12" name="Picture 11" descr="Yellow headphones with spray paint on it&#10;&#10;AI-generated content may be incorrect.">
            <a:extLst>
              <a:ext uri="{FF2B5EF4-FFF2-40B4-BE49-F238E27FC236}">
                <a16:creationId xmlns:a16="http://schemas.microsoft.com/office/drawing/2014/main" id="{B4BB72E4-37BE-A61C-FF47-518C818AF8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515594">
            <a:off x="6126483" y="656912"/>
            <a:ext cx="2104697" cy="21046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141B7B-0ED0-4BEF-EFC8-E2BF1F5A3E34}"/>
              </a:ext>
            </a:extLst>
          </p:cNvPr>
          <p:cNvSpPr txBox="1"/>
          <p:nvPr/>
        </p:nvSpPr>
        <p:spPr>
          <a:xfrm>
            <a:off x="7388998" y="3006465"/>
            <a:ext cx="485998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Creative Concept and Strategy</a:t>
            </a:r>
            <a:endParaRPr lang="en-GB" sz="11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event theme, look, and feel aligned with the brand.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and delivery of screen content.</a:t>
            </a:r>
          </a:p>
          <a:p>
            <a:r>
              <a:rPr lang="en-GB" sz="11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Venue Logistics</a:t>
            </a:r>
            <a:endParaRPr lang="en-GB" sz="11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Sourcing, contracting, Room grid planning.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Handle permits, insurance, and compliance.</a:t>
            </a:r>
          </a:p>
          <a:p>
            <a:r>
              <a:rPr lang="en-GB" sz="11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Catering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F&amp;B co-ordination and onsite delivery</a:t>
            </a:r>
            <a:endParaRPr lang="en-GB" sz="1100" b="1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1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 Signage, Content Design &amp; Branding</a:t>
            </a:r>
            <a:endParaRPr lang="en-GB" sz="11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entire venue is fully branded for both client identity and event theme.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and delivery of screen content.</a:t>
            </a:r>
          </a:p>
          <a:p>
            <a:r>
              <a:rPr lang="en-GB" sz="11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Management</a:t>
            </a:r>
            <a:endParaRPr lang="en-GB" sz="11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and build event environments (stages, sets, expo, activations).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 and manage all lighting, sound, and A/V production.</a:t>
            </a:r>
          </a:p>
          <a:p>
            <a:r>
              <a:rPr lang="en-GB" sz="11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Guest Experience and Registration</a:t>
            </a:r>
            <a:endParaRPr lang="en-GB" sz="11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Curate VIP experiences.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 invitations, RSVPs, check-ins, and security.</a:t>
            </a:r>
          </a:p>
          <a:p>
            <a:r>
              <a:rPr lang="en-GB" sz="11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On-Site Operations</a:t>
            </a:r>
            <a:endParaRPr lang="en-GB" sz="11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Staff the event (event management team, tech crews, guest services).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smooth execution and troubleshoot live.</a:t>
            </a:r>
          </a:p>
          <a:p>
            <a:endParaRPr lang="en-US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E002DFF0-5CFD-7D1E-859F-722FCC9D5E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7327" y="5699250"/>
            <a:ext cx="2721316" cy="889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7926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07A4F-0AD8-2698-0EC3-914D815D3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4A85B259-7462-381C-4616-75B5BCF85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46490" y="-2666206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5230C34C-71C5-1F9A-9F20-33B8DB90AC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7772400" imgH="10058400" progId="TCLayout.ActiveDocument.1">
                  <p:embed/>
                </p:oleObj>
              </mc:Choice>
              <mc:Fallback>
                <p:oleObj name="think-cell Slide" r:id="rId9" imgW="7772400" imgH="1005840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230C34C-71C5-1F9A-9F20-33B8DB90AC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6CC91F6-E951-2EA4-55BF-F3B8FF39CA3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6563" y="888611"/>
            <a:ext cx="11274552" cy="493776"/>
          </a:xfrm>
        </p:spPr>
        <p:txBody>
          <a:bodyPr vert="horz"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Bebas Neue"/>
                <a:cs typeface="Arial"/>
              </a:rPr>
              <a:t>PATTERN COMPUTER LAUNCH</a:t>
            </a:r>
            <a:br>
              <a:rPr lang="en-US" sz="3600" dirty="0">
                <a:solidFill>
                  <a:srgbClr val="C00000"/>
                </a:solidFill>
                <a:latin typeface="Bebas Neue"/>
                <a:cs typeface="Arial"/>
              </a:rPr>
            </a:br>
            <a:r>
              <a:rPr lang="en-US" sz="2400" dirty="0">
                <a:solidFill>
                  <a:srgbClr val="C00000"/>
                </a:solidFill>
                <a:latin typeface="Bebas Neue"/>
                <a:cs typeface="Arial"/>
              </a:rPr>
              <a:t>SAN FRANCISCO, CA</a:t>
            </a:r>
            <a:endParaRPr lang="en-US" sz="24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0A69B4-03DF-9AC3-96B1-D263E52CE7F8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>
                <a:solidFill>
                  <a:srgbClr val="2C3B5A"/>
                </a:solidFill>
                <a:latin typeface="Bebas Neue" panose="020B0606020202050201" pitchFamily="34" charset="77"/>
              </a:rPr>
              <a:t>GREAT Futures </a:t>
            </a:r>
          </a:p>
        </p:txBody>
      </p:sp>
      <p:sp>
        <p:nvSpPr>
          <p:cNvPr id="2" name="Google Shape;703;p114">
            <a:extLst>
              <a:ext uri="{FF2B5EF4-FFF2-40B4-BE49-F238E27FC236}">
                <a16:creationId xmlns:a16="http://schemas.microsoft.com/office/drawing/2014/main" id="{42158712-1819-6AF5-9930-1D212F7F035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6563" y="2359301"/>
            <a:ext cx="5415367" cy="361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360° solution from venue selection and agenda curation to live show direction and digital asset creation.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 profile audience of tech investors and Press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Complimented a multi-channel PR &amp; Advertising Campaign</a:t>
            </a:r>
            <a:endParaRPr lang="en-GB" sz="2000" b="0" i="0" u="none" strike="noStrike" dirty="0"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GB" b="1" dirty="0">
              <a:solidFill>
                <a:srgbClr val="C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Google Shape;10527;p9415">
            <a:extLst>
              <a:ext uri="{FF2B5EF4-FFF2-40B4-BE49-F238E27FC236}">
                <a16:creationId xmlns:a16="http://schemas.microsoft.com/office/drawing/2014/main" id="{8F906A62-1524-C96C-473F-C15572122A2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36563" y="1865525"/>
            <a:ext cx="5383786" cy="394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" tIns="45720" rIns="45720" bIns="45720" anchor="ctr" anchorCtr="0">
            <a:normAutofit/>
          </a:bodyPr>
          <a:lstStyle/>
          <a:p>
            <a:pPr>
              <a:buSzPts val="1100"/>
            </a:pPr>
            <a:r>
              <a:rPr lang="en-US" b="1" dirty="0">
                <a:solidFill>
                  <a:srgbClr val="2C3B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Product Launch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269E0B-C846-137E-0C4B-8C42C834A431}"/>
              </a:ext>
            </a:extLst>
          </p:cNvPr>
          <p:cNvCxnSpPr>
            <a:cxnSpLocks/>
          </p:cNvCxnSpPr>
          <p:nvPr/>
        </p:nvCxnSpPr>
        <p:spPr>
          <a:xfrm>
            <a:off x="436563" y="2257890"/>
            <a:ext cx="539473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ACC96AE-02C7-F2BF-691A-9CD3B42DAF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122C274-3D99-4A24-ADE9-DD3F36DBA14D}" type="slidenum">
              <a:rPr lang="en-US" smtClean="0">
                <a:latin typeface="Helvetica" pitchFamily="2" charset="0"/>
              </a:rPr>
              <a:t>6</a:t>
            </a:fld>
            <a:endParaRPr lang="en-US">
              <a:latin typeface="Helvetica" pitchFamily="2" charset="0"/>
            </a:endParaRPr>
          </a:p>
        </p:txBody>
      </p:sp>
      <p:pic>
        <p:nvPicPr>
          <p:cNvPr id="14" name="Picture 13" descr="A person in a suit holding his hands up&#10;&#10;AI-generated content may be incorrect.">
            <a:hlinkClick r:id="rId12"/>
            <a:extLst>
              <a:ext uri="{FF2B5EF4-FFF2-40B4-BE49-F238E27FC236}">
                <a16:creationId xmlns:a16="http://schemas.microsoft.com/office/drawing/2014/main" id="{86CA4A15-6B73-821A-11FD-EF3F0538A08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6307" t="6012" r="25889" b="40348"/>
          <a:stretch/>
        </p:blipFill>
        <p:spPr>
          <a:xfrm>
            <a:off x="7387698" y="282321"/>
            <a:ext cx="4115356" cy="2604129"/>
          </a:xfrm>
          <a:prstGeom prst="rect">
            <a:avLst/>
          </a:prstGeom>
        </p:spPr>
      </p:pic>
      <p:pic>
        <p:nvPicPr>
          <p:cNvPr id="10" name="Picture 9" descr="A heart with wings and spray paint&#10;&#10;AI-generated content may be incorrect.">
            <a:extLst>
              <a:ext uri="{FF2B5EF4-FFF2-40B4-BE49-F238E27FC236}">
                <a16:creationId xmlns:a16="http://schemas.microsoft.com/office/drawing/2014/main" id="{AAF1A84A-0BA1-E04A-BDC8-C65D6B1B25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482595">
            <a:off x="6119978" y="187695"/>
            <a:ext cx="2867977" cy="2867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68C1E0-EB62-820B-93C4-2B7816BAD11E}"/>
              </a:ext>
            </a:extLst>
          </p:cNvPr>
          <p:cNvSpPr txBox="1"/>
          <p:nvPr/>
        </p:nvSpPr>
        <p:spPr>
          <a:xfrm>
            <a:off x="7388997" y="3006465"/>
            <a:ext cx="46453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Creative Concept and Strategy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event theme, look and feel aligned with the brand.</a:t>
            </a: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Venue Logistics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Sourcing, Contracting Room grid planning.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Handle permits, insurance, and compliance.</a:t>
            </a: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Catering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F&amp;B co-ordination and onsite delivery</a:t>
            </a:r>
            <a:endParaRPr lang="en-GB" sz="1200" b="1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Management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and build event environments (stages, sets, activations).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Sourced and managed all lighting, sound, and A/V production.</a:t>
            </a: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Video Creation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and deliver multi-screen opening VT.</a:t>
            </a: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Guest Experience and Registration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 check-in, and security.</a:t>
            </a: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On-Site Operations</a:t>
            </a:r>
            <a:endParaRPr lang="en-GB" sz="12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Staff the event (event management team, tech crews, guest services).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Ensure smooth execution and troubleshoot live.</a:t>
            </a:r>
          </a:p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853AEBC3-E732-F1C1-E108-6D26476547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327" y="5699250"/>
            <a:ext cx="2721316" cy="889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463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AAA59-2BCE-0EE1-F7D9-7BBC5405B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654C8D1A-AD47-E722-EAA5-8BC939402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647951" y="-267809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8CA3CF0C-E913-EE1D-AF60-3FF8C03E442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7772400" imgH="10058400" progId="TCLayout.ActiveDocument.1">
                  <p:embed/>
                </p:oleObj>
              </mc:Choice>
              <mc:Fallback>
                <p:oleObj name="think-cell Slide" r:id="rId10" imgW="7772400" imgH="1005840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CA3CF0C-E913-EE1D-AF60-3FF8C03E44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205A598-0DFB-F419-AA22-51E092E7C0EE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858784"/>
            <a:ext cx="11274552" cy="493776"/>
          </a:xfrm>
        </p:spPr>
        <p:txBody>
          <a:bodyPr vert="horz">
            <a:no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Bebas Neue"/>
                <a:cs typeface="Arial"/>
              </a:rPr>
              <a:t>YOUVIEW FANBOX</a:t>
            </a:r>
            <a:br>
              <a:rPr lang="en-US" sz="3600" dirty="0">
                <a:solidFill>
                  <a:srgbClr val="C00000"/>
                </a:solidFill>
                <a:latin typeface="Bebas Neue"/>
                <a:cs typeface="Arial"/>
              </a:rPr>
            </a:br>
            <a:r>
              <a:rPr lang="en-US" sz="2400" dirty="0">
                <a:solidFill>
                  <a:srgbClr val="C00000"/>
                </a:solidFill>
                <a:latin typeface="Bebas Neue"/>
                <a:cs typeface="Arial"/>
              </a:rPr>
              <a:t>London (UK!)</a:t>
            </a:r>
            <a:endParaRPr lang="en-US" sz="24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2CB85-7F8F-A40B-CE24-494AB427437B}"/>
              </a:ext>
            </a:extLst>
          </p:cNvPr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>
                <a:solidFill>
                  <a:srgbClr val="2C3B5A"/>
                </a:solidFill>
                <a:latin typeface="Bebas Neue" panose="020B0606020202050201" pitchFamily="34" charset="77"/>
              </a:rPr>
              <a:t>GREAT Futures </a:t>
            </a:r>
          </a:p>
        </p:txBody>
      </p:sp>
      <p:sp>
        <p:nvSpPr>
          <p:cNvPr id="2" name="Google Shape;703;p114">
            <a:extLst>
              <a:ext uri="{FF2B5EF4-FFF2-40B4-BE49-F238E27FC236}">
                <a16:creationId xmlns:a16="http://schemas.microsoft.com/office/drawing/2014/main" id="{DAA8AD1C-559C-9AF4-29C7-64E8FDD5817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6563" y="2359300"/>
            <a:ext cx="5707801" cy="4542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20" rIns="91440" bIns="45720" anchor="t" anchorCtr="0">
            <a:norm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2C3B5A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bold public activation featuring a life-sized set-top box where fans acted out scenes with real sets, costumes, and actors. 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rgbClr val="2C3B5A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Whitewall delivered end-to-end creative, technical production, and on-site management — drawing hundreds and generating major PR buzz.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GB" b="1" dirty="0">
              <a:solidFill>
                <a:srgbClr val="C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Google Shape;10527;p9415">
            <a:extLst>
              <a:ext uri="{FF2B5EF4-FFF2-40B4-BE49-F238E27FC236}">
                <a16:creationId xmlns:a16="http://schemas.microsoft.com/office/drawing/2014/main" id="{83598628-FAE1-A708-8936-80BFA5F5089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36563" y="1865525"/>
            <a:ext cx="5383786" cy="394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" tIns="45720" rIns="45720" bIns="45720" anchor="ctr" anchorCtr="0">
            <a:normAutofit/>
          </a:bodyPr>
          <a:lstStyle/>
          <a:p>
            <a:pPr>
              <a:buSzPts val="1100"/>
            </a:pPr>
            <a:r>
              <a:rPr lang="en-US" b="1">
                <a:solidFill>
                  <a:srgbClr val="2C3B5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Immersive Experience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2D61A7-68BB-5226-9AD1-5BDDC19462CE}"/>
              </a:ext>
            </a:extLst>
          </p:cNvPr>
          <p:cNvCxnSpPr>
            <a:cxnSpLocks/>
          </p:cNvCxnSpPr>
          <p:nvPr/>
        </p:nvCxnSpPr>
        <p:spPr>
          <a:xfrm>
            <a:off x="436563" y="2257890"/>
            <a:ext cx="539473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3858D6D-8A3B-7D75-DCFA-FAB6BB367F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122C274-3D99-4A24-ADE9-DD3F36DBA14D}" type="slidenum">
              <a:rPr lang="en-US" smtClean="0">
                <a:latin typeface="Helvetica" pitchFamily="2" charset="0"/>
              </a:rPr>
              <a:t>7</a:t>
            </a:fld>
            <a:endParaRPr lang="en-US">
              <a:latin typeface="Helvetica" pitchFamily="2" charset="0"/>
            </a:endParaRPr>
          </a:p>
        </p:txBody>
      </p:sp>
      <p:pic>
        <p:nvPicPr>
          <p:cNvPr id="19" name="Picture 18" descr="A group of people in a room&#10;&#10;AI-generated content may be incorrect.">
            <a:hlinkClick r:id="rId12"/>
            <a:extLst>
              <a:ext uri="{FF2B5EF4-FFF2-40B4-BE49-F238E27FC236}">
                <a16:creationId xmlns:a16="http://schemas.microsoft.com/office/drawing/2014/main" id="{3DFF83A2-6E6E-FAF1-392F-0E28E55C104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3171" t="9601" r="30260" b="36718"/>
          <a:stretch/>
        </p:blipFill>
        <p:spPr>
          <a:xfrm>
            <a:off x="7391400" y="296863"/>
            <a:ext cx="4093774" cy="2592387"/>
          </a:xfrm>
          <a:prstGeom prst="rect">
            <a:avLst/>
          </a:prstGeom>
        </p:spPr>
      </p:pic>
      <p:pic>
        <p:nvPicPr>
          <p:cNvPr id="10" name="Picture 9" descr="A yellow heart with a drop of paint on it&#10;&#10;AI-generated content may be incorrect.">
            <a:extLst>
              <a:ext uri="{FF2B5EF4-FFF2-40B4-BE49-F238E27FC236}">
                <a16:creationId xmlns:a16="http://schemas.microsoft.com/office/drawing/2014/main" id="{12E7A4C7-5714-8D5C-B082-A86B9D019B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052134">
            <a:off x="6085840" y="350207"/>
            <a:ext cx="2485697" cy="24856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8A6732-4D95-14D0-EE6B-304F3EC77291}"/>
              </a:ext>
            </a:extLst>
          </p:cNvPr>
          <p:cNvSpPr txBox="1"/>
          <p:nvPr/>
        </p:nvSpPr>
        <p:spPr>
          <a:xfrm>
            <a:off x="7388999" y="3006465"/>
            <a:ext cx="41148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Creative Concepting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Developed event theme and guest journey aligned with Netflix and YouView branding.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Created three “sound stages” to mimic Netflix’s biggest shows.</a:t>
            </a:r>
          </a:p>
          <a:p>
            <a:pPr>
              <a:buNone/>
            </a:pPr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Venue Design &amp; Construction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Designed and constructed purpose-built venue.</a:t>
            </a:r>
          </a:p>
          <a:p>
            <a:pPr>
              <a:buNone/>
            </a:pPr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 &amp; Build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 and manage all lighting, sound, and A/V production.</a:t>
            </a:r>
          </a:p>
          <a:p>
            <a:pPr>
              <a:buNone/>
            </a:pPr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Talent Acquisition &amp; Co-ordination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Managed actors, stage management, host and brand ambassadors.</a:t>
            </a:r>
          </a:p>
          <a:p>
            <a:pPr>
              <a:buNone/>
            </a:pPr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Guest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Handled attendee experience, including helping costume participants who wanted to join the fun.</a:t>
            </a:r>
          </a:p>
          <a:p>
            <a:r>
              <a:rPr lang="en-GB" sz="12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On-Site Execution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Staffed and co-ordinated all event operations.</a:t>
            </a:r>
          </a:p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347BB231-3F83-B1EA-0FAD-299613DE6B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7327" y="5699250"/>
            <a:ext cx="2721316" cy="889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9232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9B8F9-B514-AB91-320F-F203ACF3C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43C31303-8C0C-F4AA-F65C-63D57C746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EF75122-570B-67FB-0F29-691A4D054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3" y="1814513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889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chapt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SLIDE_PPT_ID" val="343#2959232056"/>
  <p:tag name="PLUS_SLIDE_ID" val="iG190W6PEa3wEoxBjE8zOz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chapter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SLIDE_PPT_ID" val="343#2959232056"/>
  <p:tag name="PLUS_SLIDE_ID" val="iG190W6PEa3wEoxBjE8zOz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chapt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SLIDE_PPT_ID" val="343#2959232056"/>
  <p:tag name="PLUS_SLIDE_ID" val="iG190W6PEa3wEoxBjE8zOz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SLIDE_PPT_ID" val="343#2959232056"/>
  <p:tag name="PLUS_SLIDE_ID" val="iG190W6PEa3wEoxBjE8zOz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chapter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chapt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detai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ID" val="head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US_SLIDE_PPT_ID" val="343#2959232056"/>
  <p:tag name="PLUS_SLIDE_ID" val="iG190W6PEa3wEoxBjE8zOz"/>
</p:tagLst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WOW" id="{296B9A75-817E-BE4C-BC01-2A019F706527}" vid="{246717A0-BE9C-F147-92FC-CAD778CE62AE}"/>
    </a:ext>
  </a:extLst>
</a:theme>
</file>

<file path=ppt/theme/theme2.xml><?xml version="1.0" encoding="utf-8"?>
<a:theme xmlns:a="http://schemas.openxmlformats.org/drawingml/2006/main" name="Upstage Colours">
  <a:themeElements>
    <a:clrScheme name="Custom 11">
      <a:dk1>
        <a:sysClr val="windowText" lastClr="000000"/>
      </a:dk1>
      <a:lt1>
        <a:sysClr val="window" lastClr="FFFFFF"/>
      </a:lt1>
      <a:dk2>
        <a:srgbClr val="FFFFFF"/>
      </a:dk2>
      <a:lt2>
        <a:srgbClr val="E7E6E6"/>
      </a:lt2>
      <a:accent1>
        <a:srgbClr val="DE006E"/>
      </a:accent1>
      <a:accent2>
        <a:srgbClr val="F6793A"/>
      </a:accent2>
      <a:accent3>
        <a:srgbClr val="5A5A5A"/>
      </a:accent3>
      <a:accent4>
        <a:srgbClr val="B31B44"/>
      </a:accent4>
      <a:accent5>
        <a:srgbClr val="FFFFF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stage Colours" id="{534E0836-0ED0-427B-8E9B-E41440DBD5A4}" vid="{F82753A7-953C-45C7-89F8-E63E75E32B0A}"/>
    </a:ext>
  </a:extLst>
</a:theme>
</file>

<file path=ppt/theme/theme3.xml><?xml version="1.0" encoding="utf-8"?>
<a:theme xmlns:a="http://schemas.openxmlformats.org/drawingml/2006/main" name="office theme">
  <a:themeElements>
    <a:clrScheme name="Insight">
      <a:dk1>
        <a:srgbClr val="000000"/>
      </a:dk1>
      <a:lt1>
        <a:srgbClr val="FFFFFF"/>
      </a:lt1>
      <a:dk2>
        <a:srgbClr val="2C3C5A"/>
      </a:dk2>
      <a:lt2>
        <a:srgbClr val="F1F3F5"/>
      </a:lt2>
      <a:accent1>
        <a:srgbClr val="465674"/>
      </a:accent1>
      <a:accent2>
        <a:srgbClr val="6893C1"/>
      </a:accent2>
      <a:accent3>
        <a:srgbClr val="A1B6C7"/>
      </a:accent3>
      <a:accent4>
        <a:srgbClr val="637A96"/>
      </a:accent4>
      <a:accent5>
        <a:srgbClr val="BFCCCD"/>
      </a:accent5>
      <a:accent6>
        <a:srgbClr val="E6E3E1"/>
      </a:accent6>
      <a:hlink>
        <a:srgbClr val="96607D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B4B8767-FED3-F049-967E-5F5669091F8B}">
  <we:reference id="wa200007130" version="1.0.0.1" store="en-GB" storeType="OMEX"/>
  <we:alternateReferences>
    <we:reference id="wa200007130" version="1.0.0.1" store="wa2000071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dd82185d31c48739aabc83648f48f6d6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05aa5c6a498138b050588cc8037f7b03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485D9E-B723-4544-BEBA-83776DB6AEFA}">
  <ds:schemaRefs>
    <ds:schemaRef ds:uri="37024962-1aa8-4a0e-bcc4-2052b0132858"/>
    <ds:schemaRef ds:uri="bbe29a26-4ba2-44fb-9ebd-4f0032c7f1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911D263-9C56-457B-9B15-EC2103E72AB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bbe29a26-4ba2-44fb-9ebd-4f0032c7f13a"/>
    <ds:schemaRef ds:uri="http://schemas.microsoft.com/office/infopath/2007/PartnerControls"/>
    <ds:schemaRef ds:uri="http://schemas.openxmlformats.org/package/2006/metadata/core-properties"/>
    <ds:schemaRef ds:uri="37024962-1aa8-4a0e-bcc4-2052b013285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E6F066D-0B8C-430D-BCC3-3C09D196B6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1005</Words>
  <Application>Microsoft Macintosh PowerPoint</Application>
  <PresentationFormat>Widescreen</PresentationFormat>
  <Paragraphs>129</Paragraphs>
  <Slides>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6" baseType="lpstr">
      <vt:lpstr>Aptos</vt:lpstr>
      <vt:lpstr>Arial</vt:lpstr>
      <vt:lpstr>Avenir Next</vt:lpstr>
      <vt:lpstr>Avenir Next Demi Bold</vt:lpstr>
      <vt:lpstr>Bebas Neue</vt:lpstr>
      <vt:lpstr>Bebas Neue Bold</vt:lpstr>
      <vt:lpstr>Calibri</vt:lpstr>
      <vt:lpstr>Calibri Light</vt:lpstr>
      <vt:lpstr>Courier New</vt:lpstr>
      <vt:lpstr>Helvetica</vt:lpstr>
      <vt:lpstr>Lucida Sans Unicode</vt:lpstr>
      <vt:lpstr>Open Sans</vt:lpstr>
      <vt:lpstr>Wingdings</vt:lpstr>
      <vt:lpstr>Whitewall 2022</vt:lpstr>
      <vt:lpstr>Upstage Colours</vt:lpstr>
      <vt:lpstr>office theme</vt:lpstr>
      <vt:lpstr>1_Whitewall 2022</vt:lpstr>
      <vt:lpstr>think-cell Slide</vt:lpstr>
      <vt:lpstr>PowerPoint Presentation</vt:lpstr>
      <vt:lpstr>PowerPoint Presentation</vt:lpstr>
      <vt:lpstr>ORACLE PARTNER connect PROGRAM San Francisco, CA</vt:lpstr>
      <vt:lpstr>SIRIUS DECISIONS B2B SUMMIT NASHVILLE, TN</vt:lpstr>
      <vt:lpstr>Netsuite suiteconnect NEW YORK CITY, NY</vt:lpstr>
      <vt:lpstr>PATTERN COMPUTER LAUNCH SAN FRANCISCO, CA</vt:lpstr>
      <vt:lpstr>YOUVIEW FANBOX London (UK!)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John Garrett</cp:lastModifiedBy>
  <cp:revision>5</cp:revision>
  <dcterms:created xsi:type="dcterms:W3CDTF">2025-04-09T17:38:17Z</dcterms:created>
  <dcterms:modified xsi:type="dcterms:W3CDTF">2025-05-01T05:57:50Z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