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74" r:id="rId6"/>
    <p:sldId id="257" r:id="rId7"/>
    <p:sldId id="258" r:id="rId8"/>
    <p:sldId id="263" r:id="rId9"/>
    <p:sldId id="266" r:id="rId10"/>
    <p:sldId id="275" r:id="rId11"/>
    <p:sldId id="276" r:id="rId12"/>
    <p:sldId id="277" r:id="rId13"/>
    <p:sldId id="280" r:id="rId14"/>
    <p:sldId id="278" r:id="rId15"/>
    <p:sldId id="261" r:id="rId16"/>
    <p:sldId id="259" r:id="rId17"/>
  </p:sldIdLst>
  <p:sldSz cx="12192000" cy="6858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4248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758F8-D6B3-FF42-A91D-50B74D9C3A60}" v="1" dt="2025-01-22T15:28:10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>
        <p:guide orient="horz" pos="1026"/>
        <p:guide pos="4248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037D1A00-CA25-4446-9749-29BDEBE296C1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B6D86D80-012E-1942-B409-C7A6D2769A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1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86D80-012E-1942-B409-C7A6D2769A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5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8CAE-3E69-F8C9-7244-ECDE9AA65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5AEDB-E78D-4126-511B-B5BEBC96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2B0D-E863-80A9-1146-C8B9EDF5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B13E-0BF8-9EF8-C3A0-004AD6E5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E689E-F7EB-F10B-01EE-55DE57B6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EAF4-3B1F-1EFB-4E77-F47F0383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1EB67-D62A-892C-1565-4A33A98AC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44EA-BF3D-399F-FB65-D60E70F1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EF6C5-F5F8-76E9-D4F7-0E7609A5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AE329-F993-A583-46BB-831E71C2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39EAE5-7C5F-9C70-046F-036D0E2FC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1B894-794E-DB30-7C09-421D05CD3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8EE4-D16F-B576-17A7-568BFD4D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F3CE-2E79-FA92-CDA5-CEEF58AE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67381-82C5-D5F2-2145-D0BFB42A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4893-4927-41CA-D274-18517759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82F0-E2F7-8F86-364D-F47C085F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BDC94-5412-BECB-CE3E-D645777F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0D7F5-5D79-6470-CF49-BF827B6B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DCC2B-80C4-EBD1-912B-947468C2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EAF5-F78A-E808-5903-6CAC1251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B5B82-77F4-2A1C-AF31-B947D5BC4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42E4A-2D45-A073-E91F-3C411575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C4A7D-83A7-E7F3-E5D3-738AEF74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66B9F-7EDA-0433-7C10-F4098366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AE58-9CC0-2A69-5596-42D5EC0F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79D5E-63E2-E673-907B-666C6DCB2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5CE34-ECDC-6375-C7FE-372FD28EF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BF7B5-A1DC-3F72-84DC-83245FB3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1CCA0-DC86-5E41-11F9-99C7505A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5539D-2884-B9F0-920A-98241576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5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7CDD-48DD-388F-E813-BBB93E2C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F7972-3F42-54F1-276F-77B7F52F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1DEEA-9026-8D89-5DAD-E6DAFB5C5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8F27A-23AA-CBA9-E40F-FC7E32AC1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D89F1-073A-3C91-7048-6680069E2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487F3-E295-8098-D378-FC81393A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3CEE3-B8DC-A142-023F-A4865EF8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8FC094-D038-B47F-FE71-A6EA12B9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1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A937-E1AB-7246-0593-1B102CC6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D4737-E3A8-D626-1641-07C916A4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4DD7-7843-A11E-1E0F-9762BD9D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49560-DB5C-A22A-0C20-2AB31F9B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F81B1-6202-9738-A4CF-5891A1BD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D9436-82C8-DD48-1B3E-FFA37A53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C7353-2230-2839-B64F-569756D2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DB9B-8099-2A73-3E3D-5201009F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02F-21C6-CE80-0E3E-4F69A1560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F5F2C-FC98-5ED5-D426-D953AE1B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D2987-D3D3-7A2C-B0D1-7B132209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80BF0-5391-2B48-9792-A118B986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D3246-C9ED-3951-75AC-97E78C03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6FE3-3288-3AA9-33E2-50B205B2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21C28-9476-C83D-6431-4779CDAFC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D94FB-7BC2-4E07-564E-51334F70C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C9702-7AA1-1672-6CCB-1E9E1305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91D5-9B2B-5F48-865A-1EE3B9FB4EE0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1A5B1-BE0A-97D3-2AA6-3BCE48D6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DA42A-DE7B-9581-D597-19ACCC55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01D-9BD3-B54B-B8E9-652CED3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7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E7310C-311E-E7B6-853E-88C4D99F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51A3F-EC00-BE28-F682-6BB4F94C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3E987-75BB-7E58-EAED-507DE9EDB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F5ED91D5-9B2B-5F48-865A-1EE3B9FB4EE0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1BE10-1135-8713-6A02-CE4E20B28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B814F-34E6-DBC8-DD8A-5D47551F9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CCDEF01D-9BD3-B54B-B8E9-652CED362E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5" name="Picture 4" descr="A race car with a red bull logo&#10;&#10;Description automatically generated">
            <a:extLst>
              <a:ext uri="{FF2B5EF4-FFF2-40B4-BE49-F238E27FC236}">
                <a16:creationId xmlns:a16="http://schemas.microsoft.com/office/drawing/2014/main" id="{B27E5688-8F76-7FE3-C4C2-85A41EEE19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EC1B7-E8F8-B841-1334-E2A0A906D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400" y="3079189"/>
            <a:ext cx="8077200" cy="109839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  <a:latin typeface="Formula1 Display Bold" panose="02000000000000000000" pitchFamily="2" charset="0"/>
              </a:rPr>
              <a:t>DATA-DRIVEN DECISION-MAKING - LIVE! 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900FA-ADC6-2706-A997-F0885D8DC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9824"/>
            <a:ext cx="9144000" cy="87391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Formula1 Display Bold" panose="02000000000000000000" pitchFamily="2" charset="0"/>
              </a:rPr>
              <a:t>THE ULTIMATE F1 ANALYTICS EXPERIENCE</a:t>
            </a:r>
          </a:p>
        </p:txBody>
      </p:sp>
    </p:spTree>
    <p:extLst>
      <p:ext uri="{BB962C8B-B14F-4D97-AF65-F5344CB8AC3E}">
        <p14:creationId xmlns:p14="http://schemas.microsoft.com/office/powerpoint/2010/main" val="3194734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A9A86-3BB0-FCDE-E6BC-5E16A481F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71AF14-E6DB-77E7-B232-E1F9B156A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999D7AFD-6AD2-C09B-265A-B9A42C69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DA9B0-50FE-6F76-7C25-056B17FC7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5" y="769148"/>
            <a:ext cx="10464802" cy="69317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3200" dirty="0">
                <a:latin typeface="Formula1 Display Bold"/>
              </a:rPr>
              <a:t>EXAMPLE SCHEDULE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5B386-755E-BA7B-4D1B-4CD54E73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" y="1628775"/>
            <a:ext cx="5117956" cy="46351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Pre-Race Analytics Event:</a:t>
            </a: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6:00 PM: </a:t>
            </a: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Welcome and Networking.</a:t>
            </a: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6:30 PM: </a:t>
            </a: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Historic Race Data Breakdown.</a:t>
            </a: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7:15 PM: </a:t>
            </a: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Predictive Analytics Showcase.</a:t>
            </a: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8:00 PM: </a:t>
            </a: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Interactive Fan Prediction Activity.</a:t>
            </a: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8:30 PM: </a:t>
            </a: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Closing Remarks &amp; Q&amp;A.</a:t>
            </a:r>
          </a:p>
          <a:p>
            <a:pPr lvl="0" algn="l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sz="1800" kern="100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74D2B-A038-3FDD-F64A-2A4C919971CE}"/>
              </a:ext>
            </a:extLst>
          </p:cNvPr>
          <p:cNvSpPr txBox="1"/>
          <p:nvPr/>
        </p:nvSpPr>
        <p:spPr>
          <a:xfrm>
            <a:off x="6743701" y="1628775"/>
            <a:ext cx="4754034" cy="3266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8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Race-Day Virtual Experience:</a:t>
            </a: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Time: </a:t>
            </a:r>
            <a:r>
              <a:rPr lang="en-GB" sz="1800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15 minutes before the race begins.</a:t>
            </a: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Features:</a:t>
            </a:r>
          </a:p>
          <a:p>
            <a:pPr marL="800100" lvl="2" indent="-34290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kern="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Pre-race setup with predictions recap.</a:t>
            </a:r>
          </a:p>
          <a:p>
            <a:pPr marL="342900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GB" sz="18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GB" sz="1800" kern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8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EF417C-8D23-C100-1892-681AD1847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1A43AC0-5B52-0C96-C777-79B81A320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AAB8669C-31E8-B741-3D1E-220117295F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7BAEF6-3E42-D063-941D-4437C9904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5" y="769148"/>
            <a:ext cx="10464802" cy="69317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3200" dirty="0">
                <a:latin typeface="Formula1 Display Bold"/>
              </a:rPr>
              <a:t>KEY BENEFITS OF THIS FORMAT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18217-6926-49BB-60C3-88CC026F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" y="1628775"/>
            <a:ext cx="10607676" cy="46351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sz="1700" b="1" i="0" u="none" strike="noStrike" dirty="0">
                <a:effectLst/>
              </a:rPr>
              <a:t>Leverage Rob Smedley’s Expertise and Star Power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effectLst/>
              </a:rPr>
              <a:t>Rob’s involvement elevates the credibility and appeal of the event, making it a must-attend experience for fans and industry professionals alike.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effectLst/>
              </a:rPr>
              <a:t>His ability to translate complex data into compelling stories demonstrates the practical value of your analytics solutions.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1700" b="1" i="0" u="none" strike="noStrike" dirty="0">
                <a:effectLst/>
              </a:rPr>
              <a:t>Unique Two-Touch Engagement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700" b="1" i="0" u="none" strike="noStrike" dirty="0">
                <a:effectLst/>
              </a:rPr>
              <a:t>Pre-Race Event:</a:t>
            </a:r>
            <a:r>
              <a:rPr lang="en-GB" sz="1700" b="0" i="0" u="none" strike="noStrike" dirty="0">
                <a:effectLst/>
              </a:rPr>
              <a:t> Builds excitement with face-to-face interactions and exclusive insights.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700" b="1" i="0" u="none" strike="noStrike" dirty="0">
                <a:effectLst/>
              </a:rPr>
              <a:t>Virtual Race-Day Experience:</a:t>
            </a:r>
            <a:r>
              <a:rPr lang="en-GB" sz="1700" b="0" i="0" u="none" strike="noStrike" dirty="0">
                <a:effectLst/>
              </a:rPr>
              <a:t> Keeps the momentum going with immersive, real-time engagement.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1700" b="1" i="0" u="none" strike="noStrike" dirty="0">
                <a:effectLst/>
              </a:rPr>
              <a:t>Seamless Scalability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effectLst/>
              </a:rPr>
              <a:t>The live event serves as a high-touch experience for select clients and partners.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effectLst/>
              </a:rPr>
              <a:t>The virtual component allows for global participation, potentially reaching thousands of attendees.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1700" b="1" i="0" u="none" strike="noStrike" dirty="0">
                <a:effectLst/>
              </a:rPr>
              <a:t>Positioning Your Brand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effectLst/>
              </a:rPr>
              <a:t>Associating your analytics platform with F1’s cutting-edge technology through Rob’s expertise reinforces your positioning as a leader in innovation and data-driven decision-making.</a:t>
            </a: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en-GB" sz="1700" kern="100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67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F924A-2852-52E0-F609-4DA4A703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02CC292-72BE-D8B7-E1BD-F052B1BD2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B13C221E-237C-9196-9F11-771C08CA85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FCD30-44C3-B4D2-2E6C-BCE39BA2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4" y="769148"/>
            <a:ext cx="11129873" cy="69317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  <a:latin typeface="Formula1 Display Bold" panose="02000000000000000000" pitchFamily="2" charset="0"/>
              </a:rPr>
              <a:t>WANT </a:t>
            </a:r>
            <a:r>
              <a:rPr lang="en-US" sz="3200" kern="1200" dirty="0">
                <a:solidFill>
                  <a:srgbClr val="FFFFFF"/>
                </a:solidFill>
                <a:latin typeface="Formula1 Display Bold" panose="02000000000000000000" pitchFamily="2" charset="0"/>
              </a:rPr>
              <a:t>A TRULY IMMERSIVE </a:t>
            </a:r>
            <a:r>
              <a:rPr lang="en-US" sz="3200" dirty="0">
                <a:solidFill>
                  <a:srgbClr val="FFFFFF"/>
                </a:solidFill>
                <a:latin typeface="Formula1 Display Bold" panose="02000000000000000000" pitchFamily="2" charset="0"/>
              </a:rPr>
              <a:t>F1 </a:t>
            </a:r>
            <a:r>
              <a:rPr lang="en-US" sz="3200" kern="1200" dirty="0">
                <a:solidFill>
                  <a:srgbClr val="FFFFFF"/>
                </a:solidFill>
                <a:latin typeface="Formula1 Display Bold" panose="02000000000000000000" pitchFamily="2" charset="0"/>
              </a:rPr>
              <a:t>EXPERIENCE?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581F7-346A-9B63-978F-B73DFBE64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289" y="1662975"/>
            <a:ext cx="5737015" cy="41379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800" dirty="0">
                <a:latin typeface="Formula1 Display Bold"/>
                <a:ea typeface="Open Sans" panose="020B0606030504020204" pitchFamily="34" charset="0"/>
                <a:cs typeface="Open Sans" panose="020B0606030504020204" pitchFamily="34" charset="0"/>
              </a:rPr>
              <a:t>“THE PADDOCK"</a:t>
            </a:r>
            <a:endParaRPr lang="en-US" sz="1800" dirty="0">
              <a:latin typeface="Formula1 Display Bold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create a physical environment that brings the roar of the racetrack to you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stunning sound and awesome visuals, you’ll experience every moment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uniformed crew are on hand to ensure a great atmosphere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 from our in-house DJ brings a touch of trackside to the event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Wouldn’t be a Grand Prix without some souvenirs – and our swag bags are always first across the finish line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546754A8-4E40-2AD9-98D1-42A8A54AF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941" y="6001554"/>
            <a:ext cx="724779" cy="724779"/>
          </a:xfrm>
          <a:prstGeom prst="rect">
            <a:avLst/>
          </a:prstGeom>
        </p:spPr>
      </p:pic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14C7ABD4-0A67-79A9-6AB1-C28345DBE9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575" t="-498" r="11816" b="498"/>
          <a:stretch/>
        </p:blipFill>
        <p:spPr>
          <a:xfrm>
            <a:off x="7113572" y="1651758"/>
            <a:ext cx="2098420" cy="1917079"/>
          </a:xfrm>
          <a:prstGeom prst="ellipse">
            <a:avLst/>
          </a:prstGeom>
        </p:spPr>
      </p:pic>
      <p:pic>
        <p:nvPicPr>
          <p:cNvPr id="10" name="Picture 9" descr="A group of men in racing uniforms&#10;&#10;Description automatically generated">
            <a:extLst>
              <a:ext uri="{FF2B5EF4-FFF2-40B4-BE49-F238E27FC236}">
                <a16:creationId xmlns:a16="http://schemas.microsoft.com/office/drawing/2014/main" id="{41B6634B-2E51-9D9A-5838-BCC3A47254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9448" t="24148" r="7611"/>
          <a:stretch/>
        </p:blipFill>
        <p:spPr>
          <a:xfrm>
            <a:off x="9211992" y="2911765"/>
            <a:ext cx="2081459" cy="1917080"/>
          </a:xfrm>
          <a:prstGeom prst="ellipse">
            <a:avLst/>
          </a:prstGeom>
        </p:spPr>
      </p:pic>
      <p:pic>
        <p:nvPicPr>
          <p:cNvPr id="12" name="Picture 11" descr="A person playing music on a stage&#10;&#10;Description automatically generated">
            <a:extLst>
              <a:ext uri="{FF2B5EF4-FFF2-40B4-BE49-F238E27FC236}">
                <a16:creationId xmlns:a16="http://schemas.microsoft.com/office/drawing/2014/main" id="{84465888-FB90-1147-BBB1-2440E3EB0C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908" t="3263" r="14169"/>
          <a:stretch/>
        </p:blipFill>
        <p:spPr>
          <a:xfrm>
            <a:off x="7196723" y="4171772"/>
            <a:ext cx="1932117" cy="19170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73546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B35729-2073-DEE8-A8C0-961173C98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F5078A4-D373-5E46-CEA9-AD6EAE81A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6EEAF793-9A84-E403-46D0-2F59890E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51F1B-392A-6677-C20F-6A421800B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513" y="4145886"/>
            <a:ext cx="4737101" cy="69317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1750">
                <a:solidFill>
                  <a:srgbClr val="FFFFFF"/>
                </a:solidFill>
                <a:latin typeface="Formula1 Display Bold" panose="02000000000000000000" pitchFamily="2" charset="0"/>
              </a:rPr>
              <a:t>MAKING EVERY F1 MOMENT COUNT</a:t>
            </a:r>
            <a:endParaRPr lang="en-US" sz="1750" kern="1200">
              <a:solidFill>
                <a:srgbClr val="FFFFFF"/>
              </a:solidFill>
              <a:latin typeface="Formula1 Display Bold" panose="02000000000000000000" pitchFamily="2" charset="0"/>
            </a:endParaRPr>
          </a:p>
        </p:txBody>
      </p:sp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EFC5184F-8723-E6E8-1264-83ACD8CF5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1941" y="6001554"/>
            <a:ext cx="724779" cy="724779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9FB0091-FDCE-6683-23E7-382C622ED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634" y="3037990"/>
            <a:ext cx="4737101" cy="93407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3908352-1795-9795-4423-C4B2AFD0B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" y="1628775"/>
            <a:ext cx="5397862" cy="4137929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dirty="0">
                <a:latin typeface="Formula1 Display Bold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PERFECT PARTNER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Whitewall has worked with for over 20 years designing and delivering hundreds of on- and off-line experiences around the world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an global agency, we are already on-board and raring to go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cover all the logistical and production elements, experience engineering, design and content - and we can do all that anywhere on Earth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passion is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turning audiences into fans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let us take your customer relationships to the next level!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0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FF6C44-8548-AA57-2D5C-4FB244023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CE8B697-182E-D1E7-0EB1-BC89E07B3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E6035B83-DCCC-9A66-A950-CCA9683A1E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C725B-1E6C-2CE5-CE7A-6F62BDBD4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5" y="769148"/>
            <a:ext cx="10464802" cy="69317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algn="l"/>
            <a:r>
              <a:rPr lang="en-US" sz="3200" kern="1200" dirty="0">
                <a:solidFill>
                  <a:srgbClr val="FFFFFF"/>
                </a:solidFill>
                <a:latin typeface="Formula1 Display Bold" panose="02000000000000000000" pitchFamily="2" charset="0"/>
              </a:rPr>
              <a:t>DATA-DRIVEN DECISION-MAKING IN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0C5B3-8325-AFF4-27F4-FCA6FEDE6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" y="1650703"/>
            <a:ext cx="10607676" cy="526400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800" dirty="0">
                <a:latin typeface="Formula1 Display Bold"/>
                <a:ea typeface="Open Sans" panose="020B0606030504020204" pitchFamily="34" charset="0"/>
                <a:cs typeface="Open Sans" panose="020B0606030504020204" pitchFamily="34" charset="0"/>
              </a:rPr>
              <a:t>EXECUTIVE SUMMARY</a:t>
            </a:r>
            <a:endParaRPr lang="en-US" sz="1800" dirty="0">
              <a:latin typeface="Formula1 Display Bold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1800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 1 (F1) represents a global phenomenon, attracting millions of fans across diverse demographics. Hosting an F1 watch party in collaboration with Whitewall and The Smedley Group provides a unique opportunity for tech companies to connect with customers through a shared passion, while showcasing their data analytics capabilities. This partnership taps into the synergy of data-driven storytelling, high-octane sports entertainment, and premium customer engagement.</a:t>
            </a:r>
          </a:p>
          <a:p>
            <a:pPr algn="l"/>
            <a:endParaRPr lang="en-GB" sz="1600" b="0" i="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1800" dirty="0">
                <a:latin typeface="Formula1 Display Bold"/>
                <a:ea typeface="Open Sans" panose="020B0606030504020204" pitchFamily="34" charset="0"/>
                <a:cs typeface="Open Sans" panose="020B0606030504020204" pitchFamily="34" charset="0"/>
              </a:rPr>
              <a:t>OPPORTUNITY OVERVIEW</a:t>
            </a:r>
          </a:p>
          <a:p>
            <a:pPr algn="l"/>
            <a:r>
              <a:rPr lang="en-GB" sz="1800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F1 offers unparalleled engagement opportunities for tech companies specializing in data analytics due to the sport's inherent reliance on cutting-edge technology and analytics. Every lap, pit stop, and strategic decision in F1 is powered by data, making it a natural fit to showcase your technology’s ability to derive insights and drive outcomes. The watch party offers a dual benefit: connecting with customers on an emotional level through shared excitement while demonstrating real-world applications of analytics in an exciting and accessible way.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76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B587B-CFE9-8813-D22C-A02CF57A3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D18C8311-1F7D-403C-E54E-7A5CE74C93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55BE4-7773-B28C-E5A1-7E84A9639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7" y="907385"/>
            <a:ext cx="9144000" cy="69317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3200" kern="1200">
                <a:solidFill>
                  <a:srgbClr val="FFFFFF"/>
                </a:solidFill>
                <a:latin typeface="Formula1 Display Bold" panose="02000000000000000000" pitchFamily="2" charset="0"/>
              </a:rPr>
              <a:t>DON’T JUST WATCH IT, LIVE IT!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9828D-B36C-47FD-1057-CE0E69953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7" y="2076604"/>
            <a:ext cx="5046133" cy="4137929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1800" dirty="0">
                <a:latin typeface="Formula1 Display Bold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INTRO</a:t>
            </a:r>
          </a:p>
          <a:p>
            <a:pPr algn="l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 to turn audiences into fans? Live experiences are bigger than ever – and participants’ expectations are sky-high for what they should deliver. </a:t>
            </a:r>
          </a:p>
          <a:p>
            <a:pPr algn="l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Combining the power and insight of Oracle Analytics with the speed and energy of F1, this is an experience like no other: a chance for your customers to be so close to the action, they’re practically in the driver’s seat.</a:t>
            </a: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8F0B30-A2DA-05F5-0DFA-923EB5BF8366}"/>
              </a:ext>
            </a:extLst>
          </p:cNvPr>
          <p:cNvSpPr txBox="1"/>
          <p:nvPr/>
        </p:nvSpPr>
        <p:spPr>
          <a:xfrm>
            <a:off x="6451602" y="2076604"/>
            <a:ext cx="5046133" cy="365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Formula1 Display Bold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CONCEPT</a:t>
            </a:r>
            <a:endParaRPr lang="en-US" sz="1800" dirty="0">
              <a:latin typeface="Formula1 Display Bold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F1 Watch Party combines an engaging live, in-person event held 48 hours before the race with an innovative virtual experience during the race itself.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leveraging historic and real-time data, this format builds excitement and provides attendees with unique insights, culminating in a race-day commentary featuring Rob.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82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5D7C3C-927A-10E5-F497-C9E408144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53C3CB-A3EB-9696-9B62-EAD7764A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12A30F23-272A-575B-3ABB-28CAB1A4F7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44770F-66F9-21FC-3BAF-DAC06933B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5" y="769148"/>
            <a:ext cx="10464802" cy="69317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algn="l"/>
            <a:r>
              <a:rPr lang="en-US" sz="3200" kern="1200" dirty="0">
                <a:solidFill>
                  <a:srgbClr val="FFFFFF"/>
                </a:solidFill>
                <a:latin typeface="Formula1 Display Bold" panose="02000000000000000000" pitchFamily="2" charset="0"/>
              </a:rPr>
              <a:t>YOU ARE </a:t>
            </a:r>
            <a:r>
              <a:rPr lang="en-US" sz="3200" dirty="0">
                <a:solidFill>
                  <a:srgbClr val="FFFFFF"/>
                </a:solidFill>
                <a:latin typeface="Formula1 Display Bold" panose="02000000000000000000" pitchFamily="2" charset="0"/>
              </a:rPr>
              <a:t>IN THE DRIVING SEAT</a:t>
            </a:r>
            <a:r>
              <a:rPr lang="en-US" sz="3200" kern="1200" dirty="0">
                <a:solidFill>
                  <a:srgbClr val="FFFFFF"/>
                </a:solidFill>
                <a:latin typeface="Formula1 Display Bold" panose="02000000000000000000" pitchFamily="2" charset="0"/>
              </a:rPr>
              <a:t>, </a:t>
            </a:r>
            <a:br>
              <a:rPr lang="en-US" sz="3200" kern="1200" dirty="0">
                <a:solidFill>
                  <a:srgbClr val="FFFFFF"/>
                </a:solidFill>
                <a:latin typeface="Formula1 Display Bold" panose="02000000000000000000" pitchFamily="2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Formula1 Display Bold" panose="02000000000000000000" pitchFamily="2" charset="0"/>
              </a:rPr>
              <a:t>WITH A CREW LIKE NO OTHER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93B2B-E2D3-32AA-4956-A28D2B634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" y="2091198"/>
            <a:ext cx="5046133" cy="4137929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1800" dirty="0">
                <a:latin typeface="Formula1 Display Bold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EXPERIENCE . . 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F1 Analytics data performs in real-time, when the stakes couldn’t be higher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 pit crew leverages the power of that data to make split-second decisions on tactics and execution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data-driven decision-making can make the difference between the checkered flag and disaster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data analytics inform smarter, more efficient and more effective performance from man and machine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3CEA9-2ECB-0FBD-AF68-4E9D0E7A7878}"/>
              </a:ext>
            </a:extLst>
          </p:cNvPr>
          <p:cNvSpPr txBox="1"/>
          <p:nvPr/>
        </p:nvSpPr>
        <p:spPr>
          <a:xfrm>
            <a:off x="6451603" y="2091198"/>
            <a:ext cx="3149598" cy="276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Formula1 Display Bold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ROB SMEDLEY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of the most respected and experienced individuals in F1, Rob is leading the way in the development and application of analytics to power the next generation of F1 champions.</a:t>
            </a: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person wearing red headphones&#10;&#10;Description automatically generated">
            <a:extLst>
              <a:ext uri="{FF2B5EF4-FFF2-40B4-BE49-F238E27FC236}">
                <a16:creationId xmlns:a16="http://schemas.microsoft.com/office/drawing/2014/main" id="{41A99C42-7E29-D99B-6092-C4BEB128EC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90" r="26144"/>
          <a:stretch/>
        </p:blipFill>
        <p:spPr>
          <a:xfrm>
            <a:off x="9472063" y="2228556"/>
            <a:ext cx="2455797" cy="2280778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914D6-B3D3-B37D-D71F-5841134A7959}"/>
              </a:ext>
            </a:extLst>
          </p:cNvPr>
          <p:cNvSpPr txBox="1"/>
          <p:nvPr/>
        </p:nvSpPr>
        <p:spPr>
          <a:xfrm>
            <a:off x="6434643" y="4641000"/>
            <a:ext cx="531539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 insight into the power of analytics in unparalleled; understanding not just the science behind the analysis, but able to show how and why the data is informing decision-making in a high-pressure environment.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4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F924A-2852-52E0-F609-4DA4A703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02CC292-72BE-D8B7-E1BD-F052B1BD2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B13C221E-237C-9196-9F11-771C08CA85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FCD30-44C3-B4D2-2E6C-BCE39BA2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5" y="769148"/>
            <a:ext cx="10464802" cy="693178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en-US" sz="3200" dirty="0">
                <a:latin typeface="Formula1 Display Bold"/>
              </a:rPr>
              <a:t>PRE-RACE LIVE EVENT</a:t>
            </a:r>
            <a:endParaRPr lang="en-US" dirty="0">
              <a:latin typeface="Formula1 Display Bo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581F7-346A-9B63-978F-B73DFBE64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" y="1628775"/>
            <a:ext cx="10726885" cy="41379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Aft>
                <a:spcPts val="800"/>
              </a:spcAft>
            </a:pPr>
            <a:r>
              <a:rPr lang="en-GB" sz="1800" b="1" dirty="0">
                <a:ea typeface="Open Sans" panose="020B0606030504020204" pitchFamily="34" charset="0"/>
                <a:cs typeface="Open Sans" panose="020B0606030504020204" pitchFamily="34" charset="0"/>
              </a:rPr>
              <a:t>Purpose: </a:t>
            </a:r>
            <a:r>
              <a:rPr lang="en-GB" sz="1800" dirty="0">
                <a:ea typeface="Open Sans" panose="020B0606030504020204" pitchFamily="34" charset="0"/>
                <a:cs typeface="Open Sans" panose="020B0606030504020204" pitchFamily="34" charset="0"/>
              </a:rPr>
              <a:t>Deliver an immersive, expert-led experience where attendees gain exclusive insights into F1 strategy, historic data analysis, and predictive analytics for the upcoming race.</a:t>
            </a:r>
          </a:p>
          <a:p>
            <a:pPr marL="285750" indent="-285750" algn="l">
              <a:spcAft>
                <a:spcPts val="800"/>
              </a:spcAft>
              <a:buFont typeface="Arial"/>
              <a:buChar char="•"/>
            </a:pPr>
            <a:r>
              <a:rPr lang="en-GB" sz="1800" b="1" dirty="0">
                <a:ea typeface="Open Sans" panose="020B0606030504020204" pitchFamily="34" charset="0"/>
                <a:cs typeface="Open Sans" panose="020B0606030504020204" pitchFamily="34" charset="0"/>
              </a:rPr>
              <a:t>Audience Size: </a:t>
            </a:r>
            <a:r>
              <a:rPr lang="en-GB" sz="1800" dirty="0">
                <a:ea typeface="Open Sans" panose="020B0606030504020204" pitchFamily="34" charset="0"/>
                <a:cs typeface="Open Sans" panose="020B0606030504020204" pitchFamily="34" charset="0"/>
              </a:rPr>
              <a:t>50–200 attendees (scalable).</a:t>
            </a:r>
          </a:p>
          <a:p>
            <a:pPr marL="285750" indent="-285750" algn="l">
              <a:spcAft>
                <a:spcPts val="800"/>
              </a:spcAft>
              <a:buFont typeface="Arial"/>
              <a:buChar char="•"/>
            </a:pPr>
            <a:r>
              <a:rPr lang="en-GB" sz="1800" b="1" dirty="0">
                <a:ea typeface="Open Sans" panose="020B0606030504020204" pitchFamily="34" charset="0"/>
                <a:cs typeface="Open Sans" panose="020B0606030504020204" pitchFamily="34" charset="0"/>
              </a:rPr>
              <a:t>Venue: </a:t>
            </a:r>
            <a:r>
              <a:rPr lang="en-GB" sz="1800" dirty="0">
                <a:ea typeface="Open Sans" panose="020B0606030504020204" pitchFamily="34" charset="0"/>
                <a:cs typeface="Open Sans" panose="020B0606030504020204" pitchFamily="34" charset="0"/>
              </a:rPr>
              <a:t>A high-tech space such as a data </a:t>
            </a:r>
            <a:r>
              <a:rPr lang="en-GB" sz="1800" dirty="0" err="1">
                <a:ea typeface="Open Sans" panose="020B0606030504020204" pitchFamily="34" charset="0"/>
                <a:cs typeface="Open Sans" panose="020B0606030504020204" pitchFamily="34" charset="0"/>
              </a:rPr>
              <a:t>center</a:t>
            </a:r>
            <a:r>
              <a:rPr lang="en-GB" sz="1800" dirty="0">
                <a:ea typeface="Open Sans" panose="020B0606030504020204" pitchFamily="34" charset="0"/>
                <a:cs typeface="Open Sans" panose="020B0606030504020204" pitchFamily="34" charset="0"/>
              </a:rPr>
              <a:t>, interactive tech hub, or luxury venue with advanced AV capabilities.</a:t>
            </a:r>
          </a:p>
          <a:p>
            <a:pPr marL="285750" indent="-285750" algn="l">
              <a:spcAft>
                <a:spcPts val="800"/>
              </a:spcAft>
              <a:buFont typeface="Arial"/>
              <a:buChar char="•"/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Helvetica"/>
            </a:endParaRPr>
          </a:p>
        </p:txBody>
      </p:sp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546754A8-4E40-2AD9-98D1-42A8A54AF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941" y="6001554"/>
            <a:ext cx="724779" cy="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7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F924A-2852-52E0-F609-4DA4A703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02CC292-72BE-D8B7-E1BD-F052B1BD2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B13C221E-237C-9196-9F11-771C08CA85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FCD30-44C3-B4D2-2E6C-BCE39BA2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5" y="769148"/>
            <a:ext cx="10464802" cy="69317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3200" dirty="0">
                <a:latin typeface="Formula1 Display Bold"/>
              </a:rPr>
              <a:t>PRE-RACE LIVE EVENT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581F7-346A-9B63-978F-B73DFBE64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" y="1628775"/>
            <a:ext cx="10464802" cy="41379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sz="1800" b="1" dirty="0"/>
              <a:t>Welcome &amp; Networking Session: </a:t>
            </a:r>
            <a:r>
              <a:rPr lang="en-GB" sz="1800" dirty="0"/>
              <a:t>Kick-off the event with refreshments and an F1-themed networking activity, such as virtual pit-stop challenges or an F1 trivia quiz.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1800" b="1" dirty="0"/>
              <a:t>Keynote by Rob Smedley: </a:t>
            </a:r>
            <a:r>
              <a:rPr lang="en-GB" sz="1800" dirty="0"/>
              <a:t>Rob shares his unique perspective on how data analytics drives success in F1.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/>
              <a:t>Insights from his time with top F1 teams and how these strategies translate into other industries.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/>
              <a:t>Anecdotes from his career to captivate and inspire the audience.</a:t>
            </a:r>
            <a:endParaRPr lang="en-GB" sz="1800" b="1" dirty="0"/>
          </a:p>
          <a:p>
            <a:pPr marL="342900" indent="-342900" algn="l">
              <a:buFont typeface="+mj-lt"/>
              <a:buAutoNum type="arabicPeriod"/>
            </a:pPr>
            <a:r>
              <a:rPr lang="en-GB" sz="1800" b="1" dirty="0"/>
              <a:t>Historic Data Review with Rob and Your Analytics Team: </a:t>
            </a:r>
            <a:r>
              <a:rPr lang="en-GB" sz="1800" dirty="0" err="1"/>
              <a:t>Analyze</a:t>
            </a:r>
            <a:r>
              <a:rPr lang="en-GB" sz="1800" dirty="0"/>
              <a:t> data from previous races at the same circuit, focusing 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/>
              <a:t>Team strategies.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/>
              <a:t>Key decisions and their impact on race outcomes.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800" dirty="0"/>
              <a:t>Insights into how analytics influenced critical moments.</a:t>
            </a:r>
          </a:p>
          <a:p>
            <a:pPr marL="800100" lvl="1" indent="-342900" algn="l">
              <a:buFont typeface="+mj-lt"/>
              <a:buAutoNum type="arabicPeriod"/>
            </a:pPr>
            <a:endParaRPr lang="en-GB" sz="1800" dirty="0"/>
          </a:p>
        </p:txBody>
      </p:sp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546754A8-4E40-2AD9-98D1-42A8A54AF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941" y="6001554"/>
            <a:ext cx="724779" cy="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8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B99E4-B060-513A-18F0-8AFBD45BB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F60E913-9941-9DBF-B78A-2E3777688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58575332-CDD1-C9EC-8FF7-599ED5CE2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7EE35-FDBC-BDA7-5962-BAC6EDE8D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5" y="769148"/>
            <a:ext cx="10464802" cy="69317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3200" dirty="0">
                <a:latin typeface="Formula1 Display Bold"/>
              </a:rPr>
              <a:t>PRE-RACE LIVE EVENT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4DE5D-56E5-0E86-C9D7-70ED785F7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" y="1639253"/>
            <a:ext cx="10464802" cy="41379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1" indent="-3429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SzPct val="100000"/>
              <a:buFont typeface="+mj-lt"/>
              <a:buAutoNum type="arabicPeriod" startAt="4"/>
              <a:tabLst>
                <a:tab pos="9144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Predictive Analytics Showcase:</a:t>
            </a:r>
          </a:p>
          <a:p>
            <a:pPr marL="800100" lvl="3" indent="-342900" algn="l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Rob collaborates with your analytics team to simulate race-day scenarios.</a:t>
            </a:r>
          </a:p>
          <a:p>
            <a:pPr marL="800100" lvl="3" indent="-342900" algn="l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Predict likely strategies for drivers and teams, comparing different approaches and potential outcomes.</a:t>
            </a:r>
          </a:p>
          <a:p>
            <a:pPr marL="342900" lvl="1" indent="-342900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SzPct val="100000"/>
              <a:buFont typeface="+mj-lt"/>
              <a:buAutoNum type="arabicPeriod" startAt="4"/>
              <a:tabLst>
                <a:tab pos="9144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Interactive Fan Predictions with Rob:</a:t>
            </a:r>
          </a:p>
          <a:p>
            <a:pPr marL="800100" lvl="3" indent="-3429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Attendees make their predictions for the upcoming race using a custom app or portal.</a:t>
            </a:r>
          </a:p>
          <a:p>
            <a:pPr marL="800100" lvl="3" indent="-3429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Rob engages with audience members, offering his take on their predictions.</a:t>
            </a:r>
          </a:p>
          <a:p>
            <a:pPr algn="l">
              <a:lnSpc>
                <a:spcPct val="100000"/>
              </a:lnSpc>
              <a:spcAft>
                <a:spcPts val="800"/>
              </a:spcAft>
              <a:buSzPct val="100000"/>
              <a:tabLst>
                <a:tab pos="9144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Bonus Activity:</a:t>
            </a:r>
          </a:p>
          <a:p>
            <a:pPr marL="0" lvl="1" algn="l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SzPct val="100000"/>
              <a:tabLst>
                <a:tab pos="914400" algn="l"/>
              </a:tabLst>
            </a:pP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"Pit Wall Simulation": Attendees step into the shoes of an F1 strategist, using live data and predictive models to make decisions.</a:t>
            </a:r>
          </a:p>
          <a:p>
            <a:pPr algn="l">
              <a:lnSpc>
                <a:spcPct val="100000"/>
              </a:lnSpc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7129A38B-D09E-0D54-55B5-5DEBA1F0F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941" y="6001554"/>
            <a:ext cx="724779" cy="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54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CD60F-209B-4173-7EC7-361B474D8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F89C966-5A3B-5412-A7FD-6A0294331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53C58F90-3740-567A-F151-41DE173988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AFF44-DFAA-6E09-0FC3-EBBCC099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5" y="769148"/>
            <a:ext cx="10464802" cy="69317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3200" dirty="0">
                <a:latin typeface="Formula1 Display Bold"/>
              </a:rPr>
              <a:t>VIRTUAL RACE-DAY EVENT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D9D5A-9A02-1DD1-ACC6-F8DB7FBD3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" y="1628775"/>
            <a:ext cx="10464802" cy="41379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Purpose: </a:t>
            </a: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To deliver an immersive race-day experience to attendees, keeping them engaged with live commentary and exclusive insights during the F1 event.</a:t>
            </a:r>
          </a:p>
          <a:p>
            <a:pPr lvl="0" algn="l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Platform: </a:t>
            </a: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A custom virtual platform or app that provides a seamless blend of race footage, live analytics, and expert commentary.</a:t>
            </a:r>
          </a:p>
          <a:p>
            <a:pPr lvl="0" algn="l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Key Features:</a:t>
            </a:r>
          </a:p>
          <a:p>
            <a:pPr marL="342900" lvl="1" indent="-34290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SzPct val="100000"/>
              <a:buFont typeface="+mj-lt"/>
              <a:buAutoNum type="arabicPeriod"/>
              <a:tabLst>
                <a:tab pos="9144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Live Commentary with Rob: </a:t>
            </a: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During pivotal race moments, Rob provides exclusive commentary focusing on:</a:t>
            </a:r>
          </a:p>
          <a:p>
            <a:pPr marL="742950" lvl="3" indent="-28575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Real-time strategic decisions by teams and drivers.</a:t>
            </a:r>
          </a:p>
          <a:p>
            <a:pPr marL="742950" lvl="3" indent="-285750" algn="l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800" kern="100" dirty="0">
                <a:ea typeface="Open Sans" panose="020B0606030504020204" pitchFamily="34" charset="0"/>
                <a:cs typeface="Open Sans" panose="020B0606030504020204" pitchFamily="34" charset="0"/>
              </a:rPr>
              <a:t>Analytics-backed insights that explain why certain moves were made.</a:t>
            </a:r>
          </a:p>
          <a:p>
            <a:pPr algn="l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en-GB" sz="1800" kern="100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7300" lvl="2" indent="-342900" algn="l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GB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l">
              <a:buFont typeface="Arial"/>
              <a:buChar char="•"/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5E652184-2751-733A-E030-3433D4523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941" y="6001554"/>
            <a:ext cx="724779" cy="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3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C9FB6F-A277-BB68-388D-BB250F8A6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2BC488A-BEDD-9A70-C1F5-32D1710E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 descr="A close-up of a race car&#10;&#10;Description automatically generated">
            <a:extLst>
              <a:ext uri="{FF2B5EF4-FFF2-40B4-BE49-F238E27FC236}">
                <a16:creationId xmlns:a16="http://schemas.microsoft.com/office/drawing/2014/main" id="{95B0C328-2711-B27C-4FA4-91472453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AE5D70-9C7C-757A-7CE2-ABE72E3CF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65" y="769148"/>
            <a:ext cx="10464802" cy="69317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en-US" sz="3200" dirty="0">
                <a:latin typeface="Formula1 Display Bold"/>
              </a:rPr>
              <a:t>VIRTUAL RACE-DAY EVENT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97FAB-90C9-1B20-C6AF-8E9F34467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65" y="1628775"/>
            <a:ext cx="10464802" cy="46351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800100" lvl="1" indent="-342900" algn="l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3"/>
              <a:tabLst>
                <a:tab pos="914400" algn="l"/>
              </a:tabLst>
            </a:pPr>
            <a:r>
              <a:rPr lang="en-GB" sz="18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Data Visualizations in Real Time:</a:t>
            </a:r>
          </a:p>
          <a:p>
            <a:pPr marL="1143000" lvl="2" indent="-228600" algn="l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n-GB" kern="1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Integrate real-time race data feeds to show:</a:t>
            </a:r>
          </a:p>
          <a:p>
            <a:pPr marL="1600200" lvl="3" indent="-228600" algn="l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"/>
              <a:tabLst>
                <a:tab pos="1828800" algn="l"/>
              </a:tabLst>
            </a:pPr>
            <a:r>
              <a:rPr lang="en-GB" sz="1800" kern="1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Lap-by-lap analytics.</a:t>
            </a:r>
          </a:p>
          <a:p>
            <a:pPr marL="1600200" lvl="3" indent="-228600" algn="l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"/>
              <a:tabLst>
                <a:tab pos="1828800" algn="l"/>
              </a:tabLst>
            </a:pPr>
            <a:r>
              <a:rPr lang="en-GB" sz="1800" kern="1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Live leaderboards and team performance metrics.</a:t>
            </a:r>
          </a:p>
          <a:p>
            <a:pPr marL="1143000" lvl="2" indent="-228600" algn="l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"/>
              <a:tabLst>
                <a:tab pos="1371600" algn="l"/>
              </a:tabLst>
            </a:pPr>
            <a:r>
              <a:rPr lang="en-GB" kern="1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Compare predictions made during the live event to real-time outcomes.</a:t>
            </a:r>
          </a:p>
          <a:p>
            <a:pPr marL="742950" lvl="1" indent="-285750" algn="l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3"/>
              <a:tabLst>
                <a:tab pos="914400" algn="l"/>
              </a:tabLst>
            </a:pPr>
            <a:r>
              <a:rPr lang="en-GB" sz="1800" b="1" kern="1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Interactive Polls &amp; Q&amp;A:</a:t>
            </a:r>
            <a:r>
              <a:rPr lang="en-GB" sz="1800" kern="1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 Enable attendees to ask questions or vote on likely outcomes during the race.</a:t>
            </a:r>
          </a:p>
          <a:p>
            <a:pPr marL="742950" lvl="1" indent="-285750" algn="l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3"/>
              <a:tabLst>
                <a:tab pos="914400" algn="l"/>
              </a:tabLst>
            </a:pPr>
            <a:r>
              <a:rPr lang="en-GB" sz="1800" b="1" kern="1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Social Integration:</a:t>
            </a:r>
            <a:r>
              <a:rPr lang="en-GB" sz="1800" kern="1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 Encourage attendees to share their experience on social media with event-specific hashtags.</a:t>
            </a:r>
          </a:p>
          <a:p>
            <a:pPr lvl="0" algn="l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1800" b="1" kern="1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Audience Reach:</a:t>
            </a:r>
            <a:r>
              <a:rPr lang="en-GB" sz="1800" kern="100" dirty="0"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 Thousands of participants globally, thanks to the virtual, scalable format.</a:t>
            </a:r>
          </a:p>
        </p:txBody>
      </p:sp>
      <p:pic>
        <p:nvPicPr>
          <p:cNvPr id="6" name="Picture 5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9B2497BC-885B-06E9-63FE-0D1EEBFB2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941" y="6001554"/>
            <a:ext cx="724779" cy="7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55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0FE3CF5C6914E8E6067F006322BEE" ma:contentTypeVersion="15" ma:contentTypeDescription="Create a new document." ma:contentTypeScope="" ma:versionID="ed5b21121cafb7b0c4e163b95c02ea56">
  <xsd:schema xmlns:xsd="http://www.w3.org/2001/XMLSchema" xmlns:xs="http://www.w3.org/2001/XMLSchema" xmlns:p="http://schemas.microsoft.com/office/2006/metadata/properties" xmlns:ns2="37024962-1aa8-4a0e-bcc4-2052b0132858" xmlns:ns3="bbe29a26-4ba2-44fb-9ebd-4f0032c7f13a" targetNamespace="http://schemas.microsoft.com/office/2006/metadata/properties" ma:root="true" ma:fieldsID="8bbacb702a3ef1dcac48f4d8d3968534" ns2:_="" ns3:_="">
    <xsd:import namespace="37024962-1aa8-4a0e-bcc4-2052b0132858"/>
    <xsd:import namespace="bbe29a26-4ba2-44fb-9ebd-4f0032c7f1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24962-1aa8-4a0e-bcc4-2052b0132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5e52a8-c8f1-46e2-8f82-f219af9959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29a26-4ba2-44fb-9ebd-4f0032c7f13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34508f9-cc6b-4a84-84e4-467216a896b2}" ma:internalName="TaxCatchAll" ma:showField="CatchAllData" ma:web="bbe29a26-4ba2-44fb-9ebd-4f0032c7f1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024962-1aa8-4a0e-bcc4-2052b0132858">
      <Terms xmlns="http://schemas.microsoft.com/office/infopath/2007/PartnerControls"/>
    </lcf76f155ced4ddcb4097134ff3c332f>
    <TaxCatchAll xmlns="bbe29a26-4ba2-44fb-9ebd-4f0032c7f13a" xsi:nil="true"/>
  </documentManagement>
</p:properties>
</file>

<file path=customXml/itemProps1.xml><?xml version="1.0" encoding="utf-8"?>
<ds:datastoreItem xmlns:ds="http://schemas.openxmlformats.org/officeDocument/2006/customXml" ds:itemID="{34DCDA09-7DB2-4591-A4CE-E9D10FC937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B916C-7596-4902-8B37-9AD2EB3C3B2F}">
  <ds:schemaRefs>
    <ds:schemaRef ds:uri="37024962-1aa8-4a0e-bcc4-2052b0132858"/>
    <ds:schemaRef ds:uri="bbe29a26-4ba2-44fb-9ebd-4f0032c7f1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9DFBA8-21BD-4298-BB24-74B5674817F5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bbe29a26-4ba2-44fb-9ebd-4f0032c7f13a"/>
    <ds:schemaRef ds:uri="http://schemas.microsoft.com/office/infopath/2007/PartnerControls"/>
    <ds:schemaRef ds:uri="http://schemas.openxmlformats.org/package/2006/metadata/core-properties"/>
    <ds:schemaRef ds:uri="37024962-1aa8-4a0e-bcc4-2052b01328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1298</Words>
  <Application>Microsoft Macintosh PowerPoint</Application>
  <PresentationFormat>Widescreen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Formula1 Display Bold</vt:lpstr>
      <vt:lpstr>Wingdings</vt:lpstr>
      <vt:lpstr>Aptos Display</vt:lpstr>
      <vt:lpstr>Symbol</vt:lpstr>
      <vt:lpstr>Arial</vt:lpstr>
      <vt:lpstr>Open Sans</vt:lpstr>
      <vt:lpstr>Office Theme</vt:lpstr>
      <vt:lpstr>DATA-DRIVEN DECISION-MAKING - LIVE! -</vt:lpstr>
      <vt:lpstr>DATA-DRIVEN DECISION-MAKING IN ACTION</vt:lpstr>
      <vt:lpstr>DON’T JUST WATCH IT, LIVE IT!</vt:lpstr>
      <vt:lpstr>YOU ARE IN THE DRIVING SEAT,  WITH A CREW LIKE NO OTHER</vt:lpstr>
      <vt:lpstr>PRE-RACE LIVE EVENT</vt:lpstr>
      <vt:lpstr>PRE-RACE LIVE EVENT</vt:lpstr>
      <vt:lpstr>PRE-RACE LIVE EVENT</vt:lpstr>
      <vt:lpstr>VIRTUAL RACE-DAY EVENT</vt:lpstr>
      <vt:lpstr>VIRTUAL RACE-DAY EVENT</vt:lpstr>
      <vt:lpstr>EXAMPLE SCHEDULE</vt:lpstr>
      <vt:lpstr>KEY BENEFITS OF THIS FORMAT</vt:lpstr>
      <vt:lpstr>WANT A TRULY IMMERSIVE F1 EXPERIENCE?</vt:lpstr>
      <vt:lpstr>MAKING EVERY F1 MOMENT COUNT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Wall</dc:creator>
  <cp:lastModifiedBy>Valentina Pacheco</cp:lastModifiedBy>
  <cp:revision>85</cp:revision>
  <dcterms:created xsi:type="dcterms:W3CDTF">2024-10-09T15:17:20Z</dcterms:created>
  <dcterms:modified xsi:type="dcterms:W3CDTF">2025-01-22T15:28:10Z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0x010100FD50FE3CF5C6914E8E6067F006322BEE</vt:lpwstr>
  </property>
  <property fmtid="{D5CDD505-2E9C-101B-9397-08002B2CF9AE}" pid="3" name="MediaServiceImageTags">
    <vt:lpwstr/>
  </property>
</Properties>
</file>