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12" r:id="rId5"/>
  </p:sldMasterIdLst>
  <p:notesMasterIdLst>
    <p:notesMasterId r:id="rId12"/>
  </p:notesMasterIdLst>
  <p:sldIdLst>
    <p:sldId id="3750" r:id="rId6"/>
    <p:sldId id="258" r:id="rId7"/>
    <p:sldId id="265" r:id="rId8"/>
    <p:sldId id="264" r:id="rId9"/>
    <p:sldId id="259" r:id="rId10"/>
    <p:sldId id="274" r:id="rId1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jQc32Tob+kGxU/dodGEcGw==" hashData="+0C7fceNr1GSWGn3Q0ZnN/Agp/9Sl4utzUVMNBPjgWwm9K+s9NyWRYp3rcQWU5zFxKJKj23MNC7JNaprb/uSMA=="/>
  <p:extLst>
    <p:ext uri="{EFAFB233-063F-42B5-8137-9DF3F51BA10A}">
      <p15:sldGuideLst xmlns:p15="http://schemas.microsoft.com/office/powerpoint/2012/main">
        <p15:guide id="1" pos="234">
          <p15:clr>
            <a:srgbClr val="A4A3A4"/>
          </p15:clr>
        </p15:guide>
        <p15:guide id="2" orient="horz" pos="3861">
          <p15:clr>
            <a:srgbClr val="A4A3A4"/>
          </p15:clr>
        </p15:guide>
        <p15:guide id="3" pos="4475">
          <p15:clr>
            <a:srgbClr val="A4A3A4"/>
          </p15:clr>
        </p15:guide>
        <p15:guide id="4" orient="horz" pos="5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1484"/>
  </p:normalViewPr>
  <p:slideViewPr>
    <p:cSldViewPr snapToGrid="0">
      <p:cViewPr varScale="1">
        <p:scale>
          <a:sx n="56" d="100"/>
          <a:sy n="56" d="100"/>
        </p:scale>
        <p:origin x="192" y="1136"/>
      </p:cViewPr>
      <p:guideLst>
        <p:guide pos="234"/>
        <p:guide orient="horz" pos="3861"/>
        <p:guide pos="4475"/>
        <p:guide orient="horz" pos="52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F2F668D-E20D-D621-9BDF-EEB19C7F56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94018-07FD-E77F-3306-7608AB7AA5C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0FD779E-011C-CF47-969C-3D59875014FC}" type="datetimeFigureOut">
              <a:rPr lang="en-US"/>
              <a:pPr>
                <a:defRPr/>
              </a:pPr>
              <a:t>11/19/24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0C68BCC-07E7-F31E-8FF9-240E892E33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0EE9C1B-8C7C-BDD0-ED3C-70C7D65CA5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AC9B6A-B96D-42A3-4A21-FAB8137A2B8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F40FB-CD8A-0A3A-8FA9-A21AB2D252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29720EC-4376-834F-AA6B-CE21173E5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51E5A3DC-9355-CD54-FE3C-2101FDB4E4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7848B8C6-A4E4-FF01-9720-4A4F6C567D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8D730919-F34A-A68F-A70B-E8030DB1CE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891DB9-8DC9-2A47-B386-0CB53B0E7E5F}" type="slidenum">
              <a:rPr lang="en-US" altLang="en-US" smtClean="0">
                <a:solidFill>
                  <a:srgbClr val="000000"/>
                </a:solidFill>
                <a:latin typeface="Avenir Next" panose="020B0503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13AFD704-4F9C-B5D8-369C-D598C51428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CC203F59-6E5C-AEA1-32DB-8D89907DFE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8EC2B95A-1DBE-3BF3-1363-9B95FF9DDC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94333C-03C2-1E49-8FC4-62F3D10749E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B4676301-787D-9FD0-34BF-5DF48EBBAB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5D7BE915-09CD-00B3-379F-5BEEBFE690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22739BF4-32C2-4A39-6EF6-D6CF4F7299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836F296-E9F6-624B-8058-5E74F294CC6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>
            <a:extLst>
              <a:ext uri="{FF2B5EF4-FFF2-40B4-BE49-F238E27FC236}">
                <a16:creationId xmlns:a16="http://schemas.microsoft.com/office/drawing/2014/main" id="{04256DD5-7E1B-E06E-4F51-D1AEDC3A3C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Notes Placeholder 2">
            <a:extLst>
              <a:ext uri="{FF2B5EF4-FFF2-40B4-BE49-F238E27FC236}">
                <a16:creationId xmlns:a16="http://schemas.microsoft.com/office/drawing/2014/main" id="{205473BB-530A-805B-346B-5341AFABC4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AEC6412C-12F6-CE21-4C45-3450D2BE79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F7659D-22C5-3445-B016-2C4D5556FA4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>
            <a:extLst>
              <a:ext uri="{FF2B5EF4-FFF2-40B4-BE49-F238E27FC236}">
                <a16:creationId xmlns:a16="http://schemas.microsoft.com/office/drawing/2014/main" id="{5A598167-7A42-F5BF-3B96-E440DF005A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>
            <a:extLst>
              <a:ext uri="{FF2B5EF4-FFF2-40B4-BE49-F238E27FC236}">
                <a16:creationId xmlns:a16="http://schemas.microsoft.com/office/drawing/2014/main" id="{2AD80103-EBF0-F29F-5934-C497C35FF4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60208376-3574-345A-018F-0F8EA4B619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B134FE-0976-8F48-857E-3D563A877D1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>
            <a:extLst>
              <a:ext uri="{FF2B5EF4-FFF2-40B4-BE49-F238E27FC236}">
                <a16:creationId xmlns:a16="http://schemas.microsoft.com/office/drawing/2014/main" id="{4C692619-950B-008C-6B43-7E895BE12A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Notes Placeholder 2">
            <a:extLst>
              <a:ext uri="{FF2B5EF4-FFF2-40B4-BE49-F238E27FC236}">
                <a16:creationId xmlns:a16="http://schemas.microsoft.com/office/drawing/2014/main" id="{C2D2DA47-25BD-8C16-FE44-F98E1A76EB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E5519B0E-724E-3261-8298-9369C8C442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296F02-C6CE-0F4D-B0EE-02965B23D61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71A8B-D0A2-5644-360A-71404DB0F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2E9B9C5-437D-4346-BF1B-EE7F1B28CD15}" type="datetimeFigureOut">
              <a:rPr lang="en-US"/>
              <a:pPr>
                <a:defRPr/>
              </a:pPr>
              <a:t>11/19/24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4699D-6613-370B-0E17-646861DA2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A30DF-52A9-3A1D-D199-F9F8412F7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758699C-520D-DB46-AF55-75E1E8DA6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9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69F46-6F77-83D1-E2CA-324B0BF8CF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6647818-DB7E-2C4A-A226-F8A1481FE999}" type="datetimeFigureOut">
              <a:rPr lang="en-US"/>
              <a:pPr>
                <a:defRPr/>
              </a:pPr>
              <a:t>11/19/24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E6EFB-ED27-E3EC-3698-CF8B71BB9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78094-8DA9-770B-5E79-8BBF3BE6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B8FE1EF-E0D3-844D-8141-1DA74AD023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56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CA4C1-89E9-25D7-9C80-53196DD9B7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8882846-15DD-7E44-8FD5-DC7EE58605EB}" type="datetimeFigureOut">
              <a:rPr lang="en-US"/>
              <a:pPr>
                <a:defRPr/>
              </a:pPr>
              <a:t>11/19/24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7D9B9-0109-06DB-B2AA-F90C13178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98C2B-D9C0-EB01-E3DD-C9AA806DE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EE185F0-4B28-2E40-9550-82B48F8F81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527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169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76C24BF-100F-E5BD-7005-27119DE07C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0" y="0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8CD3CA0D-503D-DC74-3890-FC10A25373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90456" y="873919"/>
            <a:ext cx="6875463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60EE78FF-64D9-BD6C-0C54-33CFC99ED6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824038"/>
            <a:ext cx="974407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999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82908-5896-93B9-5047-E4ED7D35A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F8D6CA9-0740-F943-A761-CB39E85601A0}" type="datetimeFigureOut">
              <a:rPr lang="en-US"/>
              <a:pPr>
                <a:defRPr/>
              </a:pPr>
              <a:t>11/19/24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C8A02-4D0D-0BBE-B312-4DCDCD2CA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BEBBB-29F2-80BA-106F-173A0F918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6480803-4E1E-F342-83D9-7BC056C57A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697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43BF4-390C-D981-7B88-66FF8EC537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C37ED3C-B691-3149-8A3F-8EA4382D3AFE}" type="datetimeFigureOut">
              <a:rPr lang="en-US"/>
              <a:pPr>
                <a:defRPr/>
              </a:pPr>
              <a:t>11/19/24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2DDAA-84F3-461D-D7DD-A86135875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752C8-7E6A-B43C-3AEF-1878C28B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724BDF9-55D6-6641-B2A5-4170651C22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23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FB7D2-C4E3-1CCA-67AB-5887471AC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FBA6740-88F8-E948-849F-A1FFDF768747}" type="datetimeFigureOut">
              <a:rPr lang="en-US"/>
              <a:pPr>
                <a:defRPr/>
              </a:pPr>
              <a:t>11/19/24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895B8-F637-945E-8A4C-B1834CCA8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78481-45D0-B861-8B76-E4DCBF4DB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0235F6C-D918-A640-9715-3401EB327C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80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19ABA0-141F-4964-8B94-996C336F65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E715162-6638-4A4F-BEEA-F84376B43468}" type="datetimeFigureOut">
              <a:rPr lang="en-US"/>
              <a:pPr>
                <a:defRPr/>
              </a:pPr>
              <a:t>11/19/24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17E086-5ED0-D5F2-6038-3D0F5C6D5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BA15A6-619D-0592-7D2A-1CA5B2EEC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069619D-5276-7A46-84EA-9E180FC38E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28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3A6141-2DDF-8ADE-8F14-B8604676B3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C08C93F-6972-8C40-8AC9-2D48917C686E}" type="datetimeFigureOut">
              <a:rPr lang="en-US"/>
              <a:pPr>
                <a:defRPr/>
              </a:pPr>
              <a:t>11/19/24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17DA92-A400-2F04-94D8-316ADF435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A46922-A088-52F7-E44D-8416B2B3F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16E88B6-440C-2E42-96C3-D3B5728A7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85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A8A8F-44D5-1AC5-1CAD-A85DD72098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207EA69-E876-1341-A805-57EAEE72E890}" type="datetimeFigureOut">
              <a:rPr lang="en-US"/>
              <a:pPr>
                <a:defRPr/>
              </a:pPr>
              <a:t>11/19/24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B4BE55-53F5-88C4-DD6A-84B2550A2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BB25D-0774-13F0-FDD5-445BE16A7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60810B0-C433-7D4E-8C87-90AF002514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62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28DF8-1E39-5C2D-D53C-84BDBB2E3B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314EF49-BB30-994B-B171-A01D6D3A7A20}" type="datetimeFigureOut">
              <a:rPr lang="en-US"/>
              <a:pPr>
                <a:defRPr/>
              </a:pPr>
              <a:t>11/19/24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23DED-199D-98CF-7FE5-24A3383CC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ED304-36FA-32F7-E346-719AC2353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71ADC4A-B52F-874C-A89E-9E8AAB4973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94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6E5ED8-A9A4-2A19-1386-4B7A98C97F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5485B5E-9387-2F40-A46D-56425B4D776A}" type="datetimeFigureOut">
              <a:rPr lang="en-US"/>
              <a:pPr>
                <a:defRPr/>
              </a:pPr>
              <a:t>11/19/24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47956-B49D-ECF1-B362-9802DF518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88971F-4271-82E4-2EB2-50EEC9845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A740DB1-342C-3C41-8362-C01CC2C4F6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99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8B2A8-EAFF-1269-43AE-09E2F35270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06BA2FD-BD37-DC4F-9222-F854D8EC5F0A}" type="datetimeFigureOut">
              <a:rPr lang="en-US"/>
              <a:pPr>
                <a:defRPr/>
              </a:pPr>
              <a:t>11/19/24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767073-6A12-24D7-0C3F-9CAD77BBA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0F4A7-08C7-2F8A-0EB0-775CFF985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62644C4-609B-E248-BAE7-9A4190A158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15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561AE8-1465-6E5F-2CAA-A3D9AE552B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C00F911-D995-4B47-BD4C-04BC809B93CB}" type="datetimeFigureOut">
              <a:rPr lang="en-US"/>
              <a:pPr>
                <a:defRPr/>
              </a:pPr>
              <a:t>11/19/24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49AFA9-8770-C458-295D-239469786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7263EE-1554-0BBA-D3F7-9EE1DA4CD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20C7E20-0A80-F84C-86B5-7BF723B460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59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83CAD-EC24-B59F-E194-CE06F1D8B6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EF6346C-1916-DF45-9F3A-38B13E2C5F54}" type="datetimeFigureOut">
              <a:rPr lang="en-US"/>
              <a:pPr>
                <a:defRPr/>
              </a:pPr>
              <a:t>11/19/24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241C0-87C9-5ADB-0C1C-044E4D0BC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608AA-6DBF-CB6C-ACF8-E86B4AB82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5B27285-A7BA-AC44-B191-4AC534B33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02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C512D-FA47-8546-D4A3-CB6673D355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014F574-4E86-A14F-981C-AA8DED68A7AF}" type="datetimeFigureOut">
              <a:rPr lang="en-US"/>
              <a:pPr>
                <a:defRPr/>
              </a:pPr>
              <a:t>11/19/24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35E0B-2937-68AE-4E3D-53716F2E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0DC3C-B92D-8FFD-72DE-08EDD4FA3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5066A7B-5FE3-AE4A-B847-F22E59A7A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536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paper with black lines&#10;&#10;Description automatically generated">
            <a:extLst>
              <a:ext uri="{FF2B5EF4-FFF2-40B4-BE49-F238E27FC236}">
                <a16:creationId xmlns:a16="http://schemas.microsoft.com/office/drawing/2014/main" id="{90992BFA-FFB6-EE5F-5E70-8F41CC291B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388" y="0"/>
            <a:ext cx="12625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35061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paper with black lines&#10;&#10;Description automatically generated">
            <a:extLst>
              <a:ext uri="{FF2B5EF4-FFF2-40B4-BE49-F238E27FC236}">
                <a16:creationId xmlns:a16="http://schemas.microsoft.com/office/drawing/2014/main" id="{B129E62B-C1BC-34C9-D144-89269AEF63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388" y="0"/>
            <a:ext cx="12625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456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936B7-152B-A090-F41C-11C6B4E0D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8446185-5A1D-8E4F-B51F-51303CE3A086}" type="datetimeFigureOut">
              <a:rPr lang="en-US"/>
              <a:pPr>
                <a:defRPr/>
              </a:pPr>
              <a:t>11/19/24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5A99B-4B53-8AFD-020C-804FEE640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E4E5F-07AE-4737-707B-4B67F91D7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BBFBC06-A47F-B249-B9D5-366DB220F0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80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9263CF-9761-B13D-6671-81A7AD5F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32050B7-6CC7-1740-8C0F-8D24EFA39949}" type="datetimeFigureOut">
              <a:rPr lang="en-US"/>
              <a:pPr>
                <a:defRPr/>
              </a:pPr>
              <a:t>11/19/24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BCE045-7A0F-52BE-9E03-3BF0228E7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EB9B25-49BA-DB61-5910-BF661965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02C30D0-21C5-D842-B9B8-5E96A84DB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428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3FDF74-9B43-B068-17ED-54C1987FB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B7ACE75-4BF9-2E49-A348-868CBD891D4A}" type="datetimeFigureOut">
              <a:rPr lang="en-US"/>
              <a:pPr>
                <a:defRPr/>
              </a:pPr>
              <a:t>11/19/24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6A3D28-016E-BB6A-A976-15ACC14D1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30925E-A64D-03B7-3287-1B16EB73B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CFEC395-F019-2D4D-BC67-87B04274B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35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450766-5B8E-7AE1-2AA5-B5D419B66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146675C-4083-ED48-A89B-5DA7A4C86077}" type="datetimeFigureOut">
              <a:rPr lang="en-US"/>
              <a:pPr>
                <a:defRPr/>
              </a:pPr>
              <a:t>11/19/24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8E2613-6D95-2F5D-0FDE-F86E5CC1C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153830-F39C-3474-33DD-653313A5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5E486E2-D107-0842-9322-92B90B91B4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C04513-DC41-C719-A0D2-022B9092B4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3F5DC89-D3B7-9D46-A665-9E1AF4CCE9F3}" type="datetimeFigureOut">
              <a:rPr lang="en-US"/>
              <a:pPr>
                <a:defRPr/>
              </a:pPr>
              <a:t>11/19/24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60ABC2-0FAC-4D63-F7F2-4F1850D89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5E469-3A8E-27E0-271C-859343604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B80A19D-C18D-F544-95E6-EF6515572F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77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CF1A0D-847F-27EC-1D62-F673D04204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EDE0400-0256-B247-81DD-EF287B61F20A}" type="datetimeFigureOut">
              <a:rPr lang="en-US"/>
              <a:pPr>
                <a:defRPr/>
              </a:pPr>
              <a:t>11/19/24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94F93-2E18-47E0-5B2E-96749E09E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C3C7FF-8F78-5858-6D70-36A1D797A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6B6CE56-9805-DC49-827A-728339A39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42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6FE0F3-7ECF-A9B6-DD58-6836CB8970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513DD1C-8F8B-0346-9502-094647D2FE4D}" type="datetimeFigureOut">
              <a:rPr lang="en-US"/>
              <a:pPr>
                <a:defRPr/>
              </a:pPr>
              <a:t>11/19/24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7CEEA9-BF4D-657A-ABCB-0FCA08027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42D4C8-EE8D-3FBB-A988-C919BEC14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3BA8810-E322-884C-B77C-572B39BF9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40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50" r:id="rId12"/>
    <p:sldLayoutId id="2147483976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>
            <a:extLst>
              <a:ext uri="{FF2B5EF4-FFF2-40B4-BE49-F238E27FC236}">
                <a16:creationId xmlns:a16="http://schemas.microsoft.com/office/drawing/2014/main" id="{6BE2B2FB-2EBC-C848-45B5-AA93C5DBEE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388" y="1588"/>
            <a:ext cx="1262538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4" r:id="rId12"/>
    <p:sldLayoutId id="2147483975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hyperlink" Target="mailto:rod@whitewallcreative.com?subject=Healthcare%20and%20Life%20Sciences&amp;%20LS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mailto:rod@whitewallcreative.com?subject=Healthcare%20and%20Life%20Sciences&amp;%20LS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s://www.whitewallcreative.com/vt/livai-investor-relation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whitewallcreative.com/vt/pattern/" TargetMode="External"/><Relationship Id="rId5" Type="http://schemas.openxmlformats.org/officeDocument/2006/relationships/hyperlink" Target="https://www.whitewallcreative.com/vt/bionano/" TargetMode="External"/><Relationship Id="rId4" Type="http://schemas.openxmlformats.org/officeDocument/2006/relationships/hyperlink" Target="https://www.whitewallcreative.com/vt/transcreation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hyperlink" Target="mailto:rod@whitewallcreative.com?subject=Healthcare%20and%20Life%20Sciences&amp;%20LS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hyperlink" Target="mailto:rod@whitewallcreative.com?subject=Healthcare%20and%20Life%20Sciences&amp;%20L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mailto:rod@whitewallcreative.com?subject=Healthcare%20and%20Life%20Sciences&amp;%20L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hyperlink" Target="mailto:rod@whitewallcreative.com?subject=Healthcare%20&amp;%20LS" TargetMode="External"/><Relationship Id="rId5" Type="http://schemas.openxmlformats.org/officeDocument/2006/relationships/hyperlink" Target="http://www.whitewallcreative.com/" TargetMode="Externa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>
            <a:extLst>
              <a:ext uri="{FF2B5EF4-FFF2-40B4-BE49-F238E27FC236}">
                <a16:creationId xmlns:a16="http://schemas.microsoft.com/office/drawing/2014/main" id="{821B0645-C3FE-DC3E-A16E-6BC54A70C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"/>
          <a:stretch>
            <a:fillRect/>
          </a:stretch>
        </p:blipFill>
        <p:spPr bwMode="auto">
          <a:xfrm>
            <a:off x="0" y="5618163"/>
            <a:ext cx="12192000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0A7EB6D-8D28-D6D0-8089-146A0BBA7D3B}"/>
              </a:ext>
            </a:extLst>
          </p:cNvPr>
          <p:cNvGrpSpPr/>
          <p:nvPr/>
        </p:nvGrpSpPr>
        <p:grpSpPr>
          <a:xfrm>
            <a:off x="8504842" y="6089987"/>
            <a:ext cx="2460649" cy="360000"/>
            <a:chOff x="985758" y="5510881"/>
            <a:chExt cx="2460649" cy="360000"/>
          </a:xfrm>
          <a:solidFill>
            <a:srgbClr val="E02742"/>
          </a:solidFill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0B547AF-8FBE-1E20-F52F-FB90F7C59EF9}"/>
                </a:ext>
              </a:extLst>
            </p:cNvPr>
            <p:cNvGrpSpPr/>
            <p:nvPr/>
          </p:nvGrpSpPr>
          <p:grpSpPr>
            <a:xfrm>
              <a:off x="985758" y="5510881"/>
              <a:ext cx="2460649" cy="360000"/>
              <a:chOff x="985758" y="5510881"/>
              <a:chExt cx="2460649" cy="360000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5A5DBFA-0089-0F9B-C437-9F6D86E36E87}"/>
                  </a:ext>
                </a:extLst>
              </p:cNvPr>
              <p:cNvSpPr/>
              <p:nvPr/>
            </p:nvSpPr>
            <p:spPr>
              <a:xfrm>
                <a:off x="1178427" y="5510881"/>
                <a:ext cx="2088000" cy="36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5254811-520C-EA17-B653-6247006DA8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5758" y="5510881"/>
                <a:ext cx="360000" cy="36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D4B9008-E45B-BBB1-E1F7-D9758D7AA2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86407" y="5510881"/>
                <a:ext cx="360000" cy="36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13" name="TextBox 12">
              <a:hlinkClick r:id="rId4"/>
              <a:extLst>
                <a:ext uri="{FF2B5EF4-FFF2-40B4-BE49-F238E27FC236}">
                  <a16:creationId xmlns:a16="http://schemas.microsoft.com/office/drawing/2014/main" id="{4A369DE5-80B2-3710-C28D-84FBD96C5173}"/>
                </a:ext>
              </a:extLst>
            </p:cNvPr>
            <p:cNvSpPr txBox="1"/>
            <p:nvPr/>
          </p:nvSpPr>
          <p:spPr>
            <a:xfrm>
              <a:off x="1054273" y="5583159"/>
              <a:ext cx="221378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E0264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CONTACT US</a:t>
              </a:r>
            </a:p>
          </p:txBody>
        </p:sp>
      </p:grpSp>
      <p:sp>
        <p:nvSpPr>
          <p:cNvPr id="28675" name="TextBox 19">
            <a:extLst>
              <a:ext uri="{FF2B5EF4-FFF2-40B4-BE49-F238E27FC236}">
                <a16:creationId xmlns:a16="http://schemas.microsoft.com/office/drawing/2014/main" id="{5449DCD3-A872-BE12-2D93-4D07C00DD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13" y="2684463"/>
            <a:ext cx="6578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n-US" altLang="en-US" sz="3000">
                <a:solidFill>
                  <a:srgbClr val="2AABE3"/>
                </a:solidFill>
                <a:latin typeface="Bebas Neue" panose="020B0606020202050201" pitchFamily="34" charset="77"/>
                <a:cs typeface="Open Sans" panose="020B0606030504020204" pitchFamily="34" charset="0"/>
              </a:rPr>
              <a:t>Whitewall creative Can bring Your stories to life: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86639A-CF5D-FC73-9E23-7258A1846663}"/>
              </a:ext>
            </a:extLst>
          </p:cNvPr>
          <p:cNvSpPr txBox="1"/>
          <p:nvPr/>
        </p:nvSpPr>
        <p:spPr>
          <a:xfrm>
            <a:off x="503238" y="3167063"/>
            <a:ext cx="7096125" cy="2771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hangingPunct="1">
              <a:lnSpc>
                <a:spcPts val="21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Creating compelling digital and live experiences and content with patient and practitioner centricity</a:t>
            </a:r>
          </a:p>
          <a:p>
            <a:pPr eaLnBrk="1" hangingPunct="1">
              <a:lnSpc>
                <a:spcPts val="2100"/>
              </a:lnSpc>
              <a:defRPr/>
            </a:pPr>
            <a:endParaRPr lang="en-US" sz="1500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eaLnBrk="1" hangingPunct="1">
              <a:lnSpc>
                <a:spcPts val="21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Ensuring compliance across all content at the highest standard</a:t>
            </a:r>
          </a:p>
          <a:p>
            <a:pPr marL="285750" indent="-285750" eaLnBrk="1" hangingPunct="1">
              <a:lnSpc>
                <a:spcPts val="2100"/>
              </a:lnSpc>
              <a:buFont typeface="Arial" panose="020B0604020202020204" pitchFamily="34" charset="0"/>
              <a:buChar char="•"/>
              <a:defRPr/>
            </a:pPr>
            <a:endParaRPr lang="en-US" sz="1500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eaLnBrk="1" hangingPunct="1">
              <a:lnSpc>
                <a:spcPts val="21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Chronicling </a:t>
            </a:r>
            <a:r>
              <a:rPr lang="en-US" sz="150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scientific and </a:t>
            </a:r>
            <a:r>
              <a:rPr lang="en-US" sz="1500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technological achievements about innovation and the continuum of care </a:t>
            </a:r>
          </a:p>
          <a:p>
            <a:pPr eaLnBrk="1" hangingPunct="1">
              <a:lnSpc>
                <a:spcPts val="2100"/>
              </a:lnSpc>
              <a:defRPr/>
            </a:pPr>
            <a:endParaRPr lang="en-US" sz="1500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eaLnBrk="1" hangingPunct="1">
              <a:lnSpc>
                <a:spcPts val="21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Engaging patients and healthcare professionals while adhering to regulatory and quality standards</a:t>
            </a:r>
          </a:p>
        </p:txBody>
      </p:sp>
      <p:pic>
        <p:nvPicPr>
          <p:cNvPr id="28677" name="Picture 2" descr="How Do I Talk to My Doctor? | NGPG">
            <a:extLst>
              <a:ext uri="{FF2B5EF4-FFF2-40B4-BE49-F238E27FC236}">
                <a16:creationId xmlns:a16="http://schemas.microsoft.com/office/drawing/2014/main" id="{62D00007-A72B-83CB-7B4F-93E72906B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5" r="36542"/>
          <a:stretch>
            <a:fillRect/>
          </a:stretch>
        </p:blipFill>
        <p:spPr bwMode="auto">
          <a:xfrm>
            <a:off x="8177213" y="2609850"/>
            <a:ext cx="3051175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2">
            <a:extLst>
              <a:ext uri="{FF2B5EF4-FFF2-40B4-BE49-F238E27FC236}">
                <a16:creationId xmlns:a16="http://schemas.microsoft.com/office/drawing/2014/main" id="{8804921D-7FD3-A404-9903-29A2E0945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627063"/>
            <a:ext cx="11080750" cy="190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lnSpc>
                <a:spcPts val="6900"/>
              </a:lnSpc>
            </a:pPr>
            <a:r>
              <a:rPr lang="en-US" altLang="en-US" sz="6000" dirty="0">
                <a:solidFill>
                  <a:srgbClr val="133A54"/>
                </a:solidFill>
                <a:latin typeface="Bebas Neue" panose="020B0606020202050201" pitchFamily="34" charset="77"/>
              </a:rPr>
              <a:t>Healthcare &amp; Life Sciences is all about people and relationships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>
            <a:extLst>
              <a:ext uri="{FF2B5EF4-FFF2-40B4-BE49-F238E27FC236}">
                <a16:creationId xmlns:a16="http://schemas.microsoft.com/office/drawing/2014/main" id="{5AE53F84-F9B5-135B-39DC-6C9E40E0A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0"/>
            <a:ext cx="5956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extBox 1">
            <a:extLst>
              <a:ext uri="{FF2B5EF4-FFF2-40B4-BE49-F238E27FC236}">
                <a16:creationId xmlns:a16="http://schemas.microsoft.com/office/drawing/2014/main" id="{71B5F6A1-0F60-8614-492E-9B087D445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617443"/>
            <a:ext cx="6745288" cy="412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lnSpc>
                <a:spcPts val="2100"/>
              </a:lnSpc>
            </a:pPr>
            <a:r>
              <a:rPr lang="en-US" altLang="en-US" sz="1500" b="1" dirty="0">
                <a:solidFill>
                  <a:srgbClr val="2AABE3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Mission &amp; Values </a:t>
            </a:r>
            <a:r>
              <a:rPr lang="en-US" altLang="en-US" sz="1500" dirty="0">
                <a:solidFill>
                  <a:srgbClr val="133A54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- Bringing your mission and values to life through strategic digital, web, and video content</a:t>
            </a:r>
          </a:p>
          <a:p>
            <a:pPr eaLnBrk="1" hangingPunct="1">
              <a:lnSpc>
                <a:spcPts val="2100"/>
              </a:lnSpc>
            </a:pPr>
            <a:br>
              <a:rPr lang="en-US" altLang="en-US" sz="1500" dirty="0">
                <a:solidFill>
                  <a:srgbClr val="133A54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sz="1500" b="1" dirty="0">
                <a:solidFill>
                  <a:srgbClr val="2AABE3"/>
                </a:solidFill>
                <a:latin typeface="Open Sans" panose="020B0606030504020204" pitchFamily="34" charset="0"/>
                <a:cs typeface="Open Sans" panose="020B0606030504020204" pitchFamily="34" charset="0"/>
                <a:hlinkClick r:id="rId4"/>
              </a:rPr>
              <a:t>Transcreation</a:t>
            </a:r>
            <a:r>
              <a:rPr lang="en-US" altLang="en-US" sz="1500" dirty="0">
                <a:solidFill>
                  <a:srgbClr val="133A54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- Making the complex seem simple through our innovative, design-led solutions</a:t>
            </a:r>
          </a:p>
          <a:p>
            <a:pPr eaLnBrk="1" hangingPunct="1">
              <a:lnSpc>
                <a:spcPts val="2100"/>
              </a:lnSpc>
            </a:pPr>
            <a:endParaRPr lang="en-US" altLang="en-US" sz="1500" dirty="0">
              <a:solidFill>
                <a:srgbClr val="133A54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lnSpc>
                <a:spcPts val="2100"/>
              </a:lnSpc>
            </a:pPr>
            <a:r>
              <a:rPr lang="en-US" altLang="en-US" sz="1500" b="1" dirty="0">
                <a:solidFill>
                  <a:srgbClr val="2AABE3"/>
                </a:solidFill>
                <a:latin typeface="Open Sans" panose="020B0606030504020204" pitchFamily="34" charset="0"/>
                <a:cs typeface="Open Sans" panose="020B0606030504020204" pitchFamily="34" charset="0"/>
                <a:hlinkClick r:id="rId5"/>
              </a:rPr>
              <a:t>Patient Storytelling</a:t>
            </a:r>
            <a:r>
              <a:rPr lang="en-US" altLang="en-US" sz="1500" b="1" dirty="0">
                <a:solidFill>
                  <a:srgbClr val="2AABE3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1500" dirty="0">
                <a:solidFill>
                  <a:srgbClr val="133A54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- Telling powerful stories of struggle, hope, and recovery through the voices of real patients</a:t>
            </a:r>
            <a:br>
              <a:rPr lang="en-US" altLang="en-US" sz="1500" dirty="0">
                <a:solidFill>
                  <a:srgbClr val="133A54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</a:br>
            <a:endParaRPr lang="en-US" altLang="en-US" sz="1500" dirty="0">
              <a:solidFill>
                <a:srgbClr val="133A54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lnSpc>
                <a:spcPts val="2100"/>
              </a:lnSpc>
            </a:pPr>
            <a:r>
              <a:rPr lang="en-US" altLang="en-US" sz="1500" b="1" dirty="0">
                <a:solidFill>
                  <a:srgbClr val="2AABE3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Product Storytelling </a:t>
            </a:r>
            <a:r>
              <a:rPr lang="en-US" altLang="en-US" sz="1500" dirty="0">
                <a:solidFill>
                  <a:srgbClr val="133A54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- Showcasing innovation through cutting-edge video creation about life-changing technology</a:t>
            </a:r>
          </a:p>
          <a:p>
            <a:pPr marL="1028700" lvl="1" eaLnBrk="1" hangingPunct="1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altLang="en-US" sz="1500" b="1" dirty="0">
                <a:solidFill>
                  <a:srgbClr val="133A54"/>
                </a:solidFill>
                <a:latin typeface="Open Sans" panose="020B0606030504020204" pitchFamily="34" charset="0"/>
                <a:cs typeface="Open Sans" panose="020B0606030504020204" pitchFamily="34" charset="0"/>
                <a:hlinkClick r:id="rId6"/>
              </a:rPr>
              <a:t>Pattern Computer Inc.</a:t>
            </a:r>
            <a:endParaRPr lang="en-US" altLang="en-US" sz="1500" b="1" dirty="0">
              <a:solidFill>
                <a:srgbClr val="133A54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1028700" lvl="1" eaLnBrk="1" hangingPunct="1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altLang="en-US" sz="1500" b="1" dirty="0">
                <a:solidFill>
                  <a:srgbClr val="133A54"/>
                </a:solidFill>
                <a:latin typeface="Open Sans" panose="020B0606030504020204" pitchFamily="34" charset="0"/>
                <a:cs typeface="Open Sans" panose="020B0606030504020204" pitchFamily="34" charset="0"/>
                <a:hlinkClick r:id="rId7"/>
              </a:rPr>
              <a:t>LivAi</a:t>
            </a:r>
            <a:endParaRPr lang="en-US" altLang="en-US" sz="1500" b="1" dirty="0">
              <a:solidFill>
                <a:srgbClr val="133A54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lvl="1" indent="0" eaLnBrk="1" hangingPunct="1">
              <a:lnSpc>
                <a:spcPts val="2100"/>
              </a:lnSpc>
            </a:pPr>
            <a:endParaRPr lang="en-US" altLang="en-US" sz="1500" dirty="0">
              <a:solidFill>
                <a:srgbClr val="133A54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lnSpc>
                <a:spcPts val="2100"/>
              </a:lnSpc>
            </a:pPr>
            <a:r>
              <a:rPr lang="en-US" altLang="en-US" sz="1500" b="1" dirty="0">
                <a:solidFill>
                  <a:srgbClr val="133A54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*Click the underlined links to learn more!</a:t>
            </a:r>
          </a:p>
        </p:txBody>
      </p:sp>
      <p:sp>
        <p:nvSpPr>
          <p:cNvPr id="30723" name="TextBox 2">
            <a:extLst>
              <a:ext uri="{FF2B5EF4-FFF2-40B4-BE49-F238E27FC236}">
                <a16:creationId xmlns:a16="http://schemas.microsoft.com/office/drawing/2014/main" id="{08C2E9B0-DCD8-E096-D484-C8060987B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792163"/>
            <a:ext cx="9705975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lnSpc>
                <a:spcPts val="7300"/>
              </a:lnSpc>
            </a:pPr>
            <a:r>
              <a:rPr lang="en-US" altLang="en-US" sz="8000">
                <a:solidFill>
                  <a:srgbClr val="133A54"/>
                </a:solidFill>
                <a:latin typeface="Bebas Neue" panose="020B0606020202050201" pitchFamily="34" charset="77"/>
              </a:rPr>
              <a:t>Our proposition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5D7CAE-DC6D-C834-9C1C-82519989A499}"/>
              </a:ext>
            </a:extLst>
          </p:cNvPr>
          <p:cNvGrpSpPr/>
          <p:nvPr/>
        </p:nvGrpSpPr>
        <p:grpSpPr>
          <a:xfrm>
            <a:off x="607366" y="5938862"/>
            <a:ext cx="2460649" cy="360000"/>
            <a:chOff x="985758" y="5510881"/>
            <a:chExt cx="2460649" cy="360000"/>
          </a:xfrm>
          <a:solidFill>
            <a:srgbClr val="E02742"/>
          </a:soli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4DA514D-C65E-08AC-2288-147984B41506}"/>
                </a:ext>
              </a:extLst>
            </p:cNvPr>
            <p:cNvGrpSpPr/>
            <p:nvPr/>
          </p:nvGrpSpPr>
          <p:grpSpPr>
            <a:xfrm>
              <a:off x="985758" y="5510881"/>
              <a:ext cx="2460649" cy="360000"/>
              <a:chOff x="985758" y="5510881"/>
              <a:chExt cx="2460649" cy="360000"/>
            </a:xfrm>
            <a:grpFill/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1310F01-368D-D766-BECD-4C59EC30F5DE}"/>
                  </a:ext>
                </a:extLst>
              </p:cNvPr>
              <p:cNvSpPr/>
              <p:nvPr/>
            </p:nvSpPr>
            <p:spPr>
              <a:xfrm>
                <a:off x="1178427" y="5510881"/>
                <a:ext cx="2088000" cy="360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71522CC-EC80-D7E2-CFB3-55EEE71A1A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5758" y="5510881"/>
                <a:ext cx="360000" cy="36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8E3E0242-70C7-AF63-47B6-FBE3745D42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86407" y="5510881"/>
                <a:ext cx="360000" cy="36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4" name="TextBox 13">
              <a:hlinkClick r:id="rId8"/>
              <a:extLst>
                <a:ext uri="{FF2B5EF4-FFF2-40B4-BE49-F238E27FC236}">
                  <a16:creationId xmlns:a16="http://schemas.microsoft.com/office/drawing/2014/main" id="{9929936E-0131-5377-4D9C-30841C466D05}"/>
                </a:ext>
              </a:extLst>
            </p:cNvPr>
            <p:cNvSpPr txBox="1"/>
            <p:nvPr/>
          </p:nvSpPr>
          <p:spPr>
            <a:xfrm>
              <a:off x="1054273" y="5583159"/>
              <a:ext cx="2213785" cy="215444"/>
            </a:xfrm>
            <a:prstGeom prst="rect">
              <a:avLst/>
            </a:prstGeom>
            <a:grpFill/>
          </p:spPr>
          <p:txBody>
            <a:bodyPr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CONTACT US</a:t>
              </a:r>
            </a:p>
          </p:txBody>
        </p:sp>
      </p:grpSp>
      <p:sp>
        <p:nvSpPr>
          <p:cNvPr id="30725" name="TextBox 1">
            <a:extLst>
              <a:ext uri="{FF2B5EF4-FFF2-40B4-BE49-F238E27FC236}">
                <a16:creationId xmlns:a16="http://schemas.microsoft.com/office/drawing/2014/main" id="{76C86810-1B20-3A46-3058-13BA1F8EF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4238" y="3582988"/>
            <a:ext cx="3355975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We combine healthcare and life sciences expertise, creative thought partnership, and strategic design with trusted execution </a:t>
            </a:r>
            <a:br>
              <a:rPr lang="en-US" altLang="en-US" sz="2000" b="1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sz="2000" b="1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and delivery.</a:t>
            </a:r>
          </a:p>
        </p:txBody>
      </p:sp>
      <p:sp>
        <p:nvSpPr>
          <p:cNvPr id="30726" name="TextBox 5">
            <a:extLst>
              <a:ext uri="{FF2B5EF4-FFF2-40B4-BE49-F238E27FC236}">
                <a16:creationId xmlns:a16="http://schemas.microsoft.com/office/drawing/2014/main" id="{B994FE94-BC58-A756-FC0F-8D4669ADF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3600" y="2493963"/>
            <a:ext cx="103663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r>
              <a:rPr lang="en-US" altLang="en-US" sz="15000" b="1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“</a:t>
            </a:r>
          </a:p>
        </p:txBody>
      </p:sp>
      <p:sp>
        <p:nvSpPr>
          <p:cNvPr id="30727" name="TextBox 6">
            <a:extLst>
              <a:ext uri="{FF2B5EF4-FFF2-40B4-BE49-F238E27FC236}">
                <a16:creationId xmlns:a16="http://schemas.microsoft.com/office/drawing/2014/main" id="{B97F00FE-4FA6-9E11-5B39-4DE8A4F93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0713" y="5240338"/>
            <a:ext cx="11493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r>
              <a:rPr lang="en-US" altLang="en-US" sz="15000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”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>
            <a:extLst>
              <a:ext uri="{FF2B5EF4-FFF2-40B4-BE49-F238E27FC236}">
                <a16:creationId xmlns:a16="http://schemas.microsoft.com/office/drawing/2014/main" id="{6A4696EC-F4B3-93E5-1FF4-4711A778A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0"/>
            <a:ext cx="5956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Box 10">
            <a:extLst>
              <a:ext uri="{FF2B5EF4-FFF2-40B4-BE49-F238E27FC236}">
                <a16:creationId xmlns:a16="http://schemas.microsoft.com/office/drawing/2014/main" id="{383A2BBE-FC87-D7F8-2019-CE4F78422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836738"/>
            <a:ext cx="654526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r>
              <a:rPr lang="en-US" altLang="en-US" sz="3000" b="1">
                <a:solidFill>
                  <a:srgbClr val="2AABE3"/>
                </a:solidFill>
                <a:latin typeface="Bebas Neue Bold"/>
                <a:cs typeface="Open Sans" panose="020B0606030504020204" pitchFamily="34" charset="0"/>
              </a:rPr>
              <a:t>A partnership with Whitewall will lead to . . .</a:t>
            </a:r>
          </a:p>
        </p:txBody>
      </p:sp>
      <p:sp>
        <p:nvSpPr>
          <p:cNvPr id="32771" name="TextBox 2">
            <a:extLst>
              <a:ext uri="{FF2B5EF4-FFF2-40B4-BE49-F238E27FC236}">
                <a16:creationId xmlns:a16="http://schemas.microsoft.com/office/drawing/2014/main" id="{1DB5DCEE-B48C-6F85-15AC-3E2B90CBB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792163"/>
            <a:ext cx="9705975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lnSpc>
                <a:spcPts val="7300"/>
              </a:lnSpc>
            </a:pPr>
            <a:r>
              <a:rPr lang="en-US" altLang="en-US" sz="8000">
                <a:solidFill>
                  <a:srgbClr val="133A54"/>
                </a:solidFill>
                <a:latin typeface="Bebas Neue" panose="020B0606020202050201" pitchFamily="34" charset="77"/>
              </a:rPr>
              <a:t>THE BENEFITS ARE REAL</a:t>
            </a:r>
          </a:p>
        </p:txBody>
      </p:sp>
      <p:sp>
        <p:nvSpPr>
          <p:cNvPr id="32772" name="TextBox 30">
            <a:extLst>
              <a:ext uri="{FF2B5EF4-FFF2-40B4-BE49-F238E27FC236}">
                <a16:creationId xmlns:a16="http://schemas.microsoft.com/office/drawing/2014/main" id="{007DE184-5B8B-F858-7E3E-58F470BF3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13" y="2555875"/>
            <a:ext cx="5691187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984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rgbClr val="133A54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Improving relationships with patients, donors, employees, and the public</a:t>
            </a:r>
          </a:p>
          <a:p>
            <a:pPr eaLnBrk="1" hangingPunct="1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rgbClr val="133A54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Increasing revenue growth and market share</a:t>
            </a:r>
          </a:p>
          <a:p>
            <a:pPr eaLnBrk="1" hangingPunct="1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rgbClr val="133A54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Developing brand reputation to bolster social capital</a:t>
            </a:r>
          </a:p>
          <a:p>
            <a:pPr eaLnBrk="1" hangingPunct="1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rgbClr val="133A54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Showcasing amazing success stories to enhance authenticity</a:t>
            </a:r>
          </a:p>
          <a:p>
            <a:pPr eaLnBrk="1" hangingPunct="1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rgbClr val="133A54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Humanizing company innovations and achievements to build trust and credibility</a:t>
            </a:r>
          </a:p>
          <a:p>
            <a:pPr eaLnBrk="1" hangingPunct="1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rgbClr val="133A54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Heightening awareness and respect within the industry and across the wider public conscious </a:t>
            </a:r>
          </a:p>
          <a:p>
            <a:pPr eaLnBrk="1" hangingPunct="1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rgbClr val="133A54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Enhancing engagement outcomes internally and externally to better inform and educate  </a:t>
            </a:r>
            <a:endParaRPr lang="en-US" altLang="en-US" sz="1500" b="1">
              <a:solidFill>
                <a:srgbClr val="133A54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E937AB8-1335-097B-861E-4D2CC2447243}"/>
              </a:ext>
            </a:extLst>
          </p:cNvPr>
          <p:cNvGrpSpPr/>
          <p:nvPr/>
        </p:nvGrpSpPr>
        <p:grpSpPr>
          <a:xfrm>
            <a:off x="607366" y="5812003"/>
            <a:ext cx="2460649" cy="360000"/>
            <a:chOff x="985758" y="5510881"/>
            <a:chExt cx="2460649" cy="360000"/>
          </a:xfrm>
          <a:solidFill>
            <a:srgbClr val="E02742"/>
          </a:solidFill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D50C675-3772-E799-824C-3C6901FC243F}"/>
                </a:ext>
              </a:extLst>
            </p:cNvPr>
            <p:cNvGrpSpPr/>
            <p:nvPr/>
          </p:nvGrpSpPr>
          <p:grpSpPr>
            <a:xfrm>
              <a:off x="985758" y="5510881"/>
              <a:ext cx="2460649" cy="360000"/>
              <a:chOff x="985758" y="5510881"/>
              <a:chExt cx="2460649" cy="360000"/>
            </a:xfrm>
            <a:grpFill/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06885AD-FA4F-6140-4E70-BCD3686D062E}"/>
                  </a:ext>
                </a:extLst>
              </p:cNvPr>
              <p:cNvSpPr/>
              <p:nvPr/>
            </p:nvSpPr>
            <p:spPr>
              <a:xfrm>
                <a:off x="1178427" y="5510881"/>
                <a:ext cx="2088000" cy="360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C73F8940-0FC7-39C5-9B3F-49BB6742AB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5758" y="5510881"/>
                <a:ext cx="360000" cy="36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FE5C31ED-12FC-CD41-F139-30D7C4FA22B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86407" y="5510881"/>
                <a:ext cx="360000" cy="36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52" name="TextBox 51">
              <a:hlinkClick r:id="rId4"/>
              <a:extLst>
                <a:ext uri="{FF2B5EF4-FFF2-40B4-BE49-F238E27FC236}">
                  <a16:creationId xmlns:a16="http://schemas.microsoft.com/office/drawing/2014/main" id="{B979DEA8-3ABA-9C1B-96C1-5A461D1653BD}"/>
                </a:ext>
              </a:extLst>
            </p:cNvPr>
            <p:cNvSpPr txBox="1"/>
            <p:nvPr/>
          </p:nvSpPr>
          <p:spPr>
            <a:xfrm>
              <a:off x="1054273" y="5583159"/>
              <a:ext cx="2213785" cy="215444"/>
            </a:xfrm>
            <a:prstGeom prst="rect">
              <a:avLst/>
            </a:prstGeom>
            <a:grpFill/>
          </p:spPr>
          <p:txBody>
            <a:bodyPr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CONTACT US</a:t>
              </a:r>
            </a:p>
          </p:txBody>
        </p:sp>
      </p:grpSp>
      <p:pic>
        <p:nvPicPr>
          <p:cNvPr id="32774" name="Picture 4">
            <a:extLst>
              <a:ext uri="{FF2B5EF4-FFF2-40B4-BE49-F238E27FC236}">
                <a16:creationId xmlns:a16="http://schemas.microsoft.com/office/drawing/2014/main" id="{70B8F327-CED0-ED99-BA00-E1FD8B43D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t="847" r="17014" b="-847"/>
          <a:stretch>
            <a:fillRect/>
          </a:stretch>
        </p:blipFill>
        <p:spPr bwMode="auto">
          <a:xfrm>
            <a:off x="6873875" y="2555875"/>
            <a:ext cx="4630738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0">
            <a:extLst>
              <a:ext uri="{FF2B5EF4-FFF2-40B4-BE49-F238E27FC236}">
                <a16:creationId xmlns:a16="http://schemas.microsoft.com/office/drawing/2014/main" id="{67F2ABC6-3A36-84B2-7716-BE5F2C60F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"/>
          <a:stretch>
            <a:fillRect/>
          </a:stretch>
        </p:blipFill>
        <p:spPr bwMode="auto">
          <a:xfrm>
            <a:off x="0" y="5618163"/>
            <a:ext cx="12192000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Box 2">
            <a:extLst>
              <a:ext uri="{FF2B5EF4-FFF2-40B4-BE49-F238E27FC236}">
                <a16:creationId xmlns:a16="http://schemas.microsoft.com/office/drawing/2014/main" id="{BB4BAA9F-E5A9-961B-161C-33DC66AE7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792163"/>
            <a:ext cx="9705975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lnSpc>
                <a:spcPts val="7300"/>
              </a:lnSpc>
            </a:pPr>
            <a:r>
              <a:rPr lang="en-US" altLang="en-US" sz="8000">
                <a:solidFill>
                  <a:srgbClr val="133A54"/>
                </a:solidFill>
                <a:latin typeface="Bebas Neue" panose="020B0606020202050201" pitchFamily="34" charset="77"/>
              </a:rPr>
              <a:t>OUR EXPERIENCE</a:t>
            </a:r>
          </a:p>
        </p:txBody>
      </p:sp>
      <p:pic>
        <p:nvPicPr>
          <p:cNvPr id="34819" name="Picture 32">
            <a:extLst>
              <a:ext uri="{FF2B5EF4-FFF2-40B4-BE49-F238E27FC236}">
                <a16:creationId xmlns:a16="http://schemas.microsoft.com/office/drawing/2014/main" id="{6238B9DC-3D12-6E6C-853F-9DA6F6765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892" y="2112134"/>
            <a:ext cx="2121306" cy="57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33">
            <a:extLst>
              <a:ext uri="{FF2B5EF4-FFF2-40B4-BE49-F238E27FC236}">
                <a16:creationId xmlns:a16="http://schemas.microsoft.com/office/drawing/2014/main" id="{E8E0731D-0F2F-5C78-86E9-5204B12BD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9" y="2192407"/>
            <a:ext cx="1925229" cy="78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34">
            <a:extLst>
              <a:ext uri="{FF2B5EF4-FFF2-40B4-BE49-F238E27FC236}">
                <a16:creationId xmlns:a16="http://schemas.microsoft.com/office/drawing/2014/main" id="{B63CB7C9-2C31-3535-56AB-75A384CBC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693" y="3778847"/>
            <a:ext cx="1412070" cy="40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35">
            <a:extLst>
              <a:ext uri="{FF2B5EF4-FFF2-40B4-BE49-F238E27FC236}">
                <a16:creationId xmlns:a16="http://schemas.microsoft.com/office/drawing/2014/main" id="{DF963F98-C9DD-AA04-2CAC-A5DC40ECF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658" y="3500874"/>
            <a:ext cx="1234358" cy="92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36">
            <a:extLst>
              <a:ext uri="{FF2B5EF4-FFF2-40B4-BE49-F238E27FC236}">
                <a16:creationId xmlns:a16="http://schemas.microsoft.com/office/drawing/2014/main" id="{9CD37290-C34A-E1D0-9F4F-D4EB91CA5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66" y="3573250"/>
            <a:ext cx="1398851" cy="78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37">
            <a:extLst>
              <a:ext uri="{FF2B5EF4-FFF2-40B4-BE49-F238E27FC236}">
                <a16:creationId xmlns:a16="http://schemas.microsoft.com/office/drawing/2014/main" id="{0ABC8DEE-4491-9797-EF93-0BFCBB92B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353" y="3724585"/>
            <a:ext cx="1364636" cy="45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Graphic 38">
            <a:extLst>
              <a:ext uri="{FF2B5EF4-FFF2-40B4-BE49-F238E27FC236}">
                <a16:creationId xmlns:a16="http://schemas.microsoft.com/office/drawing/2014/main" id="{362FF966-FD81-0B66-8CDB-3D69BD6E7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427" y="3746955"/>
            <a:ext cx="1708092" cy="43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39">
            <a:extLst>
              <a:ext uri="{FF2B5EF4-FFF2-40B4-BE49-F238E27FC236}">
                <a16:creationId xmlns:a16="http://schemas.microsoft.com/office/drawing/2014/main" id="{6DA8AE57-1ABF-8148-9F4E-095FA5EAB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5"/>
          <a:stretch>
            <a:fillRect/>
          </a:stretch>
        </p:blipFill>
        <p:spPr bwMode="auto">
          <a:xfrm>
            <a:off x="6414949" y="2250093"/>
            <a:ext cx="1610718" cy="57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40">
            <a:extLst>
              <a:ext uri="{FF2B5EF4-FFF2-40B4-BE49-F238E27FC236}">
                <a16:creationId xmlns:a16="http://schemas.microsoft.com/office/drawing/2014/main" id="{FB8C63B4-4431-6228-E7DB-B483B6947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50" b="25403"/>
          <a:stretch/>
        </p:blipFill>
        <p:spPr bwMode="auto">
          <a:xfrm>
            <a:off x="7071455" y="3573251"/>
            <a:ext cx="2534379" cy="78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41">
            <a:extLst>
              <a:ext uri="{FF2B5EF4-FFF2-40B4-BE49-F238E27FC236}">
                <a16:creationId xmlns:a16="http://schemas.microsoft.com/office/drawing/2014/main" id="{279C2A21-AA77-285A-00C9-7E47FFAF7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329" y="1999185"/>
            <a:ext cx="1681779" cy="112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1FBC72C2-8F58-29F4-1025-2E42477665E0}"/>
              </a:ext>
            </a:extLst>
          </p:cNvPr>
          <p:cNvGrpSpPr/>
          <p:nvPr/>
        </p:nvGrpSpPr>
        <p:grpSpPr>
          <a:xfrm>
            <a:off x="607366" y="5576030"/>
            <a:ext cx="2460649" cy="360000"/>
            <a:chOff x="985758" y="5510881"/>
            <a:chExt cx="2460649" cy="360000"/>
          </a:xfrm>
          <a:solidFill>
            <a:srgbClr val="E02742"/>
          </a:solidFill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C7B878C-5242-C7C6-A925-BD7B3ADD5A7F}"/>
                </a:ext>
              </a:extLst>
            </p:cNvPr>
            <p:cNvGrpSpPr/>
            <p:nvPr/>
          </p:nvGrpSpPr>
          <p:grpSpPr>
            <a:xfrm>
              <a:off x="985758" y="5510881"/>
              <a:ext cx="2460649" cy="360000"/>
              <a:chOff x="985758" y="5510881"/>
              <a:chExt cx="2460649" cy="360000"/>
            </a:xfrm>
            <a:grpFill/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BA87DF7-8A13-4C85-FD5D-5F58223CC257}"/>
                  </a:ext>
                </a:extLst>
              </p:cNvPr>
              <p:cNvSpPr/>
              <p:nvPr/>
            </p:nvSpPr>
            <p:spPr>
              <a:xfrm>
                <a:off x="1178427" y="5510881"/>
                <a:ext cx="2088000" cy="360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AE006038-93E2-0C1F-0BFD-BC6DF3753D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5758" y="5510881"/>
                <a:ext cx="360000" cy="36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48B70D50-6C98-90D1-ED57-2B60FC8DAC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86407" y="5510881"/>
                <a:ext cx="360000" cy="36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52" name="TextBox 51">
              <a:hlinkClick r:id="rId14"/>
              <a:extLst>
                <a:ext uri="{FF2B5EF4-FFF2-40B4-BE49-F238E27FC236}">
                  <a16:creationId xmlns:a16="http://schemas.microsoft.com/office/drawing/2014/main" id="{96BB3676-316A-19E9-02DA-715C2080B08F}"/>
                </a:ext>
              </a:extLst>
            </p:cNvPr>
            <p:cNvSpPr txBox="1"/>
            <p:nvPr/>
          </p:nvSpPr>
          <p:spPr>
            <a:xfrm>
              <a:off x="1054273" y="5583159"/>
              <a:ext cx="2213785" cy="215444"/>
            </a:xfrm>
            <a:prstGeom prst="rect">
              <a:avLst/>
            </a:prstGeom>
            <a:grpFill/>
          </p:spPr>
          <p:txBody>
            <a:bodyPr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CONTACT US</a:t>
              </a:r>
            </a:p>
          </p:txBody>
        </p:sp>
      </p:grpSp>
      <p:pic>
        <p:nvPicPr>
          <p:cNvPr id="4" name="Picture 3" descr="A white spiral in a black square&#10;&#10;Description automatically generated">
            <a:extLst>
              <a:ext uri="{FF2B5EF4-FFF2-40B4-BE49-F238E27FC236}">
                <a16:creationId xmlns:a16="http://schemas.microsoft.com/office/drawing/2014/main" id="{5ABDCABB-126E-DE99-7FF0-D5AA4FE7FC7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06337" y="2146518"/>
            <a:ext cx="919426" cy="1103312"/>
          </a:xfrm>
          <a:prstGeom prst="rect">
            <a:avLst/>
          </a:prstGeom>
        </p:spPr>
      </p:pic>
      <p:pic>
        <p:nvPicPr>
          <p:cNvPr id="6" name="Picture 5" descr="A logo of a tree&#10;&#10;Description automatically generated">
            <a:extLst>
              <a:ext uri="{FF2B5EF4-FFF2-40B4-BE49-F238E27FC236}">
                <a16:creationId xmlns:a16="http://schemas.microsoft.com/office/drawing/2014/main" id="{B31B731F-03D1-4265-4111-1F07A86D85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23612" y="1950529"/>
            <a:ext cx="1018656" cy="126119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8">
            <a:extLst>
              <a:ext uri="{FF2B5EF4-FFF2-40B4-BE49-F238E27FC236}">
                <a16:creationId xmlns:a16="http://schemas.microsoft.com/office/drawing/2014/main" id="{AACA7DF5-C213-541F-A125-DBAC8199A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0"/>
            <a:ext cx="5956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60" descr="A white letters in a blue circle&#10;&#10;Description automatically generated">
            <a:extLst>
              <a:ext uri="{FF2B5EF4-FFF2-40B4-BE49-F238E27FC236}">
                <a16:creationId xmlns:a16="http://schemas.microsoft.com/office/drawing/2014/main" id="{B7183CEE-813F-DAE4-053E-3567E8C5C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6694488" y="2006600"/>
            <a:ext cx="294005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72">
            <a:extLst>
              <a:ext uri="{FF2B5EF4-FFF2-40B4-BE49-F238E27FC236}">
                <a16:creationId xmlns:a16="http://schemas.microsoft.com/office/drawing/2014/main" id="{14C8975C-7F72-A01A-29F1-A81B8F96C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851025"/>
            <a:ext cx="610076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sz="3000">
                <a:solidFill>
                  <a:srgbClr val="133A54"/>
                </a:solidFill>
                <a:latin typeface="Bebas Neue" panose="020B0606020202050201" pitchFamily="34" charset="77"/>
              </a:rPr>
              <a:t>WHITEWALL</a:t>
            </a:r>
          </a:p>
        </p:txBody>
      </p:sp>
      <p:sp>
        <p:nvSpPr>
          <p:cNvPr id="36869" name="TextBox 73">
            <a:extLst>
              <a:ext uri="{FF2B5EF4-FFF2-40B4-BE49-F238E27FC236}">
                <a16:creationId xmlns:a16="http://schemas.microsoft.com/office/drawing/2014/main" id="{A270EAD4-20C3-9660-0A81-2ECB4BE941E3}"/>
              </a:ext>
            </a:extLst>
          </p:cNvPr>
          <p:cNvSpPr txBox="1">
            <a:spLocks/>
          </p:cNvSpPr>
          <p:nvPr/>
        </p:nvSpPr>
        <p:spPr bwMode="auto">
          <a:xfrm>
            <a:off x="608013" y="2652713"/>
            <a:ext cx="5627687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Whitewall is a global creative agency that leverages the power of content and people to give its clients ‘creative agency’: using our skills, experience and insight to improve and energize output with the power to get </a:t>
            </a:r>
            <a:r>
              <a:rPr lang="en-US" altLang="en-US" b="1">
                <a:solidFill>
                  <a:srgbClr val="E0264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results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6870" name="TextBox 80">
            <a:hlinkClick r:id="rId5"/>
            <a:extLst>
              <a:ext uri="{FF2B5EF4-FFF2-40B4-BE49-F238E27FC236}">
                <a16:creationId xmlns:a16="http://schemas.microsoft.com/office/drawing/2014/main" id="{B826EEDA-7C76-306D-2950-86CCA3153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38" y="4354513"/>
            <a:ext cx="4879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US" b="1" dirty="0" err="1">
                <a:solidFill>
                  <a:srgbClr val="133A5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www.whitewallcreative.com</a:t>
            </a:r>
            <a:endParaRPr lang="en-US" altLang="en-US" b="1" dirty="0">
              <a:solidFill>
                <a:srgbClr val="133A5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6871" name="TextBox 9">
            <a:extLst>
              <a:ext uri="{FF2B5EF4-FFF2-40B4-BE49-F238E27FC236}">
                <a16:creationId xmlns:a16="http://schemas.microsoft.com/office/drawing/2014/main" id="{E53FCAB5-1FE0-0330-04DE-FADB2A464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13025" y="-3135313"/>
            <a:ext cx="185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6872" name="TextBox 2">
            <a:extLst>
              <a:ext uri="{FF2B5EF4-FFF2-40B4-BE49-F238E27FC236}">
                <a16:creationId xmlns:a16="http://schemas.microsoft.com/office/drawing/2014/main" id="{BB4BB945-834F-B773-551E-9C0F41871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792163"/>
            <a:ext cx="9705975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lnSpc>
                <a:spcPts val="7300"/>
              </a:lnSpc>
            </a:pPr>
            <a:r>
              <a:rPr lang="en-US" altLang="en-US" sz="8000">
                <a:solidFill>
                  <a:srgbClr val="133A54"/>
                </a:solidFill>
                <a:latin typeface="Bebas Neue" panose="020B0606020202050201" pitchFamily="34" charset="77"/>
              </a:rPr>
              <a:t>WHO ARE WE?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34F97C6-CA3D-F8BA-0395-800DEFE730F6}"/>
              </a:ext>
            </a:extLst>
          </p:cNvPr>
          <p:cNvGrpSpPr/>
          <p:nvPr/>
        </p:nvGrpSpPr>
        <p:grpSpPr>
          <a:xfrm>
            <a:off x="607366" y="5812003"/>
            <a:ext cx="2460649" cy="360000"/>
            <a:chOff x="985758" y="5510881"/>
            <a:chExt cx="2460649" cy="360000"/>
          </a:xfrm>
          <a:solidFill>
            <a:srgbClr val="E02742"/>
          </a:solidFill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468C171-2731-8D3F-9B5C-916B4A462DA0}"/>
                </a:ext>
              </a:extLst>
            </p:cNvPr>
            <p:cNvGrpSpPr/>
            <p:nvPr/>
          </p:nvGrpSpPr>
          <p:grpSpPr>
            <a:xfrm>
              <a:off x="985758" y="5510881"/>
              <a:ext cx="2460649" cy="360000"/>
              <a:chOff x="985758" y="5510881"/>
              <a:chExt cx="2460649" cy="360000"/>
            </a:xfrm>
            <a:grpFill/>
          </p:grpSpPr>
          <p:sp>
            <p:nvSpPr>
              <p:cNvPr id="23" name="Rectangle 22">
                <a:hlinkClick r:id="rId6"/>
                <a:extLst>
                  <a:ext uri="{FF2B5EF4-FFF2-40B4-BE49-F238E27FC236}">
                    <a16:creationId xmlns:a16="http://schemas.microsoft.com/office/drawing/2014/main" id="{888A4F07-5C86-4CB8-0CB9-6E43ED516BD3}"/>
                  </a:ext>
                </a:extLst>
              </p:cNvPr>
              <p:cNvSpPr/>
              <p:nvPr/>
            </p:nvSpPr>
            <p:spPr>
              <a:xfrm>
                <a:off x="1178427" y="5510881"/>
                <a:ext cx="2088000" cy="360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1725EDB-8256-9788-DF2E-62FE11F102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5758" y="5510881"/>
                <a:ext cx="360000" cy="36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84066FB-A341-68B6-AA7D-1E4667B44A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86407" y="5510881"/>
                <a:ext cx="360000" cy="36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22" name="TextBox 21">
              <a:hlinkClick r:id="rId7"/>
              <a:extLst>
                <a:ext uri="{FF2B5EF4-FFF2-40B4-BE49-F238E27FC236}">
                  <a16:creationId xmlns:a16="http://schemas.microsoft.com/office/drawing/2014/main" id="{1158BD29-EF30-137F-BF4B-AE89E9369448}"/>
                </a:ext>
              </a:extLst>
            </p:cNvPr>
            <p:cNvSpPr txBox="1"/>
            <p:nvPr/>
          </p:nvSpPr>
          <p:spPr>
            <a:xfrm>
              <a:off x="1054273" y="5583159"/>
              <a:ext cx="2213785" cy="215444"/>
            </a:xfrm>
            <a:prstGeom prst="rect">
              <a:avLst/>
            </a:prstGeom>
            <a:grpFill/>
          </p:spPr>
          <p:txBody>
            <a:bodyPr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CONTACT US</a:t>
              </a:r>
            </a:p>
          </p:txBody>
        </p:sp>
      </p:grp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be29a26-4ba2-44fb-9ebd-4f0032c7f13a">
      <UserInfo>
        <DisplayName>Matt Hubbard</DisplayName>
        <AccountId>20</AccountId>
        <AccountType/>
      </UserInfo>
      <UserInfo>
        <DisplayName>Rod Lee</DisplayName>
        <AccountId>38</AccountId>
        <AccountType/>
      </UserInfo>
      <UserInfo>
        <DisplayName>Jacob Beard</DisplayName>
        <AccountId>17</AccountId>
        <AccountType/>
      </UserInfo>
      <UserInfo>
        <DisplayName>Matthew Wall</DisplayName>
        <AccountId>40</AccountId>
        <AccountType/>
      </UserInfo>
      <UserInfo>
        <DisplayName>Jon Dix</DisplayName>
        <AccountId>27</AccountId>
        <AccountType/>
      </UserInfo>
      <UserInfo>
        <DisplayName>Dominic Gerry</DisplayName>
        <AccountId>28</AccountId>
        <AccountType/>
      </UserInfo>
      <UserInfo>
        <DisplayName>Phil White</DisplayName>
        <AccountId>35</AccountId>
        <AccountType/>
      </UserInfo>
      <UserInfo>
        <DisplayName>John Garrett</DisplayName>
        <AccountId>26</AccountId>
        <AccountType/>
      </UserInfo>
    </SharedWithUsers>
    <lcf76f155ced4ddcb4097134ff3c332f xmlns="37024962-1aa8-4a0e-bcc4-2052b0132858">
      <Terms xmlns="http://schemas.microsoft.com/office/infopath/2007/PartnerControls"/>
    </lcf76f155ced4ddcb4097134ff3c332f>
    <TaxCatchAll xmlns="bbe29a26-4ba2-44fb-9ebd-4f0032c7f13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50FE3CF5C6914E8E6067F006322BEE" ma:contentTypeVersion="15" ma:contentTypeDescription="Create a new document." ma:contentTypeScope="" ma:versionID="ed5b21121cafb7b0c4e163b95c02ea56">
  <xsd:schema xmlns:xsd="http://www.w3.org/2001/XMLSchema" xmlns:xs="http://www.w3.org/2001/XMLSchema" xmlns:p="http://schemas.microsoft.com/office/2006/metadata/properties" xmlns:ns2="37024962-1aa8-4a0e-bcc4-2052b0132858" xmlns:ns3="bbe29a26-4ba2-44fb-9ebd-4f0032c7f13a" targetNamespace="http://schemas.microsoft.com/office/2006/metadata/properties" ma:root="true" ma:fieldsID="8bbacb702a3ef1dcac48f4d8d3968534" ns2:_="" ns3:_="">
    <xsd:import namespace="37024962-1aa8-4a0e-bcc4-2052b0132858"/>
    <xsd:import namespace="bbe29a26-4ba2-44fb-9ebd-4f0032c7f1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024962-1aa8-4a0e-bcc4-2052b01328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25e52a8-c8f1-46e2-8f82-f219af9959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29a26-4ba2-44fb-9ebd-4f0032c7f13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34508f9-cc6b-4a84-84e4-467216a896b2}" ma:internalName="TaxCatchAll" ma:showField="CatchAllData" ma:web="bbe29a26-4ba2-44fb-9ebd-4f0032c7f1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3C7243-BF9A-4838-8D42-5F5B168E8A4A}">
  <ds:schemaRefs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37024962-1aa8-4a0e-bcc4-2052b0132858"/>
    <ds:schemaRef ds:uri="http://schemas.openxmlformats.org/package/2006/metadata/core-properties"/>
    <ds:schemaRef ds:uri="http://schemas.microsoft.com/office/infopath/2007/PartnerControls"/>
    <ds:schemaRef ds:uri="bbe29a26-4ba2-44fb-9ebd-4f0032c7f13a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A73A01B-26FC-490A-8A2D-7762660556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CA102E3-097B-4D11-A335-64CCFFD989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024962-1aa8-4a0e-bcc4-2052b0132858"/>
    <ds:schemaRef ds:uri="bbe29a26-4ba2-44fb-9ebd-4f0032c7f1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1897</TotalTime>
  <Words>320</Words>
  <Application>Microsoft Macintosh PowerPoint</Application>
  <PresentationFormat>Widescreen</PresentationFormat>
  <Paragraphs>47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Aptos</vt:lpstr>
      <vt:lpstr>Aptos Display</vt:lpstr>
      <vt:lpstr>Arial</vt:lpstr>
      <vt:lpstr>Avenir Next</vt:lpstr>
      <vt:lpstr>Bebas Neue</vt:lpstr>
      <vt:lpstr>Bebas Neue Bold</vt:lpstr>
      <vt:lpstr>Courier New</vt:lpstr>
      <vt:lpstr>Open Sans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Whitewall Creative</dc:creator>
  <cp:keywords/>
  <dc:description/>
  <cp:lastModifiedBy>Rod Lee</cp:lastModifiedBy>
  <cp:revision>406</cp:revision>
  <dcterms:created xsi:type="dcterms:W3CDTF">2024-05-01T11:45:10Z</dcterms:created>
  <dcterms:modified xsi:type="dcterms:W3CDTF">2024-11-19T15:52:38Z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0x010100FD50FE3CF5C6914E8E6067F006322BEE</vt:lpwstr>
  </property>
  <property fmtid="{D5CDD505-2E9C-101B-9397-08002B2CF9AE}" pid="3" name="MediaServiceImageTags">
    <vt:lpwstr/>
  </property>
</Properties>
</file>