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57" r:id="rId6"/>
    <p:sldId id="258" r:id="rId7"/>
    <p:sldId id="265" r:id="rId8"/>
    <p:sldId id="261" r:id="rId9"/>
    <p:sldId id="259" r:id="rId10"/>
    <p:sldId id="260" r:id="rId11"/>
    <p:sldId id="262" r:id="rId12"/>
    <p:sldId id="263" r:id="rId13"/>
    <p:sldId id="268" r:id="rId14"/>
    <p:sldId id="270" r:id="rId15"/>
    <p:sldId id="264" r:id="rId16"/>
    <p:sldId id="276"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2" userDrawn="1">
          <p15:clr>
            <a:srgbClr val="A4A3A4"/>
          </p15:clr>
        </p15:guide>
        <p15:guide id="2" pos="619" userDrawn="1">
          <p15:clr>
            <a:srgbClr val="A4A3A4"/>
          </p15:clr>
        </p15:guide>
        <p15:guide id="3" pos="737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3A54"/>
    <a:srgbClr val="BD1515"/>
    <a:srgbClr val="123F71"/>
    <a:srgbClr val="072463"/>
    <a:srgbClr val="D6C535"/>
    <a:srgbClr val="279C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84371C-527A-791F-D144-9B17C871F415}" v="1" dt="2024-10-04T07:02:38.039"/>
    <p1510:client id="{C3362A4B-F668-843F-EFE8-9260F3D1A36B}" v="4" dt="2024-10-03T15:51:46.4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p:restoredTop sz="94932"/>
  </p:normalViewPr>
  <p:slideViewPr>
    <p:cSldViewPr snapToGrid="0">
      <p:cViewPr varScale="1">
        <p:scale>
          <a:sx n="120" d="100"/>
          <a:sy n="120" d="100"/>
        </p:scale>
        <p:origin x="736" y="192"/>
      </p:cViewPr>
      <p:guideLst>
        <p:guide orient="horz" pos="572"/>
        <p:guide pos="619"/>
        <p:guide pos="737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FFFCF-0C6B-F749-9864-57FBD771CE9A}" type="datetimeFigureOut">
              <a:rPr lang="en-US" smtClean="0"/>
              <a:t>10/4/2024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4838A-21A3-E34F-B120-40DBC0676BAE}" type="slidenum">
              <a:rPr lang="en-US" smtClean="0"/>
              <a:t>‹#›</a:t>
            </a:fld>
            <a:endParaRPr lang="en-US"/>
          </a:p>
        </p:txBody>
      </p:sp>
    </p:spTree>
    <p:extLst>
      <p:ext uri="{BB962C8B-B14F-4D97-AF65-F5344CB8AC3E}">
        <p14:creationId xmlns:p14="http://schemas.microsoft.com/office/powerpoint/2010/main" val="2626208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A4838A-21A3-E34F-B120-40DBC0676BAE}" type="slidenum">
              <a:rPr lang="en-US" smtClean="0"/>
              <a:t>1</a:t>
            </a:fld>
            <a:endParaRPr lang="en-US"/>
          </a:p>
        </p:txBody>
      </p:sp>
    </p:spTree>
    <p:extLst>
      <p:ext uri="{BB962C8B-B14F-4D97-AF65-F5344CB8AC3E}">
        <p14:creationId xmlns:p14="http://schemas.microsoft.com/office/powerpoint/2010/main" val="1774270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a:t>
            </a:r>
          </a:p>
        </p:txBody>
      </p:sp>
      <p:sp>
        <p:nvSpPr>
          <p:cNvPr id="4" name="Slide Number Placeholder 3"/>
          <p:cNvSpPr>
            <a:spLocks noGrp="1"/>
          </p:cNvSpPr>
          <p:nvPr>
            <p:ph type="sldNum" sz="quarter" idx="5"/>
          </p:nvPr>
        </p:nvSpPr>
        <p:spPr/>
        <p:txBody>
          <a:bodyPr/>
          <a:lstStyle/>
          <a:p>
            <a:fld id="{C3A4838A-21A3-E34F-B120-40DBC0676BAE}" type="slidenum">
              <a:rPr lang="en-US" smtClean="0"/>
              <a:t>10</a:t>
            </a:fld>
            <a:endParaRPr lang="en-US"/>
          </a:p>
        </p:txBody>
      </p:sp>
    </p:spTree>
    <p:extLst>
      <p:ext uri="{BB962C8B-B14F-4D97-AF65-F5344CB8AC3E}">
        <p14:creationId xmlns:p14="http://schemas.microsoft.com/office/powerpoint/2010/main" val="3266594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a:t>
            </a:r>
          </a:p>
        </p:txBody>
      </p:sp>
      <p:sp>
        <p:nvSpPr>
          <p:cNvPr id="4" name="Slide Number Placeholder 3"/>
          <p:cNvSpPr>
            <a:spLocks noGrp="1"/>
          </p:cNvSpPr>
          <p:nvPr>
            <p:ph type="sldNum" sz="quarter" idx="5"/>
          </p:nvPr>
        </p:nvSpPr>
        <p:spPr/>
        <p:txBody>
          <a:bodyPr/>
          <a:lstStyle/>
          <a:p>
            <a:fld id="{C3A4838A-21A3-E34F-B120-40DBC0676BAE}" type="slidenum">
              <a:rPr lang="en-US" smtClean="0"/>
              <a:t>11</a:t>
            </a:fld>
            <a:endParaRPr lang="en-US"/>
          </a:p>
        </p:txBody>
      </p:sp>
    </p:spTree>
    <p:extLst>
      <p:ext uri="{BB962C8B-B14F-4D97-AF65-F5344CB8AC3E}">
        <p14:creationId xmlns:p14="http://schemas.microsoft.com/office/powerpoint/2010/main" val="2497159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A4838A-21A3-E34F-B120-40DBC0676BAE}" type="slidenum">
              <a:rPr lang="en-US" smtClean="0"/>
              <a:t>12</a:t>
            </a:fld>
            <a:endParaRPr lang="en-US"/>
          </a:p>
        </p:txBody>
      </p:sp>
    </p:spTree>
    <p:extLst>
      <p:ext uri="{BB962C8B-B14F-4D97-AF65-F5344CB8AC3E}">
        <p14:creationId xmlns:p14="http://schemas.microsoft.com/office/powerpoint/2010/main" val="2708305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58BEB-4E93-C035-20FF-DE1494540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29EB21-7BC6-9611-26A4-681B28F4F5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5F05E4-D88F-E3B6-A29C-8609C678E1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04CDDA-E6D4-BDC2-C3C4-AC4C443871E3}"/>
              </a:ext>
            </a:extLst>
          </p:cNvPr>
          <p:cNvSpPr>
            <a:spLocks noGrp="1"/>
          </p:cNvSpPr>
          <p:nvPr>
            <p:ph type="sldNum" sz="quarter" idx="5"/>
          </p:nvPr>
        </p:nvSpPr>
        <p:spPr/>
        <p:txBody>
          <a:bodyPr/>
          <a:lstStyle/>
          <a:p>
            <a:fld id="{C3A4838A-21A3-E34F-B120-40DBC0676BAE}" type="slidenum">
              <a:rPr lang="en-US" smtClean="0"/>
              <a:t>13</a:t>
            </a:fld>
            <a:endParaRPr lang="en-US"/>
          </a:p>
        </p:txBody>
      </p:sp>
    </p:spTree>
    <p:extLst>
      <p:ext uri="{BB962C8B-B14F-4D97-AF65-F5344CB8AC3E}">
        <p14:creationId xmlns:p14="http://schemas.microsoft.com/office/powerpoint/2010/main" val="2428084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C3A4838A-21A3-E34F-B120-40DBC0676BAE}" type="slidenum">
              <a:rPr lang="en-US" smtClean="0"/>
              <a:t>14</a:t>
            </a:fld>
            <a:endParaRPr lang="en-US"/>
          </a:p>
        </p:txBody>
      </p:sp>
    </p:spTree>
    <p:extLst>
      <p:ext uri="{BB962C8B-B14F-4D97-AF65-F5344CB8AC3E}">
        <p14:creationId xmlns:p14="http://schemas.microsoft.com/office/powerpoint/2010/main" val="3740720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3A4838A-21A3-E34F-B120-40DBC0676BAE}" type="slidenum">
              <a:rPr lang="en-US" smtClean="0"/>
              <a:t>2</a:t>
            </a:fld>
            <a:endParaRPr lang="en-US"/>
          </a:p>
        </p:txBody>
      </p:sp>
    </p:spTree>
    <p:extLst>
      <p:ext uri="{BB962C8B-B14F-4D97-AF65-F5344CB8AC3E}">
        <p14:creationId xmlns:p14="http://schemas.microsoft.com/office/powerpoint/2010/main" val="3847212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A4838A-21A3-E34F-B120-40DBC0676BAE}" type="slidenum">
              <a:rPr lang="en-US" smtClean="0"/>
              <a:t>3</a:t>
            </a:fld>
            <a:endParaRPr lang="en-US"/>
          </a:p>
        </p:txBody>
      </p:sp>
    </p:spTree>
    <p:extLst>
      <p:ext uri="{BB962C8B-B14F-4D97-AF65-F5344CB8AC3E}">
        <p14:creationId xmlns:p14="http://schemas.microsoft.com/office/powerpoint/2010/main" val="4201026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A4838A-21A3-E34F-B120-40DBC0676BAE}" type="slidenum">
              <a:rPr lang="en-US" smtClean="0"/>
              <a:t>4</a:t>
            </a:fld>
            <a:endParaRPr lang="en-US"/>
          </a:p>
        </p:txBody>
      </p:sp>
    </p:spTree>
    <p:extLst>
      <p:ext uri="{BB962C8B-B14F-4D97-AF65-F5344CB8AC3E}">
        <p14:creationId xmlns:p14="http://schemas.microsoft.com/office/powerpoint/2010/main" val="594555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A4838A-21A3-E34F-B120-40DBC0676BAE}" type="slidenum">
              <a:rPr lang="en-US" smtClean="0"/>
              <a:t>5</a:t>
            </a:fld>
            <a:endParaRPr lang="en-US"/>
          </a:p>
        </p:txBody>
      </p:sp>
    </p:spTree>
    <p:extLst>
      <p:ext uri="{BB962C8B-B14F-4D97-AF65-F5344CB8AC3E}">
        <p14:creationId xmlns:p14="http://schemas.microsoft.com/office/powerpoint/2010/main" val="3504445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4838A-21A3-E34F-B120-40DBC0676BAE}" type="slidenum">
              <a:rPr lang="en-US" smtClean="0"/>
              <a:t>6</a:t>
            </a:fld>
            <a:endParaRPr lang="en-US"/>
          </a:p>
        </p:txBody>
      </p:sp>
    </p:spTree>
    <p:extLst>
      <p:ext uri="{BB962C8B-B14F-4D97-AF65-F5344CB8AC3E}">
        <p14:creationId xmlns:p14="http://schemas.microsoft.com/office/powerpoint/2010/main" val="2069793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A4838A-21A3-E34F-B120-40DBC0676BAE}" type="slidenum">
              <a:rPr lang="en-US" smtClean="0"/>
              <a:t>7</a:t>
            </a:fld>
            <a:endParaRPr lang="en-US"/>
          </a:p>
        </p:txBody>
      </p:sp>
    </p:spTree>
    <p:extLst>
      <p:ext uri="{BB962C8B-B14F-4D97-AF65-F5344CB8AC3E}">
        <p14:creationId xmlns:p14="http://schemas.microsoft.com/office/powerpoint/2010/main" val="3357244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Divanhan</a:t>
            </a:r>
            <a:endParaRPr lang="en-US"/>
          </a:p>
        </p:txBody>
      </p:sp>
      <p:sp>
        <p:nvSpPr>
          <p:cNvPr id="4" name="Slide Number Placeholder 3"/>
          <p:cNvSpPr>
            <a:spLocks noGrp="1"/>
          </p:cNvSpPr>
          <p:nvPr>
            <p:ph type="sldNum" sz="quarter" idx="5"/>
          </p:nvPr>
        </p:nvSpPr>
        <p:spPr/>
        <p:txBody>
          <a:bodyPr/>
          <a:lstStyle/>
          <a:p>
            <a:fld id="{C3A4838A-21A3-E34F-B120-40DBC0676BAE}" type="slidenum">
              <a:rPr lang="en-US" smtClean="0"/>
              <a:t>8</a:t>
            </a:fld>
            <a:endParaRPr lang="en-US"/>
          </a:p>
        </p:txBody>
      </p:sp>
    </p:spTree>
    <p:extLst>
      <p:ext uri="{BB962C8B-B14F-4D97-AF65-F5344CB8AC3E}">
        <p14:creationId xmlns:p14="http://schemas.microsoft.com/office/powerpoint/2010/main" val="244765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A4838A-21A3-E34F-B120-40DBC0676BAE}" type="slidenum">
              <a:rPr lang="en-US" smtClean="0"/>
              <a:t>9</a:t>
            </a:fld>
            <a:endParaRPr lang="en-US"/>
          </a:p>
        </p:txBody>
      </p:sp>
    </p:spTree>
    <p:extLst>
      <p:ext uri="{BB962C8B-B14F-4D97-AF65-F5344CB8AC3E}">
        <p14:creationId xmlns:p14="http://schemas.microsoft.com/office/powerpoint/2010/main" val="1852250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03AF-9063-0863-4ACB-9B35849A625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8AC07A9-D5D0-3A9D-7D86-D3296736B3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8F86670-BB03-4C2D-985A-8844EA03AB6A}"/>
              </a:ext>
            </a:extLst>
          </p:cNvPr>
          <p:cNvSpPr>
            <a:spLocks noGrp="1"/>
          </p:cNvSpPr>
          <p:nvPr>
            <p:ph type="dt" sz="half" idx="10"/>
          </p:nvPr>
        </p:nvSpPr>
        <p:spPr/>
        <p:txBody>
          <a:bodyPr/>
          <a:lstStyle/>
          <a:p>
            <a:fld id="{FE2A8D27-0104-EA43-9C10-1B374BDB0D2D}" type="datetimeFigureOut">
              <a:rPr lang="en-US" smtClean="0"/>
              <a:t>10/4/2024</a:t>
            </a:fld>
            <a:endParaRPr lang="en-US"/>
          </a:p>
        </p:txBody>
      </p:sp>
      <p:sp>
        <p:nvSpPr>
          <p:cNvPr id="5" name="Footer Placeholder 4">
            <a:extLst>
              <a:ext uri="{FF2B5EF4-FFF2-40B4-BE49-F238E27FC236}">
                <a16:creationId xmlns:a16="http://schemas.microsoft.com/office/drawing/2014/main" id="{95373758-351A-FB3E-54E5-01B6652A15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F8932-7E22-48A5-FF5D-42F2F1B1977A}"/>
              </a:ext>
            </a:extLst>
          </p:cNvPr>
          <p:cNvSpPr>
            <a:spLocks noGrp="1"/>
          </p:cNvSpPr>
          <p:nvPr>
            <p:ph type="sldNum" sz="quarter" idx="12"/>
          </p:nvPr>
        </p:nvSpPr>
        <p:spPr/>
        <p:txBody>
          <a:bodyPr/>
          <a:lstStyle/>
          <a:p>
            <a:fld id="{A38F8745-926F-514D-A08E-DB7C46B53658}" type="slidenum">
              <a:rPr lang="en-US" smtClean="0"/>
              <a:t>‹#›</a:t>
            </a:fld>
            <a:endParaRPr lang="en-US"/>
          </a:p>
        </p:txBody>
      </p:sp>
    </p:spTree>
    <p:extLst>
      <p:ext uri="{BB962C8B-B14F-4D97-AF65-F5344CB8AC3E}">
        <p14:creationId xmlns:p14="http://schemas.microsoft.com/office/powerpoint/2010/main" val="3786502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A90A3-CE79-91A5-9CD8-D9B87E9D631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5EF1B8E-45F8-3B4E-B37C-2668C1401EA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506F1D-B090-F90A-AC6D-00D18C5E330F}"/>
              </a:ext>
            </a:extLst>
          </p:cNvPr>
          <p:cNvSpPr>
            <a:spLocks noGrp="1"/>
          </p:cNvSpPr>
          <p:nvPr>
            <p:ph type="dt" sz="half" idx="10"/>
          </p:nvPr>
        </p:nvSpPr>
        <p:spPr/>
        <p:txBody>
          <a:bodyPr/>
          <a:lstStyle/>
          <a:p>
            <a:fld id="{FE2A8D27-0104-EA43-9C10-1B374BDB0D2D}" type="datetimeFigureOut">
              <a:rPr lang="en-US" smtClean="0"/>
              <a:t>10/4/2024</a:t>
            </a:fld>
            <a:endParaRPr lang="en-US"/>
          </a:p>
        </p:txBody>
      </p:sp>
      <p:sp>
        <p:nvSpPr>
          <p:cNvPr id="5" name="Footer Placeholder 4">
            <a:extLst>
              <a:ext uri="{FF2B5EF4-FFF2-40B4-BE49-F238E27FC236}">
                <a16:creationId xmlns:a16="http://schemas.microsoft.com/office/drawing/2014/main" id="{ECAC4A13-9B5B-77E7-F74A-433B7878DB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2D640-52AF-AE8F-3BA4-76FAE6DCEA37}"/>
              </a:ext>
            </a:extLst>
          </p:cNvPr>
          <p:cNvSpPr>
            <a:spLocks noGrp="1"/>
          </p:cNvSpPr>
          <p:nvPr>
            <p:ph type="sldNum" sz="quarter" idx="12"/>
          </p:nvPr>
        </p:nvSpPr>
        <p:spPr/>
        <p:txBody>
          <a:bodyPr/>
          <a:lstStyle/>
          <a:p>
            <a:fld id="{A38F8745-926F-514D-A08E-DB7C46B53658}" type="slidenum">
              <a:rPr lang="en-US" smtClean="0"/>
              <a:t>‹#›</a:t>
            </a:fld>
            <a:endParaRPr lang="en-US"/>
          </a:p>
        </p:txBody>
      </p:sp>
    </p:spTree>
    <p:extLst>
      <p:ext uri="{BB962C8B-B14F-4D97-AF65-F5344CB8AC3E}">
        <p14:creationId xmlns:p14="http://schemas.microsoft.com/office/powerpoint/2010/main" val="2354953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067D44-A10D-37DB-701E-BD37AD726D1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AE49123-196E-F4EE-8655-45C7BBF50EC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64865F7-FA39-35DC-56D6-86D59789E233}"/>
              </a:ext>
            </a:extLst>
          </p:cNvPr>
          <p:cNvSpPr>
            <a:spLocks noGrp="1"/>
          </p:cNvSpPr>
          <p:nvPr>
            <p:ph type="dt" sz="half" idx="10"/>
          </p:nvPr>
        </p:nvSpPr>
        <p:spPr/>
        <p:txBody>
          <a:bodyPr/>
          <a:lstStyle/>
          <a:p>
            <a:fld id="{FE2A8D27-0104-EA43-9C10-1B374BDB0D2D}" type="datetimeFigureOut">
              <a:rPr lang="en-US" smtClean="0"/>
              <a:t>10/4/2024</a:t>
            </a:fld>
            <a:endParaRPr lang="en-US"/>
          </a:p>
        </p:txBody>
      </p:sp>
      <p:sp>
        <p:nvSpPr>
          <p:cNvPr id="5" name="Footer Placeholder 4">
            <a:extLst>
              <a:ext uri="{FF2B5EF4-FFF2-40B4-BE49-F238E27FC236}">
                <a16:creationId xmlns:a16="http://schemas.microsoft.com/office/drawing/2014/main" id="{F8577BE2-5BE2-7B1D-DFC6-DFD946906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5A20C-A39A-0C76-46AA-A47353B98FF0}"/>
              </a:ext>
            </a:extLst>
          </p:cNvPr>
          <p:cNvSpPr>
            <a:spLocks noGrp="1"/>
          </p:cNvSpPr>
          <p:nvPr>
            <p:ph type="sldNum" sz="quarter" idx="12"/>
          </p:nvPr>
        </p:nvSpPr>
        <p:spPr/>
        <p:txBody>
          <a:bodyPr/>
          <a:lstStyle/>
          <a:p>
            <a:fld id="{A38F8745-926F-514D-A08E-DB7C46B53658}" type="slidenum">
              <a:rPr lang="en-US" smtClean="0"/>
              <a:t>‹#›</a:t>
            </a:fld>
            <a:endParaRPr lang="en-US"/>
          </a:p>
        </p:txBody>
      </p:sp>
    </p:spTree>
    <p:extLst>
      <p:ext uri="{BB962C8B-B14F-4D97-AF65-F5344CB8AC3E}">
        <p14:creationId xmlns:p14="http://schemas.microsoft.com/office/powerpoint/2010/main" val="3134678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B7874-55CA-3624-50AF-E03DF951A4D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946309A-80F1-420B-8AED-27401F7F641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BD0A4D-01F7-5F58-B8D0-2F7E937C350D}"/>
              </a:ext>
            </a:extLst>
          </p:cNvPr>
          <p:cNvSpPr>
            <a:spLocks noGrp="1"/>
          </p:cNvSpPr>
          <p:nvPr>
            <p:ph type="dt" sz="half" idx="10"/>
          </p:nvPr>
        </p:nvSpPr>
        <p:spPr/>
        <p:txBody>
          <a:bodyPr/>
          <a:lstStyle/>
          <a:p>
            <a:fld id="{FE2A8D27-0104-EA43-9C10-1B374BDB0D2D}" type="datetimeFigureOut">
              <a:rPr lang="en-US" smtClean="0"/>
              <a:t>10/4/2024</a:t>
            </a:fld>
            <a:endParaRPr lang="en-US"/>
          </a:p>
        </p:txBody>
      </p:sp>
      <p:sp>
        <p:nvSpPr>
          <p:cNvPr id="5" name="Footer Placeholder 4">
            <a:extLst>
              <a:ext uri="{FF2B5EF4-FFF2-40B4-BE49-F238E27FC236}">
                <a16:creationId xmlns:a16="http://schemas.microsoft.com/office/drawing/2014/main" id="{582ED3DB-9240-DB2C-F3B3-CEA1C2535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8D7D1-F40B-1474-9092-B8D7CC7ABAC4}"/>
              </a:ext>
            </a:extLst>
          </p:cNvPr>
          <p:cNvSpPr>
            <a:spLocks noGrp="1"/>
          </p:cNvSpPr>
          <p:nvPr>
            <p:ph type="sldNum" sz="quarter" idx="12"/>
          </p:nvPr>
        </p:nvSpPr>
        <p:spPr/>
        <p:txBody>
          <a:bodyPr/>
          <a:lstStyle/>
          <a:p>
            <a:fld id="{A38F8745-926F-514D-A08E-DB7C46B53658}" type="slidenum">
              <a:rPr lang="en-US" smtClean="0"/>
              <a:t>‹#›</a:t>
            </a:fld>
            <a:endParaRPr lang="en-US"/>
          </a:p>
        </p:txBody>
      </p:sp>
    </p:spTree>
    <p:extLst>
      <p:ext uri="{BB962C8B-B14F-4D97-AF65-F5344CB8AC3E}">
        <p14:creationId xmlns:p14="http://schemas.microsoft.com/office/powerpoint/2010/main" val="681447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92D04-35BD-499B-E1AB-E70DD7C02B3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9E2C56E-F86A-1BFD-C5B5-0034861DDA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EAE2493-429F-EF76-A89E-F0974C57D1CB}"/>
              </a:ext>
            </a:extLst>
          </p:cNvPr>
          <p:cNvSpPr>
            <a:spLocks noGrp="1"/>
          </p:cNvSpPr>
          <p:nvPr>
            <p:ph type="dt" sz="half" idx="10"/>
          </p:nvPr>
        </p:nvSpPr>
        <p:spPr/>
        <p:txBody>
          <a:bodyPr/>
          <a:lstStyle/>
          <a:p>
            <a:fld id="{FE2A8D27-0104-EA43-9C10-1B374BDB0D2D}" type="datetimeFigureOut">
              <a:rPr lang="en-US" smtClean="0"/>
              <a:t>10/4/2024</a:t>
            </a:fld>
            <a:endParaRPr lang="en-US"/>
          </a:p>
        </p:txBody>
      </p:sp>
      <p:sp>
        <p:nvSpPr>
          <p:cNvPr id="5" name="Footer Placeholder 4">
            <a:extLst>
              <a:ext uri="{FF2B5EF4-FFF2-40B4-BE49-F238E27FC236}">
                <a16:creationId xmlns:a16="http://schemas.microsoft.com/office/drawing/2014/main" id="{1EA88DEF-2A64-2D62-A379-29DD2C73A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17458-0D7A-1D36-410A-E6A314D6119B}"/>
              </a:ext>
            </a:extLst>
          </p:cNvPr>
          <p:cNvSpPr>
            <a:spLocks noGrp="1"/>
          </p:cNvSpPr>
          <p:nvPr>
            <p:ph type="sldNum" sz="quarter" idx="12"/>
          </p:nvPr>
        </p:nvSpPr>
        <p:spPr/>
        <p:txBody>
          <a:bodyPr/>
          <a:lstStyle/>
          <a:p>
            <a:fld id="{A38F8745-926F-514D-A08E-DB7C46B53658}" type="slidenum">
              <a:rPr lang="en-US" smtClean="0"/>
              <a:t>‹#›</a:t>
            </a:fld>
            <a:endParaRPr lang="en-US"/>
          </a:p>
        </p:txBody>
      </p:sp>
    </p:spTree>
    <p:extLst>
      <p:ext uri="{BB962C8B-B14F-4D97-AF65-F5344CB8AC3E}">
        <p14:creationId xmlns:p14="http://schemas.microsoft.com/office/powerpoint/2010/main" val="3427914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13D2A-03CC-55CC-EBCA-FC6E8FEFFDE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9E5C884-AEAC-AB77-BEFB-112887D4ACA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8A6659E-8221-37D6-9AF3-E462EB87924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F462468-074E-B62B-D29C-638500D7AD2B}"/>
              </a:ext>
            </a:extLst>
          </p:cNvPr>
          <p:cNvSpPr>
            <a:spLocks noGrp="1"/>
          </p:cNvSpPr>
          <p:nvPr>
            <p:ph type="dt" sz="half" idx="10"/>
          </p:nvPr>
        </p:nvSpPr>
        <p:spPr/>
        <p:txBody>
          <a:bodyPr/>
          <a:lstStyle/>
          <a:p>
            <a:fld id="{FE2A8D27-0104-EA43-9C10-1B374BDB0D2D}" type="datetimeFigureOut">
              <a:rPr lang="en-US" smtClean="0"/>
              <a:t>10/4/2024</a:t>
            </a:fld>
            <a:endParaRPr lang="en-US"/>
          </a:p>
        </p:txBody>
      </p:sp>
      <p:sp>
        <p:nvSpPr>
          <p:cNvPr id="6" name="Footer Placeholder 5">
            <a:extLst>
              <a:ext uri="{FF2B5EF4-FFF2-40B4-BE49-F238E27FC236}">
                <a16:creationId xmlns:a16="http://schemas.microsoft.com/office/drawing/2014/main" id="{ED74DE8C-AEFA-D672-432D-C638824218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97D471-16C9-16C7-F5F4-9FD28DF43A55}"/>
              </a:ext>
            </a:extLst>
          </p:cNvPr>
          <p:cNvSpPr>
            <a:spLocks noGrp="1"/>
          </p:cNvSpPr>
          <p:nvPr>
            <p:ph type="sldNum" sz="quarter" idx="12"/>
          </p:nvPr>
        </p:nvSpPr>
        <p:spPr/>
        <p:txBody>
          <a:bodyPr/>
          <a:lstStyle/>
          <a:p>
            <a:fld id="{A38F8745-926F-514D-A08E-DB7C46B53658}" type="slidenum">
              <a:rPr lang="en-US" smtClean="0"/>
              <a:t>‹#›</a:t>
            </a:fld>
            <a:endParaRPr lang="en-US"/>
          </a:p>
        </p:txBody>
      </p:sp>
    </p:spTree>
    <p:extLst>
      <p:ext uri="{BB962C8B-B14F-4D97-AF65-F5344CB8AC3E}">
        <p14:creationId xmlns:p14="http://schemas.microsoft.com/office/powerpoint/2010/main" val="4083309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2ABB-752A-5B8D-EE23-59B7C2E5F02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C40E40-F7AB-EF1C-4A17-B9D109207A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DC207A2-C6A4-89E4-295A-7C24693A211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F33FD78-213D-F1F2-CFB0-487C4C3C72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B6FD3A5-2418-27D9-CA5D-4C133EDB63E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1A65F5B-FC4B-2D1F-8A9D-11A8BFC571F1}"/>
              </a:ext>
            </a:extLst>
          </p:cNvPr>
          <p:cNvSpPr>
            <a:spLocks noGrp="1"/>
          </p:cNvSpPr>
          <p:nvPr>
            <p:ph type="dt" sz="half" idx="10"/>
          </p:nvPr>
        </p:nvSpPr>
        <p:spPr/>
        <p:txBody>
          <a:bodyPr/>
          <a:lstStyle/>
          <a:p>
            <a:fld id="{FE2A8D27-0104-EA43-9C10-1B374BDB0D2D}" type="datetimeFigureOut">
              <a:rPr lang="en-US" smtClean="0"/>
              <a:t>10/4/2024</a:t>
            </a:fld>
            <a:endParaRPr lang="en-US"/>
          </a:p>
        </p:txBody>
      </p:sp>
      <p:sp>
        <p:nvSpPr>
          <p:cNvPr id="8" name="Footer Placeholder 7">
            <a:extLst>
              <a:ext uri="{FF2B5EF4-FFF2-40B4-BE49-F238E27FC236}">
                <a16:creationId xmlns:a16="http://schemas.microsoft.com/office/drawing/2014/main" id="{0626BB87-0C10-0BBE-C530-51F9C910A8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F8DBA7-8126-F081-1BA3-BCD6D82A5E5B}"/>
              </a:ext>
            </a:extLst>
          </p:cNvPr>
          <p:cNvSpPr>
            <a:spLocks noGrp="1"/>
          </p:cNvSpPr>
          <p:nvPr>
            <p:ph type="sldNum" sz="quarter" idx="12"/>
          </p:nvPr>
        </p:nvSpPr>
        <p:spPr/>
        <p:txBody>
          <a:bodyPr/>
          <a:lstStyle/>
          <a:p>
            <a:fld id="{A38F8745-926F-514D-A08E-DB7C46B53658}" type="slidenum">
              <a:rPr lang="en-US" smtClean="0"/>
              <a:t>‹#›</a:t>
            </a:fld>
            <a:endParaRPr lang="en-US"/>
          </a:p>
        </p:txBody>
      </p:sp>
    </p:spTree>
    <p:extLst>
      <p:ext uri="{BB962C8B-B14F-4D97-AF65-F5344CB8AC3E}">
        <p14:creationId xmlns:p14="http://schemas.microsoft.com/office/powerpoint/2010/main" val="2268860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FFFC0-9B78-D5BF-3308-A068FACC1DA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511295F-32B1-E1BE-41D1-2A293DF01E41}"/>
              </a:ext>
            </a:extLst>
          </p:cNvPr>
          <p:cNvSpPr>
            <a:spLocks noGrp="1"/>
          </p:cNvSpPr>
          <p:nvPr>
            <p:ph type="dt" sz="half" idx="10"/>
          </p:nvPr>
        </p:nvSpPr>
        <p:spPr/>
        <p:txBody>
          <a:bodyPr/>
          <a:lstStyle/>
          <a:p>
            <a:fld id="{FE2A8D27-0104-EA43-9C10-1B374BDB0D2D}" type="datetimeFigureOut">
              <a:rPr lang="en-US" smtClean="0"/>
              <a:t>10/4/2024</a:t>
            </a:fld>
            <a:endParaRPr lang="en-US"/>
          </a:p>
        </p:txBody>
      </p:sp>
      <p:sp>
        <p:nvSpPr>
          <p:cNvPr id="4" name="Footer Placeholder 3">
            <a:extLst>
              <a:ext uri="{FF2B5EF4-FFF2-40B4-BE49-F238E27FC236}">
                <a16:creationId xmlns:a16="http://schemas.microsoft.com/office/drawing/2014/main" id="{F41E8FDA-01F2-BDC7-81BD-D72BF81A6B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CE0B18-25D3-8FCD-D26B-44B7F0286560}"/>
              </a:ext>
            </a:extLst>
          </p:cNvPr>
          <p:cNvSpPr>
            <a:spLocks noGrp="1"/>
          </p:cNvSpPr>
          <p:nvPr>
            <p:ph type="sldNum" sz="quarter" idx="12"/>
          </p:nvPr>
        </p:nvSpPr>
        <p:spPr/>
        <p:txBody>
          <a:bodyPr/>
          <a:lstStyle/>
          <a:p>
            <a:fld id="{A38F8745-926F-514D-A08E-DB7C46B53658}" type="slidenum">
              <a:rPr lang="en-US" smtClean="0"/>
              <a:t>‹#›</a:t>
            </a:fld>
            <a:endParaRPr lang="en-US"/>
          </a:p>
        </p:txBody>
      </p:sp>
    </p:spTree>
    <p:extLst>
      <p:ext uri="{BB962C8B-B14F-4D97-AF65-F5344CB8AC3E}">
        <p14:creationId xmlns:p14="http://schemas.microsoft.com/office/powerpoint/2010/main" val="198338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C5A2DC-5BF6-BE1B-5065-3552C7C554D3}"/>
              </a:ext>
            </a:extLst>
          </p:cNvPr>
          <p:cNvSpPr>
            <a:spLocks noGrp="1"/>
          </p:cNvSpPr>
          <p:nvPr>
            <p:ph type="dt" sz="half" idx="10"/>
          </p:nvPr>
        </p:nvSpPr>
        <p:spPr/>
        <p:txBody>
          <a:bodyPr/>
          <a:lstStyle/>
          <a:p>
            <a:fld id="{FE2A8D27-0104-EA43-9C10-1B374BDB0D2D}" type="datetimeFigureOut">
              <a:rPr lang="en-US" smtClean="0"/>
              <a:t>10/4/2024</a:t>
            </a:fld>
            <a:endParaRPr lang="en-US"/>
          </a:p>
        </p:txBody>
      </p:sp>
      <p:sp>
        <p:nvSpPr>
          <p:cNvPr id="3" name="Footer Placeholder 2">
            <a:extLst>
              <a:ext uri="{FF2B5EF4-FFF2-40B4-BE49-F238E27FC236}">
                <a16:creationId xmlns:a16="http://schemas.microsoft.com/office/drawing/2014/main" id="{E1C949DF-7A76-D110-2C44-F44A1565F7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DDA71E-C755-1748-30EA-8C9CC5EAA891}"/>
              </a:ext>
            </a:extLst>
          </p:cNvPr>
          <p:cNvSpPr>
            <a:spLocks noGrp="1"/>
          </p:cNvSpPr>
          <p:nvPr>
            <p:ph type="sldNum" sz="quarter" idx="12"/>
          </p:nvPr>
        </p:nvSpPr>
        <p:spPr/>
        <p:txBody>
          <a:bodyPr/>
          <a:lstStyle/>
          <a:p>
            <a:fld id="{A38F8745-926F-514D-A08E-DB7C46B53658}" type="slidenum">
              <a:rPr lang="en-US" smtClean="0"/>
              <a:t>‹#›</a:t>
            </a:fld>
            <a:endParaRPr lang="en-US"/>
          </a:p>
        </p:txBody>
      </p:sp>
    </p:spTree>
    <p:extLst>
      <p:ext uri="{BB962C8B-B14F-4D97-AF65-F5344CB8AC3E}">
        <p14:creationId xmlns:p14="http://schemas.microsoft.com/office/powerpoint/2010/main" val="3015300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ADEA4-27CE-2638-4C96-BEAC9167F50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EDD14CC-6D0B-17A1-1F93-DFFA309261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51333E1-2008-DCC1-879F-41A599BB0C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7293A79-6DDD-3446-08DA-9370A5730562}"/>
              </a:ext>
            </a:extLst>
          </p:cNvPr>
          <p:cNvSpPr>
            <a:spLocks noGrp="1"/>
          </p:cNvSpPr>
          <p:nvPr>
            <p:ph type="dt" sz="half" idx="10"/>
          </p:nvPr>
        </p:nvSpPr>
        <p:spPr/>
        <p:txBody>
          <a:bodyPr/>
          <a:lstStyle/>
          <a:p>
            <a:fld id="{FE2A8D27-0104-EA43-9C10-1B374BDB0D2D}" type="datetimeFigureOut">
              <a:rPr lang="en-US" smtClean="0"/>
              <a:t>10/4/2024</a:t>
            </a:fld>
            <a:endParaRPr lang="en-US"/>
          </a:p>
        </p:txBody>
      </p:sp>
      <p:sp>
        <p:nvSpPr>
          <p:cNvPr id="6" name="Footer Placeholder 5">
            <a:extLst>
              <a:ext uri="{FF2B5EF4-FFF2-40B4-BE49-F238E27FC236}">
                <a16:creationId xmlns:a16="http://schemas.microsoft.com/office/drawing/2014/main" id="{54B9A8BA-25AA-2B0F-070C-44B0001E3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761A2D-D262-5645-0794-F27B9E716B5B}"/>
              </a:ext>
            </a:extLst>
          </p:cNvPr>
          <p:cNvSpPr>
            <a:spLocks noGrp="1"/>
          </p:cNvSpPr>
          <p:nvPr>
            <p:ph type="sldNum" sz="quarter" idx="12"/>
          </p:nvPr>
        </p:nvSpPr>
        <p:spPr/>
        <p:txBody>
          <a:bodyPr/>
          <a:lstStyle/>
          <a:p>
            <a:fld id="{A38F8745-926F-514D-A08E-DB7C46B53658}" type="slidenum">
              <a:rPr lang="en-US" smtClean="0"/>
              <a:t>‹#›</a:t>
            </a:fld>
            <a:endParaRPr lang="en-US"/>
          </a:p>
        </p:txBody>
      </p:sp>
    </p:spTree>
    <p:extLst>
      <p:ext uri="{BB962C8B-B14F-4D97-AF65-F5344CB8AC3E}">
        <p14:creationId xmlns:p14="http://schemas.microsoft.com/office/powerpoint/2010/main" val="1917296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C0E4E-B436-253F-6317-90692D15678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5F295C2-9C55-FFBB-376F-2D20F2D6A5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A3A78E-DC1F-B0D5-FADB-1706FE6FA0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C4EB305-AA60-856C-E787-B2230B749595}"/>
              </a:ext>
            </a:extLst>
          </p:cNvPr>
          <p:cNvSpPr>
            <a:spLocks noGrp="1"/>
          </p:cNvSpPr>
          <p:nvPr>
            <p:ph type="dt" sz="half" idx="10"/>
          </p:nvPr>
        </p:nvSpPr>
        <p:spPr/>
        <p:txBody>
          <a:bodyPr/>
          <a:lstStyle/>
          <a:p>
            <a:fld id="{FE2A8D27-0104-EA43-9C10-1B374BDB0D2D}" type="datetimeFigureOut">
              <a:rPr lang="en-US" smtClean="0"/>
              <a:t>10/4/2024</a:t>
            </a:fld>
            <a:endParaRPr lang="en-US"/>
          </a:p>
        </p:txBody>
      </p:sp>
      <p:sp>
        <p:nvSpPr>
          <p:cNvPr id="6" name="Footer Placeholder 5">
            <a:extLst>
              <a:ext uri="{FF2B5EF4-FFF2-40B4-BE49-F238E27FC236}">
                <a16:creationId xmlns:a16="http://schemas.microsoft.com/office/drawing/2014/main" id="{CE1D5DE6-0D33-4EAE-42BB-104578ACE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BC7302-723C-8F3D-0098-C8CBE7B978DF}"/>
              </a:ext>
            </a:extLst>
          </p:cNvPr>
          <p:cNvSpPr>
            <a:spLocks noGrp="1"/>
          </p:cNvSpPr>
          <p:nvPr>
            <p:ph type="sldNum" sz="quarter" idx="12"/>
          </p:nvPr>
        </p:nvSpPr>
        <p:spPr/>
        <p:txBody>
          <a:bodyPr/>
          <a:lstStyle/>
          <a:p>
            <a:fld id="{A38F8745-926F-514D-A08E-DB7C46B53658}" type="slidenum">
              <a:rPr lang="en-US" smtClean="0"/>
              <a:t>‹#›</a:t>
            </a:fld>
            <a:endParaRPr lang="en-US"/>
          </a:p>
        </p:txBody>
      </p:sp>
    </p:spTree>
    <p:extLst>
      <p:ext uri="{BB962C8B-B14F-4D97-AF65-F5344CB8AC3E}">
        <p14:creationId xmlns:p14="http://schemas.microsoft.com/office/powerpoint/2010/main" val="1797188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C7928A-A716-EC59-4BF2-0215518FB5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AD35FE7-F3EB-CC5D-7B85-D88DFC592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C442F8-7310-BA47-009B-E40081C52F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2A8D27-0104-EA43-9C10-1B374BDB0D2D}" type="datetimeFigureOut">
              <a:rPr lang="en-US" smtClean="0"/>
              <a:t>10/4/2024</a:t>
            </a:fld>
            <a:endParaRPr lang="en-US"/>
          </a:p>
        </p:txBody>
      </p:sp>
      <p:sp>
        <p:nvSpPr>
          <p:cNvPr id="5" name="Footer Placeholder 4">
            <a:extLst>
              <a:ext uri="{FF2B5EF4-FFF2-40B4-BE49-F238E27FC236}">
                <a16:creationId xmlns:a16="http://schemas.microsoft.com/office/drawing/2014/main" id="{B1B62026-E714-7166-A1F7-2E7E16449B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37D78BD-3FF4-92E0-CB55-8BB23E239B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8F8745-926F-514D-A08E-DB7C46B53658}" type="slidenum">
              <a:rPr lang="en-US" smtClean="0"/>
              <a:t>‹#›</a:t>
            </a:fld>
            <a:endParaRPr lang="en-US"/>
          </a:p>
        </p:txBody>
      </p:sp>
    </p:spTree>
    <p:extLst>
      <p:ext uri="{BB962C8B-B14F-4D97-AF65-F5344CB8AC3E}">
        <p14:creationId xmlns:p14="http://schemas.microsoft.com/office/powerpoint/2010/main" val="782947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slide" Target="slide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hyperlink" Target="https://londonclimbingcentres.co.uk/centre/vauxwest/" TargetMode="External"/><Relationship Id="rId18" Type="http://schemas.openxmlformats.org/officeDocument/2006/relationships/slide" Target="slide4.xml"/><Relationship Id="rId3" Type="http://schemas.openxmlformats.org/officeDocument/2006/relationships/hyperlink" Target="https://rooftopsaunas.com/" TargetMode="External"/><Relationship Id="rId7" Type="http://schemas.openxmlformats.org/officeDocument/2006/relationships/hyperlink" Target="https://gobanya.co.uk/" TargetMode="External"/><Relationship Id="rId12" Type="http://schemas.openxmlformats.org/officeDocument/2006/relationships/image" Target="../media/image54.jpeg"/><Relationship Id="rId17" Type="http://schemas.openxmlformats.org/officeDocument/2006/relationships/image" Target="../media/image19.png"/><Relationship Id="rId2" Type="http://schemas.openxmlformats.org/officeDocument/2006/relationships/notesSlide" Target="../notesSlides/notesSlide10.xml"/><Relationship Id="rId16" Type="http://schemas.openxmlformats.org/officeDocument/2006/relationships/image" Target="../media/image56.jpeg"/><Relationship Id="rId20"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hyperlink" Target="https://www.brockwelllido.com/" TargetMode="External"/><Relationship Id="rId5" Type="http://schemas.openxmlformats.org/officeDocument/2006/relationships/hyperlink" Target="https://www.wembleystadium.com/events/2024/England-v-Greece#:~:text=Greece%20will%20visit%20Wembley%20Stadium,promotion%20back%20to%20League%20A.&amp;text=Join%20the%20England%20Supporters%20Travel,and%20eligibility%20for%20away%20tickets." TargetMode="External"/><Relationship Id="rId15" Type="http://schemas.openxmlformats.org/officeDocument/2006/relationships/hyperlink" Target="https://www.kew.org/" TargetMode="External"/><Relationship Id="rId10" Type="http://schemas.openxmlformats.org/officeDocument/2006/relationships/image" Target="../media/image53.png"/><Relationship Id="rId19" Type="http://schemas.openxmlformats.org/officeDocument/2006/relationships/image" Target="../media/image34.png"/><Relationship Id="rId4" Type="http://schemas.openxmlformats.org/officeDocument/2006/relationships/image" Target="../media/image50.jpeg"/><Relationship Id="rId9" Type="http://schemas.openxmlformats.org/officeDocument/2006/relationships/hyperlink" Target="https://www.royalparks.org.uk/whats-on/albert-memorial-walking-tour-111024" TargetMode="External"/><Relationship Id="rId14"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hyperlink" Target="https://www.nationalgallery.org.uk/exhibitions/van-gogh-poets-and-lovers" TargetMode="External"/><Relationship Id="rId18" Type="http://schemas.openxmlformats.org/officeDocument/2006/relationships/image" Target="../media/image7.svg"/><Relationship Id="rId3" Type="http://schemas.openxmlformats.org/officeDocument/2006/relationships/hyperlink" Target="https://www.npg.org.uk/whatson/exhibitions/2024/francis-bacon-portraits" TargetMode="External"/><Relationship Id="rId7" Type="http://schemas.openxmlformats.org/officeDocument/2006/relationships/hyperlink" Target="https://www.tate.org.uk/whats-on/tate-modern/zanele-muholi" TargetMode="External"/><Relationship Id="rId12" Type="http://schemas.openxmlformats.org/officeDocument/2006/relationships/image" Target="../media/image61.png"/><Relationship Id="rId17" Type="http://schemas.openxmlformats.org/officeDocument/2006/relationships/image" Target="../media/image6.png"/><Relationship Id="rId2" Type="http://schemas.openxmlformats.org/officeDocument/2006/relationships/notesSlide" Target="../notesSlides/notesSlide11.xml"/><Relationship Id="rId16" Type="http://schemas.openxmlformats.org/officeDocument/2006/relationships/slide" Target="slide4.xml"/><Relationship Id="rId20"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hyperlink" Target="https://www.barbican.org.uk/whats-on/2024/event/the-imaginary-institution-of-india-art-1975-1998" TargetMode="External"/><Relationship Id="rId5" Type="http://schemas.openxmlformats.org/officeDocument/2006/relationships/hyperlink" Target="https://www.vam.ac.uk/exhibitions/naomi" TargetMode="External"/><Relationship Id="rId15" Type="http://schemas.openxmlformats.org/officeDocument/2006/relationships/image" Target="../media/image19.png"/><Relationship Id="rId10" Type="http://schemas.openxmlformats.org/officeDocument/2006/relationships/image" Target="../media/image60.png"/><Relationship Id="rId19" Type="http://schemas.openxmlformats.org/officeDocument/2006/relationships/hyperlink" Target="https://artofbanksy.co.uk/" TargetMode="External"/><Relationship Id="rId4" Type="http://schemas.openxmlformats.org/officeDocument/2006/relationships/image" Target="../media/image57.png"/><Relationship Id="rId9" Type="http://schemas.openxmlformats.org/officeDocument/2006/relationships/hyperlink" Target="https://www.whitecube.com/gallery-exhibitions/tracey-emin-bermondsey-2024?_gl=1*nmsn4c*_up*MQ..&amp;gclid=CjwKCAjwlbu2BhA3EiwA3yXyu-l4oiJNsB3od5x2Bni_tP74LRihIN_C-lsXms4fF0sssmk-zOoQiRoCedEQAvD_BwE&amp;gbraid=0AAAAAqeeQ9mi8XZ4A5aGomrTnBc1GJVvd" TargetMode="External"/><Relationship Id="rId14" Type="http://schemas.openxmlformats.org/officeDocument/2006/relationships/image" Target="../media/image62.jpeg"/></Relationships>
</file>

<file path=ppt/slides/_rels/slide12.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hyperlink" Target="https://whatson.bfi.org.uk/lff/Online/default.asp" TargetMode="External"/><Relationship Id="rId18" Type="http://schemas.openxmlformats.org/officeDocument/2006/relationships/hyperlink" Target="https://www.vam.ac.uk/exhibitions/japan-myths-to-manga" TargetMode="External"/><Relationship Id="rId3" Type="http://schemas.openxmlformats.org/officeDocument/2006/relationships/hyperlink" Target="https://www.blackhistorymonth.org.uk/" TargetMode="External"/><Relationship Id="rId7" Type="http://schemas.openxmlformats.org/officeDocument/2006/relationships/hyperlink" Target="https://www.frieze.com/fairs/frieze-london" TargetMode="External"/><Relationship Id="rId12" Type="http://schemas.openxmlformats.org/officeDocument/2006/relationships/image" Target="../media/image68.jpeg"/><Relationship Id="rId17" Type="http://schemas.openxmlformats.org/officeDocument/2006/relationships/image" Target="../media/image7.svg"/><Relationship Id="rId2" Type="http://schemas.openxmlformats.org/officeDocument/2006/relationships/notesSlide" Target="../notesSlides/notesSlide12.xml"/><Relationship Id="rId16" Type="http://schemas.openxmlformats.org/officeDocument/2006/relationships/image" Target="../media/image6.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5.jpeg"/><Relationship Id="rId11" Type="http://schemas.openxmlformats.org/officeDocument/2006/relationships/hyperlink" Target="https://londonrestaurantfestival.com/" TargetMode="External"/><Relationship Id="rId5" Type="http://schemas.openxmlformats.org/officeDocument/2006/relationships/hyperlink" Target="https://bloomsburyfestival.org.uk/" TargetMode="External"/><Relationship Id="rId15" Type="http://schemas.openxmlformats.org/officeDocument/2006/relationships/slide" Target="slide4.xml"/><Relationship Id="rId10" Type="http://schemas.openxmlformats.org/officeDocument/2006/relationships/image" Target="../media/image67.jpeg"/><Relationship Id="rId19"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hyperlink" Target="https://londoncocktailweek.com/" TargetMode="External"/><Relationship Id="rId14" Type="http://schemas.openxmlformats.org/officeDocument/2006/relationships/image" Target="../media/image69.jpeg"/></Relationships>
</file>

<file path=ppt/slides/_rels/slide13.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slide" Target="slide14.xml"/><Relationship Id="rId7"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www.whitewallcreative.com/" TargetMode="External"/><Relationship Id="rId5" Type="http://schemas.openxmlformats.org/officeDocument/2006/relationships/image" Target="../media/image3.svg"/><Relationship Id="rId10" Type="http://schemas.openxmlformats.org/officeDocument/2006/relationships/image" Target="../media/image74.JPG"/><Relationship Id="rId4" Type="http://schemas.openxmlformats.org/officeDocument/2006/relationships/image" Target="../media/image2.png"/><Relationship Id="rId9" Type="http://schemas.openxmlformats.org/officeDocument/2006/relationships/image" Target="../media/image73.JPG"/></Relationships>
</file>

<file path=ppt/slides/_rels/slide14.xml.rels><?xml version="1.0" encoding="UTF-8" standalone="yes"?>
<Relationships xmlns="http://schemas.openxmlformats.org/package/2006/relationships"><Relationship Id="rId8" Type="http://schemas.openxmlformats.org/officeDocument/2006/relationships/hyperlink" Target="mailto:matthew@whitewallcreative.com" TargetMode="External"/><Relationship Id="rId3" Type="http://schemas.openxmlformats.org/officeDocument/2006/relationships/slide" Target="slide4.xml"/><Relationship Id="rId7"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mailto:matthew@whitewallcreative.com?subject=NFL%20London%20Visit%20Enquiry" TargetMode="External"/><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hyperlink" Target="http://www.whitewallcreative.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jpe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whitewallcreative.com/" TargetMode="External"/><Relationship Id="rId9"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7.xml"/><Relationship Id="rId3" Type="http://schemas.openxmlformats.org/officeDocument/2006/relationships/slide" Target="slide6.xml"/><Relationship Id="rId7" Type="http://schemas.openxmlformats.org/officeDocument/2006/relationships/slide" Target="slide10.xml"/><Relationship Id="rId12" Type="http://schemas.openxmlformats.org/officeDocument/2006/relationships/image" Target="../media/image3.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png"/><Relationship Id="rId5" Type="http://schemas.openxmlformats.org/officeDocument/2006/relationships/slide" Target="slide9.xml"/><Relationship Id="rId10" Type="http://schemas.openxmlformats.org/officeDocument/2006/relationships/slide" Target="slide4.xml"/><Relationship Id="rId4" Type="http://schemas.openxmlformats.org/officeDocument/2006/relationships/slide" Target="slide8.xml"/><Relationship Id="rId9" Type="http://schemas.openxmlformats.org/officeDocument/2006/relationships/slide" Target="slide11.xml"/><Relationship Id="rId14" Type="http://schemas.openxmlformats.org/officeDocument/2006/relationships/slide" Target="slide13.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hyperlink" Target="https://www.hrp.org.uk/tower-of-london/whats-on/the-gunpowder-plot/#gs.ec1enu" TargetMode="External"/><Relationship Id="rId18" Type="http://schemas.openxmlformats.org/officeDocument/2006/relationships/slide" Target="slide4.xml"/><Relationship Id="rId3" Type="http://schemas.openxmlformats.org/officeDocument/2006/relationships/hyperlink" Target="https://www.westminster-abbey.org/history/explore-our-history/poets-corner" TargetMode="External"/><Relationship Id="rId7" Type="http://schemas.openxmlformats.org/officeDocument/2006/relationships/hyperlink" Target="https://blackhistorywalks.co.uk/walks-tours/" TargetMode="External"/><Relationship Id="rId12" Type="http://schemas.openxmlformats.org/officeDocument/2006/relationships/image" Target="../media/image16.jpeg"/><Relationship Id="rId17" Type="http://schemas.openxmlformats.org/officeDocument/2006/relationships/image" Target="../media/image19.png"/><Relationship Id="rId2" Type="http://schemas.openxmlformats.org/officeDocument/2006/relationships/notesSlide" Target="../notesSlides/notesSlide5.xml"/><Relationship Id="rId16" Type="http://schemas.openxmlformats.org/officeDocument/2006/relationships/image" Target="../media/image18.jpeg"/><Relationship Id="rId20"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hyperlink" Target="https://www.britishmuseum.org/exhibitions/silk-roads" TargetMode="External"/><Relationship Id="rId5" Type="http://schemas.openxmlformats.org/officeDocument/2006/relationships/hyperlink" Target="https://www.royalparks.org.uk/whats-on/dead-after-dark-storytelling-adults-oct24" TargetMode="External"/><Relationship Id="rId15" Type="http://schemas.openxmlformats.org/officeDocument/2006/relationships/hyperlink" Target="https://www.rct.uk/visit/the-kings-gallery-buckingham-palace" TargetMode="External"/><Relationship Id="rId10" Type="http://schemas.openxmlformats.org/officeDocument/2006/relationships/image" Target="../media/image15.jpeg"/><Relationship Id="rId19" Type="http://schemas.openxmlformats.org/officeDocument/2006/relationships/image" Target="../media/image6.png"/><Relationship Id="rId4" Type="http://schemas.openxmlformats.org/officeDocument/2006/relationships/image" Target="../media/image12.jpeg"/><Relationship Id="rId9" Type="http://schemas.openxmlformats.org/officeDocument/2006/relationships/hyperlink" Target="https://www.nationalgallery.org.uk/" TargetMode="External"/><Relationship Id="rId1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hyperlink" Target="https://www.visitlondon.com/things-to-do/place/279336-brick-lane-market" TargetMode="External"/><Relationship Id="rId18" Type="http://schemas.openxmlformats.org/officeDocument/2006/relationships/slide" Target="slide4.xml"/><Relationship Id="rId3" Type="http://schemas.openxmlformats.org/officeDocument/2006/relationships/hyperlink" Target="https://www.visitlondon.com/things-to-do/london-areas/hoxton-and-shoreditch" TargetMode="External"/><Relationship Id="rId21" Type="http://schemas.openxmlformats.org/officeDocument/2006/relationships/hyperlink" Target="https://www.taotaoju.co.uk/" TargetMode="External"/><Relationship Id="rId7" Type="http://schemas.openxmlformats.org/officeDocument/2006/relationships/hyperlink" Target="https://www.visitlondon.com/things-to-do/london-areas/notting-hill" TargetMode="External"/><Relationship Id="rId12" Type="http://schemas.openxmlformats.org/officeDocument/2006/relationships/image" Target="../media/image24.jpeg"/><Relationship Id="rId17" Type="http://schemas.openxmlformats.org/officeDocument/2006/relationships/image" Target="../media/image19.png"/><Relationship Id="rId2" Type="http://schemas.openxmlformats.org/officeDocument/2006/relationships/notesSlide" Target="../notesSlides/notesSlide6.xml"/><Relationship Id="rId16" Type="http://schemas.openxmlformats.org/officeDocument/2006/relationships/image" Target="../media/image26.jpeg"/><Relationship Id="rId20"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hyperlink" Target="https://www.visitlondon.com/things-to-do/london-areas/chinatown" TargetMode="External"/><Relationship Id="rId5" Type="http://schemas.openxmlformats.org/officeDocument/2006/relationships/hyperlink" Target="https://boroughmarket.org.uk/" TargetMode="External"/><Relationship Id="rId15" Type="http://schemas.openxmlformats.org/officeDocument/2006/relationships/hyperlink" Target="https://www.google.com/maps/place/Old+Compton+St,+London/@51.5131615,-0.1313162,17z/data=!3m1!4b1!4m6!3m5!1s0x487604d2ef8f680f:0xe84787f7c2286d69!8m2!3d51.5131615!4d-0.1313162!16zL20vMDI3ZHZ4?entry=ttu&amp;g_ep=EgoyMDI0MDgyMS4wIKXMDSoASAFQAw%3D%3D" TargetMode="External"/><Relationship Id="rId10" Type="http://schemas.openxmlformats.org/officeDocument/2006/relationships/image" Target="../media/image23.jpeg"/><Relationship Id="rId19" Type="http://schemas.openxmlformats.org/officeDocument/2006/relationships/image" Target="../media/image6.png"/><Relationship Id="rId4" Type="http://schemas.openxmlformats.org/officeDocument/2006/relationships/image" Target="../media/image20.png"/><Relationship Id="rId9" Type="http://schemas.openxmlformats.org/officeDocument/2006/relationships/hyperlink" Target="https://www.visitlondon.com/things-to-do/london-areas/brixton" TargetMode="External"/><Relationship Id="rId14" Type="http://schemas.openxmlformats.org/officeDocument/2006/relationships/image" Target="../media/image25.jpeg"/><Relationship Id="rId22" Type="http://schemas.openxmlformats.org/officeDocument/2006/relationships/hyperlink" Target="https://www.origincoffee.co.uk/pages/origin-coffee-shoreditch"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hyperlink" Target="https://www.devonshiresoho.co.uk/" TargetMode="External"/><Relationship Id="rId18" Type="http://schemas.openxmlformats.org/officeDocument/2006/relationships/slide" Target="slide4.xml"/><Relationship Id="rId3" Type="http://schemas.openxmlformats.org/officeDocument/2006/relationships/hyperlink" Target="https://mountstrestaurant.com/" TargetMode="External"/><Relationship Id="rId7" Type="http://schemas.openxmlformats.org/officeDocument/2006/relationships/hyperlink" Target="https://www.darjeeling-express.com/" TargetMode="External"/><Relationship Id="rId12" Type="http://schemas.openxmlformats.org/officeDocument/2006/relationships/image" Target="../media/image31.jpeg"/><Relationship Id="rId17" Type="http://schemas.openxmlformats.org/officeDocument/2006/relationships/image" Target="../media/image19.png"/><Relationship Id="rId2" Type="http://schemas.openxmlformats.org/officeDocument/2006/relationships/notesSlide" Target="../notesSlides/notesSlide7.xml"/><Relationship Id="rId16" Type="http://schemas.openxmlformats.org/officeDocument/2006/relationships/image" Target="../media/image33.jpeg"/><Relationship Id="rId20"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hyperlink" Target="https://goldenunion.co.uk/" TargetMode="External"/><Relationship Id="rId5" Type="http://schemas.openxmlformats.org/officeDocument/2006/relationships/hyperlink" Target="https://www.akaralondon.co.uk/" TargetMode="External"/><Relationship Id="rId15" Type="http://schemas.openxmlformats.org/officeDocument/2006/relationships/hyperlink" Target="https://rules.co.uk/" TargetMode="External"/><Relationship Id="rId10" Type="http://schemas.openxmlformats.org/officeDocument/2006/relationships/image" Target="../media/image30.jpeg"/><Relationship Id="rId19" Type="http://schemas.openxmlformats.org/officeDocument/2006/relationships/image" Target="../media/image34.png"/><Relationship Id="rId4" Type="http://schemas.openxmlformats.org/officeDocument/2006/relationships/image" Target="../media/image27.png"/><Relationship Id="rId9" Type="http://schemas.openxmlformats.org/officeDocument/2006/relationships/hyperlink" Target="https://64goodgestreet.co.uk/" TargetMode="External"/><Relationship Id="rId14"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hyperlink" Target="https://www.brasseriezedel.com/events/rachel-darcy-songs-for-my-soho/?instance_id=1150940" TargetMode="External"/><Relationship Id="rId18" Type="http://schemas.openxmlformats.org/officeDocument/2006/relationships/slide" Target="slide4.xml"/><Relationship Id="rId3" Type="http://schemas.openxmlformats.org/officeDocument/2006/relationships/hyperlink" Target="https://www.n7london.com/event/ibiza-classics/" TargetMode="External"/><Relationship Id="rId7" Type="http://schemas.openxmlformats.org/officeDocument/2006/relationships/hyperlink" Target="https://www.electricbrixton.uk.com/events/the-history-of-drum-bass-with-live-orchestra/" TargetMode="External"/><Relationship Id="rId12" Type="http://schemas.openxmlformats.org/officeDocument/2006/relationships/image" Target="../media/image40.jpeg"/><Relationship Id="rId17" Type="http://schemas.openxmlformats.org/officeDocument/2006/relationships/image" Target="../media/image19.png"/><Relationship Id="rId2" Type="http://schemas.openxmlformats.org/officeDocument/2006/relationships/notesSlide" Target="../notesSlides/notesSlide8.xml"/><Relationship Id="rId16" Type="http://schemas.openxmlformats.org/officeDocument/2006/relationships/image" Target="../media/image42.jpeg"/><Relationship Id="rId20"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hyperlink" Target="https://thejazzcafelondon.com/" TargetMode="External"/><Relationship Id="rId5" Type="http://schemas.openxmlformats.org/officeDocument/2006/relationships/hyperlink" Target="https://www.rbo.org.uk/tickets-and-events/roh-behind-the-scene-tour-details" TargetMode="External"/><Relationship Id="rId15" Type="http://schemas.openxmlformats.org/officeDocument/2006/relationships/hyperlink" Target="https://www.ronniescotts.co.uk/" TargetMode="External"/><Relationship Id="rId10" Type="http://schemas.openxmlformats.org/officeDocument/2006/relationships/image" Target="../media/image39.jpeg"/><Relationship Id="rId19" Type="http://schemas.openxmlformats.org/officeDocument/2006/relationships/image" Target="../media/image6.png"/><Relationship Id="rId4" Type="http://schemas.openxmlformats.org/officeDocument/2006/relationships/image" Target="../media/image36.jpeg"/><Relationship Id="rId9" Type="http://schemas.openxmlformats.org/officeDocument/2006/relationships/hyperlink" Target="https://www.fabriclondon.com/event/fabriclive-25th-birthday" TargetMode="External"/><Relationship Id="rId1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hyperlink" Target="https://www.monopolylifesized.com/" TargetMode="External"/><Relationship Id="rId18" Type="http://schemas.openxmlformats.org/officeDocument/2006/relationships/slide" Target="slide4.xml"/><Relationship Id="rId3" Type="http://schemas.openxmlformats.org/officeDocument/2006/relationships/hyperlink" Target="https://abbavoyage.com/" TargetMode="External"/><Relationship Id="rId7" Type="http://schemas.openxmlformats.org/officeDocument/2006/relationships/hyperlink" Target="https://supperclub.tube/" TargetMode="External"/><Relationship Id="rId12" Type="http://schemas.openxmlformats.org/officeDocument/2006/relationships/image" Target="../media/image47.jpeg"/><Relationship Id="rId17" Type="http://schemas.openxmlformats.org/officeDocument/2006/relationships/image" Target="../media/image19.png"/><Relationship Id="rId2" Type="http://schemas.openxmlformats.org/officeDocument/2006/relationships/notesSlide" Target="../notesSlides/notesSlide9.xml"/><Relationship Id="rId16" Type="http://schemas.openxmlformats.org/officeDocument/2006/relationships/image" Target="../media/image49.jpeg"/><Relationship Id="rId20"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hyperlink" Target="https://uk.strangerthingsonstage.com/" TargetMode="External"/><Relationship Id="rId5" Type="http://schemas.openxmlformats.org/officeDocument/2006/relationships/hyperlink" Target="https://twistmuseum.com/" TargetMode="External"/><Relationship Id="rId15" Type="http://schemas.openxmlformats.org/officeDocument/2006/relationships/hyperlink" Target="https://paddingtonbearexperience.com/" TargetMode="External"/><Relationship Id="rId10" Type="http://schemas.openxmlformats.org/officeDocument/2006/relationships/image" Target="../media/image46.jpeg"/><Relationship Id="rId19" Type="http://schemas.openxmlformats.org/officeDocument/2006/relationships/image" Target="../media/image6.png"/><Relationship Id="rId4" Type="http://schemas.openxmlformats.org/officeDocument/2006/relationships/image" Target="../media/image43.png"/><Relationship Id="rId9" Type="http://schemas.openxmlformats.org/officeDocument/2006/relationships/hyperlink" Target="https://www.outernet.com/" TargetMode="External"/><Relationship Id="rId1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carrying a person on his back&#10;&#10;Description automatically generated">
            <a:extLst>
              <a:ext uri="{FF2B5EF4-FFF2-40B4-BE49-F238E27FC236}">
                <a16:creationId xmlns:a16="http://schemas.microsoft.com/office/drawing/2014/main" id="{C42B55C3-992E-CDEB-8B66-FC759C8FF43D}"/>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a:ext>
            </a:extLst>
          </a:blip>
          <a:srcRect/>
          <a:stretch/>
        </p:blipFill>
        <p:spPr>
          <a:xfrm>
            <a:off x="20" y="1282"/>
            <a:ext cx="12191980" cy="6856718"/>
          </a:xfrm>
          <a:prstGeom prst="rect">
            <a:avLst/>
          </a:prstGeom>
        </p:spPr>
      </p:pic>
      <p:pic>
        <p:nvPicPr>
          <p:cNvPr id="2" name="Graphic 1" descr="Hamburger Menu Icon with solid fill">
            <a:hlinkClick r:id="rId5" action="ppaction://hlinksldjump"/>
            <a:extLst>
              <a:ext uri="{FF2B5EF4-FFF2-40B4-BE49-F238E27FC236}">
                <a16:creationId xmlns:a16="http://schemas.microsoft.com/office/drawing/2014/main" id="{DA972DF4-ACB9-9EDB-1427-74D2E600CB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7162" y="191774"/>
            <a:ext cx="409118" cy="409118"/>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AC7242DA-8D81-0197-F781-2F3602B87D6B}"/>
              </a:ext>
            </a:extLst>
          </p:cNvPr>
          <p:cNvPicPr>
            <a:picLocks noChangeAspect="1"/>
          </p:cNvPicPr>
          <p:nvPr/>
        </p:nvPicPr>
        <p:blipFill>
          <a:blip r:embed="rId8"/>
          <a:stretch>
            <a:fillRect/>
          </a:stretch>
        </p:blipFill>
        <p:spPr>
          <a:xfrm>
            <a:off x="6301130" y="4349646"/>
            <a:ext cx="5410200" cy="1066800"/>
          </a:xfrm>
          <a:prstGeom prst="rect">
            <a:avLst/>
          </a:prstGeom>
        </p:spPr>
      </p:pic>
      <p:sp>
        <p:nvSpPr>
          <p:cNvPr id="6" name="TextBox 5">
            <a:extLst>
              <a:ext uri="{FF2B5EF4-FFF2-40B4-BE49-F238E27FC236}">
                <a16:creationId xmlns:a16="http://schemas.microsoft.com/office/drawing/2014/main" id="{E4E59EFF-79FD-9423-61CE-7BEE35636C0C}"/>
              </a:ext>
            </a:extLst>
          </p:cNvPr>
          <p:cNvSpPr txBox="1"/>
          <p:nvPr/>
        </p:nvSpPr>
        <p:spPr>
          <a:xfrm>
            <a:off x="4885549" y="5552447"/>
            <a:ext cx="6900731" cy="584775"/>
          </a:xfrm>
          <a:prstGeom prst="rect">
            <a:avLst/>
          </a:prstGeom>
          <a:noFill/>
        </p:spPr>
        <p:txBody>
          <a:bodyPr wrap="square" rtlCol="0">
            <a:spAutoFit/>
          </a:bodyPr>
          <a:lstStyle/>
          <a:p>
            <a:pPr algn="r"/>
            <a:r>
              <a:rPr lang="en-US" sz="3200">
                <a:solidFill>
                  <a:schemeClr val="bg1"/>
                </a:solidFill>
                <a:latin typeface="URWTypewriterT" panose="02040503030505020204" pitchFamily="18" charset="0"/>
              </a:rPr>
              <a:t>Welcomes you to London!</a:t>
            </a:r>
          </a:p>
        </p:txBody>
      </p:sp>
    </p:spTree>
    <p:extLst>
      <p:ext uri="{BB962C8B-B14F-4D97-AF65-F5344CB8AC3E}">
        <p14:creationId xmlns:p14="http://schemas.microsoft.com/office/powerpoint/2010/main" val="1877074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6C535"/>
        </a:solidFill>
        <a:effectLst/>
      </p:bgPr>
    </p:bg>
    <p:spTree>
      <p:nvGrpSpPr>
        <p:cNvPr id="1" name=""/>
        <p:cNvGrpSpPr/>
        <p:nvPr/>
      </p:nvGrpSpPr>
      <p:grpSpPr>
        <a:xfrm>
          <a:off x="0" y="0"/>
          <a:ext cx="0" cy="0"/>
          <a:chOff x="0" y="0"/>
          <a:chExt cx="0" cy="0"/>
        </a:xfrm>
      </p:grpSpPr>
      <p:pic>
        <p:nvPicPr>
          <p:cNvPr id="11" name="Picture 10">
            <a:hlinkClick r:id="rId3"/>
            <a:extLst>
              <a:ext uri="{FF2B5EF4-FFF2-40B4-BE49-F238E27FC236}">
                <a16:creationId xmlns:a16="http://schemas.microsoft.com/office/drawing/2014/main" id="{D99FF06B-C572-4B58-20D9-7E3A18723FD0}"/>
              </a:ext>
            </a:extLst>
          </p:cNvPr>
          <p:cNvPicPr>
            <a:picLocks noChangeAspect="1"/>
          </p:cNvPicPr>
          <p:nvPr/>
        </p:nvPicPr>
        <p:blipFill>
          <a:blip r:embed="rId4"/>
          <a:srcRect t="32667" b="7077"/>
          <a:stretch/>
        </p:blipFill>
        <p:spPr>
          <a:xfrm>
            <a:off x="6701248" y="614079"/>
            <a:ext cx="1092582" cy="1068379"/>
          </a:xfrm>
          <a:prstGeom prst="ellipse">
            <a:avLst/>
          </a:prstGeom>
        </p:spPr>
      </p:pic>
      <p:sp>
        <p:nvSpPr>
          <p:cNvPr id="4" name="Rounded Rectangle 3">
            <a:extLst>
              <a:ext uri="{FF2B5EF4-FFF2-40B4-BE49-F238E27FC236}">
                <a16:creationId xmlns:a16="http://schemas.microsoft.com/office/drawing/2014/main" id="{EF15476D-B398-885E-F138-EF8AEA1168C1}"/>
              </a:ext>
            </a:extLst>
          </p:cNvPr>
          <p:cNvSpPr/>
          <p:nvPr/>
        </p:nvSpPr>
        <p:spPr>
          <a:xfrm>
            <a:off x="6575052" y="2049464"/>
            <a:ext cx="5177385" cy="1594884"/>
          </a:xfrm>
          <a:prstGeom prst="roundRect">
            <a:avLst/>
          </a:prstGeom>
          <a:solidFill>
            <a:srgbClr val="133A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A group of men in sports uniforms&#10;&#10;Description automatically generated">
            <a:hlinkClick r:id="rId5"/>
            <a:extLst>
              <a:ext uri="{FF2B5EF4-FFF2-40B4-BE49-F238E27FC236}">
                <a16:creationId xmlns:a16="http://schemas.microsoft.com/office/drawing/2014/main" id="{BF458657-838C-4E36-AB73-AB97FDB8C002}"/>
              </a:ext>
            </a:extLst>
          </p:cNvPr>
          <p:cNvPicPr>
            <a:picLocks noChangeAspect="1"/>
          </p:cNvPicPr>
          <p:nvPr/>
        </p:nvPicPr>
        <p:blipFill>
          <a:blip r:embed="rId6"/>
          <a:srcRect l="30066" r="18431"/>
          <a:stretch/>
        </p:blipFill>
        <p:spPr>
          <a:xfrm>
            <a:off x="6701247" y="2173316"/>
            <a:ext cx="1106107" cy="1084509"/>
          </a:xfrm>
          <a:prstGeom prst="ellipse">
            <a:avLst/>
          </a:prstGeom>
        </p:spPr>
      </p:pic>
      <p:pic>
        <p:nvPicPr>
          <p:cNvPr id="31" name="Picture 30" descr="A person in a towel holding leaves&#10;&#10;Description automatically generated">
            <a:hlinkClick r:id="rId7"/>
            <a:extLst>
              <a:ext uri="{FF2B5EF4-FFF2-40B4-BE49-F238E27FC236}">
                <a16:creationId xmlns:a16="http://schemas.microsoft.com/office/drawing/2014/main" id="{FC26B9D2-EFB8-9F6B-5FBA-0E20A411BE10}"/>
              </a:ext>
            </a:extLst>
          </p:cNvPr>
          <p:cNvPicPr>
            <a:picLocks noChangeAspect="1"/>
          </p:cNvPicPr>
          <p:nvPr/>
        </p:nvPicPr>
        <p:blipFill>
          <a:blip r:embed="rId8"/>
          <a:srcRect l="16580" r="4560"/>
          <a:stretch/>
        </p:blipFill>
        <p:spPr>
          <a:xfrm>
            <a:off x="6687722" y="3851311"/>
            <a:ext cx="1119632" cy="1058227"/>
          </a:xfrm>
          <a:prstGeom prst="ellipse">
            <a:avLst/>
          </a:prstGeom>
        </p:spPr>
      </p:pic>
      <p:pic>
        <p:nvPicPr>
          <p:cNvPr id="20" name="Picture 19" descr="A group of people walking on a path with a building in the background&#10;&#10;Description automatically generated">
            <a:hlinkClick r:id="rId9"/>
            <a:extLst>
              <a:ext uri="{FF2B5EF4-FFF2-40B4-BE49-F238E27FC236}">
                <a16:creationId xmlns:a16="http://schemas.microsoft.com/office/drawing/2014/main" id="{075C1199-E005-EA3C-2F22-644BD303D10B}"/>
              </a:ext>
            </a:extLst>
          </p:cNvPr>
          <p:cNvPicPr>
            <a:picLocks noChangeAspect="1"/>
          </p:cNvPicPr>
          <p:nvPr/>
        </p:nvPicPr>
        <p:blipFill>
          <a:blip r:embed="rId10"/>
          <a:srcRect l="12314" r="9564"/>
          <a:stretch/>
        </p:blipFill>
        <p:spPr>
          <a:xfrm>
            <a:off x="847175" y="5304691"/>
            <a:ext cx="1061295" cy="1018892"/>
          </a:xfrm>
          <a:prstGeom prst="ellipse">
            <a:avLst/>
          </a:prstGeom>
        </p:spPr>
      </p:pic>
      <p:pic>
        <p:nvPicPr>
          <p:cNvPr id="16" name="Picture 15" descr="A large pool with people swimming&#10;&#10;Description automatically generated">
            <a:hlinkClick r:id="rId11"/>
            <a:extLst>
              <a:ext uri="{FF2B5EF4-FFF2-40B4-BE49-F238E27FC236}">
                <a16:creationId xmlns:a16="http://schemas.microsoft.com/office/drawing/2014/main" id="{7667C963-8DE7-62A4-3275-2F5A2EB5C5E3}"/>
              </a:ext>
            </a:extLst>
          </p:cNvPr>
          <p:cNvPicPr>
            <a:picLocks noChangeAspect="1"/>
          </p:cNvPicPr>
          <p:nvPr/>
        </p:nvPicPr>
        <p:blipFill>
          <a:blip r:embed="rId12"/>
          <a:srcRect l="16926" r="13027"/>
          <a:stretch/>
        </p:blipFill>
        <p:spPr>
          <a:xfrm>
            <a:off x="831532" y="3851311"/>
            <a:ext cx="1070575" cy="1060298"/>
          </a:xfrm>
          <a:prstGeom prst="ellipse">
            <a:avLst/>
          </a:prstGeom>
        </p:spPr>
      </p:pic>
      <p:pic>
        <p:nvPicPr>
          <p:cNvPr id="13" name="Picture 12" descr="A person climbing a rock wall&#10;&#10;Description automatically generated">
            <a:hlinkClick r:id="rId13"/>
            <a:extLst>
              <a:ext uri="{FF2B5EF4-FFF2-40B4-BE49-F238E27FC236}">
                <a16:creationId xmlns:a16="http://schemas.microsoft.com/office/drawing/2014/main" id="{111A8507-43BF-42D7-FED4-8476215AADE1}"/>
              </a:ext>
            </a:extLst>
          </p:cNvPr>
          <p:cNvPicPr>
            <a:picLocks noChangeAspect="1"/>
          </p:cNvPicPr>
          <p:nvPr/>
        </p:nvPicPr>
        <p:blipFill>
          <a:blip r:embed="rId14"/>
          <a:stretch>
            <a:fillRect/>
          </a:stretch>
        </p:blipFill>
        <p:spPr>
          <a:xfrm>
            <a:off x="831532" y="2246822"/>
            <a:ext cx="1092582" cy="1018892"/>
          </a:xfrm>
          <a:prstGeom prst="rect">
            <a:avLst/>
          </a:prstGeom>
        </p:spPr>
      </p:pic>
      <p:pic>
        <p:nvPicPr>
          <p:cNvPr id="8" name="Picture 7" descr="A group of flowers on a plant&#10;&#10;Description automatically generated">
            <a:hlinkClick r:id="rId15"/>
            <a:extLst>
              <a:ext uri="{FF2B5EF4-FFF2-40B4-BE49-F238E27FC236}">
                <a16:creationId xmlns:a16="http://schemas.microsoft.com/office/drawing/2014/main" id="{11CA1AD5-1E9E-B9EE-835D-B42A61AD4077}"/>
              </a:ext>
            </a:extLst>
          </p:cNvPr>
          <p:cNvPicPr>
            <a:picLocks noChangeAspect="1"/>
          </p:cNvPicPr>
          <p:nvPr/>
        </p:nvPicPr>
        <p:blipFill>
          <a:blip r:embed="rId16"/>
          <a:srcRect l="10098" t="-245" r="11403" b="245"/>
          <a:stretch/>
        </p:blipFill>
        <p:spPr>
          <a:xfrm>
            <a:off x="831532" y="591195"/>
            <a:ext cx="1031968" cy="1043893"/>
          </a:xfrm>
          <a:prstGeom prst="ellipse">
            <a:avLst/>
          </a:prstGeom>
        </p:spPr>
      </p:pic>
      <p:sp>
        <p:nvSpPr>
          <p:cNvPr id="3" name="TextBox 44">
            <a:extLst>
              <a:ext uri="{FF2B5EF4-FFF2-40B4-BE49-F238E27FC236}">
                <a16:creationId xmlns:a16="http://schemas.microsoft.com/office/drawing/2014/main" id="{E28DADC6-A8E0-B361-E5C7-8518A857D764}"/>
              </a:ext>
            </a:extLst>
          </p:cNvPr>
          <p:cNvSpPr txBox="1">
            <a:spLocks noChangeArrowheads="1"/>
          </p:cNvSpPr>
          <p:nvPr/>
        </p:nvSpPr>
        <p:spPr bwMode="auto">
          <a:xfrm>
            <a:off x="6864626" y="5606189"/>
            <a:ext cx="4933447"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lnSpc>
                <a:spcPts val="7300"/>
              </a:lnSpc>
            </a:pPr>
            <a:r>
              <a:rPr lang="en-US" altLang="en-US" sz="8000">
                <a:solidFill>
                  <a:srgbClr val="BD1515"/>
                </a:solidFill>
                <a:latin typeface="Bebas Neue" panose="020B0606020202050201" pitchFamily="34" charset="0"/>
              </a:rPr>
              <a:t>LIVING well</a:t>
            </a:r>
          </a:p>
        </p:txBody>
      </p:sp>
      <p:sp>
        <p:nvSpPr>
          <p:cNvPr id="7" name="TextBox 44">
            <a:extLst>
              <a:ext uri="{FF2B5EF4-FFF2-40B4-BE49-F238E27FC236}">
                <a16:creationId xmlns:a16="http://schemas.microsoft.com/office/drawing/2014/main" id="{400D45E4-D6A8-43BD-07FF-9776716BA5D6}"/>
              </a:ext>
            </a:extLst>
          </p:cNvPr>
          <p:cNvSpPr txBox="1">
            <a:spLocks noChangeArrowheads="1"/>
          </p:cNvSpPr>
          <p:nvPr/>
        </p:nvSpPr>
        <p:spPr bwMode="auto">
          <a:xfrm>
            <a:off x="2092099" y="60089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KEW GARDENS, TW9</a:t>
            </a:r>
          </a:p>
          <a:p>
            <a:pPr eaLnBrk="1" hangingPunct="1"/>
            <a:r>
              <a:rPr lang="en-GB" sz="1400" b="0" i="0" u="none" strike="noStrike">
                <a:solidFill>
                  <a:srgbClr val="133A54"/>
                </a:solidFill>
                <a:effectLst/>
                <a:latin typeface="+mn-lt"/>
              </a:rPr>
              <a:t>More than just the world’s most diverse botanic collection, the Gardens offer a haven of peace and tranquillity to soothe the soul</a:t>
            </a:r>
            <a:r>
              <a:rPr lang="en-GB" sz="1400">
                <a:solidFill>
                  <a:srgbClr val="133A54"/>
                </a:solidFill>
                <a:latin typeface="+mn-lt"/>
              </a:rPr>
              <a:t>.</a:t>
            </a:r>
            <a:endParaRPr lang="en-US" altLang="en-US" sz="1400">
              <a:solidFill>
                <a:srgbClr val="133A54"/>
              </a:solidFill>
              <a:latin typeface="+mn-lt"/>
            </a:endParaRPr>
          </a:p>
        </p:txBody>
      </p:sp>
      <p:sp>
        <p:nvSpPr>
          <p:cNvPr id="9" name="TextBox 44">
            <a:extLst>
              <a:ext uri="{FF2B5EF4-FFF2-40B4-BE49-F238E27FC236}">
                <a16:creationId xmlns:a16="http://schemas.microsoft.com/office/drawing/2014/main" id="{85C54FC5-87CA-8506-5F27-04DBAA53A031}"/>
              </a:ext>
            </a:extLst>
          </p:cNvPr>
          <p:cNvSpPr txBox="1">
            <a:spLocks noChangeArrowheads="1"/>
          </p:cNvSpPr>
          <p:nvPr/>
        </p:nvSpPr>
        <p:spPr bwMode="auto">
          <a:xfrm>
            <a:off x="2092098" y="2183718"/>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VAUXWALL, SW8</a:t>
            </a:r>
          </a:p>
          <a:p>
            <a:pPr eaLnBrk="1" hangingPunct="1"/>
            <a:r>
              <a:rPr lang="en-GB" sz="1400" b="0" i="0" u="none" strike="noStrike">
                <a:solidFill>
                  <a:srgbClr val="133A54"/>
                </a:solidFill>
                <a:effectLst/>
                <a:latin typeface="+mn-lt"/>
              </a:rPr>
              <a:t>Hundreds of climbs await the adventurous in the arches beneath Vauxhall Station. Beginners and experienced mountaineers welcome.</a:t>
            </a:r>
            <a:endParaRPr lang="en-US" altLang="en-US" sz="1400">
              <a:solidFill>
                <a:srgbClr val="133A54"/>
              </a:solidFill>
              <a:latin typeface="+mn-lt"/>
            </a:endParaRPr>
          </a:p>
        </p:txBody>
      </p:sp>
      <p:sp>
        <p:nvSpPr>
          <p:cNvPr id="12" name="TextBox 44">
            <a:extLst>
              <a:ext uri="{FF2B5EF4-FFF2-40B4-BE49-F238E27FC236}">
                <a16:creationId xmlns:a16="http://schemas.microsoft.com/office/drawing/2014/main" id="{F12C39EE-8108-19F6-CE0E-1A21727634C3}"/>
              </a:ext>
            </a:extLst>
          </p:cNvPr>
          <p:cNvSpPr txBox="1">
            <a:spLocks noChangeArrowheads="1"/>
          </p:cNvSpPr>
          <p:nvPr/>
        </p:nvSpPr>
        <p:spPr bwMode="auto">
          <a:xfrm>
            <a:off x="2092098" y="3803513"/>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BROCKWELL LIDO, SE24</a:t>
            </a:r>
          </a:p>
          <a:p>
            <a:pPr eaLnBrk="1" hangingPunct="1"/>
            <a:r>
              <a:rPr lang="en-GB" sz="1400" b="0" i="0" u="none" strike="noStrike">
                <a:solidFill>
                  <a:srgbClr val="133A54"/>
                </a:solidFill>
                <a:effectLst/>
                <a:latin typeface="+mn-lt"/>
              </a:rPr>
              <a:t>If cold-water swimming is your jam, this iconic outdoor pool offers the chance for a bracing dip before you head to the nearest pub to warm up!</a:t>
            </a:r>
            <a:endParaRPr lang="en-US" altLang="en-US" sz="1400">
              <a:solidFill>
                <a:srgbClr val="133A54"/>
              </a:solidFill>
              <a:latin typeface="+mn-lt"/>
            </a:endParaRPr>
          </a:p>
        </p:txBody>
      </p:sp>
      <p:sp>
        <p:nvSpPr>
          <p:cNvPr id="17" name="TextBox 44">
            <a:extLst>
              <a:ext uri="{FF2B5EF4-FFF2-40B4-BE49-F238E27FC236}">
                <a16:creationId xmlns:a16="http://schemas.microsoft.com/office/drawing/2014/main" id="{52BD422C-792C-68C1-67F9-D68EAA0E7F29}"/>
              </a:ext>
            </a:extLst>
          </p:cNvPr>
          <p:cNvSpPr txBox="1">
            <a:spLocks noChangeArrowheads="1"/>
          </p:cNvSpPr>
          <p:nvPr/>
        </p:nvSpPr>
        <p:spPr bwMode="auto">
          <a:xfrm>
            <a:off x="2092098" y="5277395"/>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KENSINGTON GARDENS, W1</a:t>
            </a:r>
          </a:p>
          <a:p>
            <a:pPr eaLnBrk="1" hangingPunct="1"/>
            <a:r>
              <a:rPr lang="en-GB" sz="1400" b="0" i="0" u="none" strike="noStrike">
                <a:solidFill>
                  <a:srgbClr val="133A54"/>
                </a:solidFill>
                <a:effectLst/>
                <a:latin typeface="+mn-lt"/>
              </a:rPr>
              <a:t>Stretch your legs and your imagination on </a:t>
            </a:r>
            <a:r>
              <a:rPr lang="en-GB" sz="1400" b="1" i="0" u="none" strike="noStrike">
                <a:solidFill>
                  <a:srgbClr val="133A54"/>
                </a:solidFill>
                <a:effectLst/>
                <a:latin typeface="+mn-lt"/>
              </a:rPr>
              <a:t>October 11</a:t>
            </a:r>
            <a:r>
              <a:rPr lang="en-GB" sz="1400" b="1" i="0" u="none" strike="noStrike" baseline="30000">
                <a:solidFill>
                  <a:srgbClr val="133A54"/>
                </a:solidFill>
                <a:effectLst/>
                <a:latin typeface="+mn-lt"/>
              </a:rPr>
              <a:t>th</a:t>
            </a:r>
            <a:r>
              <a:rPr lang="en-GB" sz="1400" b="0" i="0" u="none" strike="noStrike">
                <a:solidFill>
                  <a:srgbClr val="133A54"/>
                </a:solidFill>
                <a:effectLst/>
                <a:latin typeface="+mn-lt"/>
              </a:rPr>
              <a:t>, as The Royal Parks presents a guided tour exploring the beautiful Albert Memorial.</a:t>
            </a:r>
            <a:endParaRPr lang="en-US" altLang="en-US" sz="1400">
              <a:solidFill>
                <a:srgbClr val="133A54"/>
              </a:solidFill>
              <a:latin typeface="+mn-lt"/>
            </a:endParaRPr>
          </a:p>
        </p:txBody>
      </p:sp>
      <p:sp>
        <p:nvSpPr>
          <p:cNvPr id="21" name="TextBox 44">
            <a:hlinkClick r:id="rId3"/>
            <a:extLst>
              <a:ext uri="{FF2B5EF4-FFF2-40B4-BE49-F238E27FC236}">
                <a16:creationId xmlns:a16="http://schemas.microsoft.com/office/drawing/2014/main" id="{F9F4A0F4-72B5-34FD-D0F9-D195B9BBD9D8}"/>
              </a:ext>
            </a:extLst>
          </p:cNvPr>
          <p:cNvSpPr txBox="1">
            <a:spLocks noChangeArrowheads="1"/>
          </p:cNvSpPr>
          <p:nvPr/>
        </p:nvSpPr>
        <p:spPr bwMode="auto">
          <a:xfrm>
            <a:off x="7961813" y="61181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rgbClr val="133A54"/>
                </a:solidFill>
                <a:latin typeface="Bebas Neue" panose="020B0606020202050201" pitchFamily="34" charset="0"/>
              </a:rPr>
              <a:t>NETIL360, E8</a:t>
            </a:r>
          </a:p>
          <a:p>
            <a:pPr eaLnBrk="1" hangingPunct="1"/>
            <a:r>
              <a:rPr lang="en-GB" altLang="en-US" sz="1400" dirty="0">
                <a:solidFill>
                  <a:srgbClr val="133A54"/>
                </a:solidFill>
                <a:latin typeface="+mn-lt"/>
              </a:rPr>
              <a:t>For an elevated wellness experience like no other, head to East London for the Netil360 Rooftop Sauna. You’ll feel on top of the world.</a:t>
            </a:r>
            <a:endParaRPr lang="en-US" altLang="en-US" sz="1400" b="1" dirty="0">
              <a:solidFill>
                <a:srgbClr val="133A54"/>
              </a:solidFill>
              <a:latin typeface="+mn-lt"/>
            </a:endParaRPr>
          </a:p>
        </p:txBody>
      </p:sp>
      <p:sp>
        <p:nvSpPr>
          <p:cNvPr id="25" name="TextBox 44">
            <a:extLst>
              <a:ext uri="{FF2B5EF4-FFF2-40B4-BE49-F238E27FC236}">
                <a16:creationId xmlns:a16="http://schemas.microsoft.com/office/drawing/2014/main" id="{7F5FE32A-57E8-50C4-67F0-82728D458B94}"/>
              </a:ext>
            </a:extLst>
          </p:cNvPr>
          <p:cNvSpPr txBox="1">
            <a:spLocks noChangeArrowheads="1"/>
          </p:cNvSpPr>
          <p:nvPr/>
        </p:nvSpPr>
        <p:spPr bwMode="auto">
          <a:xfrm>
            <a:off x="7961814" y="2183718"/>
            <a:ext cx="3598816"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D6C535"/>
                </a:solidFill>
                <a:latin typeface="Bebas Neue" panose="020B0606020202050201" pitchFamily="34" charset="0"/>
              </a:rPr>
              <a:t>Wembley stadium, HA9</a:t>
            </a:r>
          </a:p>
          <a:p>
            <a:pPr eaLnBrk="1" hangingPunct="1"/>
            <a:r>
              <a:rPr lang="en-GB" altLang="en-US" sz="1400">
                <a:solidFill>
                  <a:srgbClr val="D6C535"/>
                </a:solidFill>
                <a:latin typeface="+mn-lt"/>
              </a:rPr>
              <a:t>The ‘other’ football takes </a:t>
            </a:r>
            <a:r>
              <a:rPr lang="en-GB" altLang="en-US" sz="1400" err="1">
                <a:solidFill>
                  <a:srgbClr val="D6C535"/>
                </a:solidFill>
                <a:latin typeface="+mn-lt"/>
              </a:rPr>
              <a:t>center</a:t>
            </a:r>
            <a:r>
              <a:rPr lang="en-GB" altLang="en-US" sz="1400">
                <a:solidFill>
                  <a:srgbClr val="D6C535"/>
                </a:solidFill>
                <a:latin typeface="+mn-lt"/>
              </a:rPr>
              <a:t> stage on </a:t>
            </a:r>
            <a:r>
              <a:rPr lang="en-GB" altLang="en-US" sz="1400" b="1">
                <a:solidFill>
                  <a:srgbClr val="D6C535"/>
                </a:solidFill>
                <a:latin typeface="+mn-lt"/>
              </a:rPr>
              <a:t>October 10th</a:t>
            </a:r>
            <a:r>
              <a:rPr lang="en-GB" altLang="en-US" sz="1400">
                <a:solidFill>
                  <a:srgbClr val="D6C535"/>
                </a:solidFill>
                <a:latin typeface="+mn-lt"/>
              </a:rPr>
              <a:t> as England takes on Greece in the UEFA Nations League at the home of English soccer.</a:t>
            </a:r>
            <a:endParaRPr lang="en-US" altLang="en-US" sz="1400">
              <a:solidFill>
                <a:srgbClr val="D6C535"/>
              </a:solidFill>
              <a:latin typeface="+mn-lt"/>
            </a:endParaRPr>
          </a:p>
        </p:txBody>
      </p:sp>
      <p:sp>
        <p:nvSpPr>
          <p:cNvPr id="29" name="TextBox 44">
            <a:extLst>
              <a:ext uri="{FF2B5EF4-FFF2-40B4-BE49-F238E27FC236}">
                <a16:creationId xmlns:a16="http://schemas.microsoft.com/office/drawing/2014/main" id="{AAFD5B07-6A62-CF9F-50E2-0FC37C9AD345}"/>
              </a:ext>
            </a:extLst>
          </p:cNvPr>
          <p:cNvSpPr txBox="1">
            <a:spLocks noChangeArrowheads="1"/>
          </p:cNvSpPr>
          <p:nvPr/>
        </p:nvSpPr>
        <p:spPr bwMode="auto">
          <a:xfrm>
            <a:off x="7961813" y="3802447"/>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BANYA NO.1, N1</a:t>
            </a:r>
          </a:p>
          <a:p>
            <a:pPr eaLnBrk="1" hangingPunct="1"/>
            <a:r>
              <a:rPr lang="en-GB" altLang="en-US" sz="1400">
                <a:solidFill>
                  <a:srgbClr val="133A54"/>
                </a:solidFill>
                <a:latin typeface="+mn-lt"/>
              </a:rPr>
              <a:t>This spa is not for the faint-hearted! Treat yourself to a traditional </a:t>
            </a:r>
            <a:r>
              <a:rPr lang="en-GB" altLang="en-US" sz="1400" i="1" err="1">
                <a:solidFill>
                  <a:srgbClr val="133A54"/>
                </a:solidFill>
                <a:latin typeface="+mn-lt"/>
              </a:rPr>
              <a:t>banya</a:t>
            </a:r>
            <a:r>
              <a:rPr lang="en-GB" altLang="en-US" sz="1400">
                <a:solidFill>
                  <a:srgbClr val="133A54"/>
                </a:solidFill>
                <a:latin typeface="+mn-lt"/>
              </a:rPr>
              <a:t>, an ancient spa ritual combining extremes of heat and cold.</a:t>
            </a:r>
            <a:endParaRPr lang="en-US" altLang="en-US" sz="1400">
              <a:solidFill>
                <a:srgbClr val="133A54"/>
              </a:solidFill>
              <a:latin typeface="+mn-lt"/>
            </a:endParaRPr>
          </a:p>
        </p:txBody>
      </p:sp>
      <p:pic>
        <p:nvPicPr>
          <p:cNvPr id="28" name="Picture 27" descr="A white letters in a blue circle&#10;&#10;Description automatically generated">
            <a:extLst>
              <a:ext uri="{FF2B5EF4-FFF2-40B4-BE49-F238E27FC236}">
                <a16:creationId xmlns:a16="http://schemas.microsoft.com/office/drawing/2014/main" id="{87FD60FF-31F0-4373-C0DF-EABC9DFAD57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rot="1767590">
            <a:off x="11109840" y="2137267"/>
            <a:ext cx="501254" cy="484757"/>
          </a:xfrm>
          <a:prstGeom prst="rect">
            <a:avLst/>
          </a:prstGeom>
        </p:spPr>
      </p:pic>
      <p:pic>
        <p:nvPicPr>
          <p:cNvPr id="2" name="Graphic 1" descr="Hamburger Menu Icon with solid fill">
            <a:hlinkClick r:id="rId18" action="ppaction://hlinksldjump"/>
            <a:extLst>
              <a:ext uri="{FF2B5EF4-FFF2-40B4-BE49-F238E27FC236}">
                <a16:creationId xmlns:a16="http://schemas.microsoft.com/office/drawing/2014/main" id="{1960C1A2-3F57-2357-2F45-0FFD137839B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377162" y="191774"/>
            <a:ext cx="409118" cy="409118"/>
          </a:xfrm>
          <a:prstGeom prst="rect">
            <a:avLst/>
          </a:prstGeom>
        </p:spPr>
      </p:pic>
      <p:sp>
        <p:nvSpPr>
          <p:cNvPr id="41" name="TextBox 40">
            <a:hlinkClick r:id="rId5"/>
            <a:extLst>
              <a:ext uri="{FF2B5EF4-FFF2-40B4-BE49-F238E27FC236}">
                <a16:creationId xmlns:a16="http://schemas.microsoft.com/office/drawing/2014/main" id="{3899C817-0389-684E-A8B6-52FC6F8EDF99}"/>
              </a:ext>
            </a:extLst>
          </p:cNvPr>
          <p:cNvSpPr txBox="1"/>
          <p:nvPr/>
        </p:nvSpPr>
        <p:spPr>
          <a:xfrm>
            <a:off x="7986821" y="2183718"/>
            <a:ext cx="2706187" cy="391856"/>
          </a:xfrm>
          <a:prstGeom prst="rect">
            <a:avLst/>
          </a:prstGeom>
          <a:noFill/>
        </p:spPr>
        <p:txBody>
          <a:bodyPr wrap="square" rtlCol="0">
            <a:spAutoFit/>
          </a:bodyPr>
          <a:lstStyle/>
          <a:p>
            <a:endParaRPr lang="en-US"/>
          </a:p>
        </p:txBody>
      </p:sp>
      <p:sp>
        <p:nvSpPr>
          <p:cNvPr id="42" name="TextBox 41">
            <a:hlinkClick r:id="rId7"/>
            <a:extLst>
              <a:ext uri="{FF2B5EF4-FFF2-40B4-BE49-F238E27FC236}">
                <a16:creationId xmlns:a16="http://schemas.microsoft.com/office/drawing/2014/main" id="{1259C5A8-5A26-DAEF-B240-0542EE3D0FE5}"/>
              </a:ext>
            </a:extLst>
          </p:cNvPr>
          <p:cNvSpPr txBox="1"/>
          <p:nvPr/>
        </p:nvSpPr>
        <p:spPr>
          <a:xfrm>
            <a:off x="7961813" y="3802447"/>
            <a:ext cx="2028854" cy="481686"/>
          </a:xfrm>
          <a:prstGeom prst="rect">
            <a:avLst/>
          </a:prstGeom>
          <a:noFill/>
        </p:spPr>
        <p:txBody>
          <a:bodyPr wrap="square" rtlCol="0">
            <a:spAutoFit/>
          </a:bodyPr>
          <a:lstStyle/>
          <a:p>
            <a:endParaRPr lang="en-US"/>
          </a:p>
        </p:txBody>
      </p:sp>
      <p:sp>
        <p:nvSpPr>
          <p:cNvPr id="43" name="TextBox 42">
            <a:hlinkClick r:id="rId15"/>
            <a:extLst>
              <a:ext uri="{FF2B5EF4-FFF2-40B4-BE49-F238E27FC236}">
                <a16:creationId xmlns:a16="http://schemas.microsoft.com/office/drawing/2014/main" id="{7677CC69-57D0-C4CD-8B63-95AB088CA3D9}"/>
              </a:ext>
            </a:extLst>
          </p:cNvPr>
          <p:cNvSpPr txBox="1"/>
          <p:nvPr/>
        </p:nvSpPr>
        <p:spPr>
          <a:xfrm>
            <a:off x="2092098" y="611810"/>
            <a:ext cx="2316129" cy="488857"/>
          </a:xfrm>
          <a:prstGeom prst="rect">
            <a:avLst/>
          </a:prstGeom>
          <a:noFill/>
        </p:spPr>
        <p:txBody>
          <a:bodyPr wrap="square" rtlCol="0">
            <a:spAutoFit/>
          </a:bodyPr>
          <a:lstStyle/>
          <a:p>
            <a:endParaRPr lang="en-US"/>
          </a:p>
        </p:txBody>
      </p:sp>
      <p:sp>
        <p:nvSpPr>
          <p:cNvPr id="44" name="TextBox 43">
            <a:hlinkClick r:id="rId13"/>
            <a:extLst>
              <a:ext uri="{FF2B5EF4-FFF2-40B4-BE49-F238E27FC236}">
                <a16:creationId xmlns:a16="http://schemas.microsoft.com/office/drawing/2014/main" id="{8F290AD3-2EF6-3F2E-7423-525550DC80D5}"/>
              </a:ext>
            </a:extLst>
          </p:cNvPr>
          <p:cNvSpPr txBox="1"/>
          <p:nvPr/>
        </p:nvSpPr>
        <p:spPr>
          <a:xfrm>
            <a:off x="2092098" y="2183718"/>
            <a:ext cx="2002230" cy="369332"/>
          </a:xfrm>
          <a:prstGeom prst="rect">
            <a:avLst/>
          </a:prstGeom>
          <a:noFill/>
        </p:spPr>
        <p:txBody>
          <a:bodyPr wrap="square" rtlCol="0">
            <a:spAutoFit/>
          </a:bodyPr>
          <a:lstStyle/>
          <a:p>
            <a:endParaRPr lang="en-US">
              <a:solidFill>
                <a:srgbClr val="133A54"/>
              </a:solidFill>
            </a:endParaRPr>
          </a:p>
        </p:txBody>
      </p:sp>
      <p:sp>
        <p:nvSpPr>
          <p:cNvPr id="45" name="TextBox 44">
            <a:hlinkClick r:id="rId11"/>
            <a:extLst>
              <a:ext uri="{FF2B5EF4-FFF2-40B4-BE49-F238E27FC236}">
                <a16:creationId xmlns:a16="http://schemas.microsoft.com/office/drawing/2014/main" id="{ADB8F002-7453-1AB0-4A93-25C950D2CE6B}"/>
              </a:ext>
            </a:extLst>
          </p:cNvPr>
          <p:cNvSpPr txBox="1"/>
          <p:nvPr/>
        </p:nvSpPr>
        <p:spPr>
          <a:xfrm>
            <a:off x="2092098" y="3802447"/>
            <a:ext cx="2711914" cy="481686"/>
          </a:xfrm>
          <a:prstGeom prst="rect">
            <a:avLst/>
          </a:prstGeom>
          <a:noFill/>
        </p:spPr>
        <p:txBody>
          <a:bodyPr wrap="square" rtlCol="0">
            <a:spAutoFit/>
          </a:bodyPr>
          <a:lstStyle/>
          <a:p>
            <a:endParaRPr lang="en-US"/>
          </a:p>
        </p:txBody>
      </p:sp>
      <p:sp>
        <p:nvSpPr>
          <p:cNvPr id="46" name="TextBox 45">
            <a:hlinkClick r:id="rId9"/>
            <a:extLst>
              <a:ext uri="{FF2B5EF4-FFF2-40B4-BE49-F238E27FC236}">
                <a16:creationId xmlns:a16="http://schemas.microsoft.com/office/drawing/2014/main" id="{978CF452-9618-4AE3-ADAC-87DF65701AAD}"/>
              </a:ext>
            </a:extLst>
          </p:cNvPr>
          <p:cNvSpPr txBox="1"/>
          <p:nvPr/>
        </p:nvSpPr>
        <p:spPr>
          <a:xfrm>
            <a:off x="2092098" y="5277395"/>
            <a:ext cx="3066756" cy="495608"/>
          </a:xfrm>
          <a:prstGeom prst="rect">
            <a:avLst/>
          </a:prstGeom>
          <a:noFill/>
        </p:spPr>
        <p:txBody>
          <a:bodyPr wrap="square" rtlCol="0">
            <a:spAutoFit/>
          </a:bodyPr>
          <a:lstStyle/>
          <a:p>
            <a:endParaRPr lang="en-US"/>
          </a:p>
        </p:txBody>
      </p:sp>
      <p:sp>
        <p:nvSpPr>
          <p:cNvPr id="5" name="TextBox 4">
            <a:extLst>
              <a:ext uri="{FF2B5EF4-FFF2-40B4-BE49-F238E27FC236}">
                <a16:creationId xmlns:a16="http://schemas.microsoft.com/office/drawing/2014/main" id="{DC994ACD-277B-BB8E-F82B-276FEBD1BF4C}"/>
              </a:ext>
            </a:extLst>
          </p:cNvPr>
          <p:cNvSpPr txBox="1"/>
          <p:nvPr/>
        </p:nvSpPr>
        <p:spPr>
          <a:xfrm>
            <a:off x="9043524" y="6439981"/>
            <a:ext cx="2867093" cy="276999"/>
          </a:xfrm>
          <a:prstGeom prst="rect">
            <a:avLst/>
          </a:prstGeom>
          <a:noFill/>
        </p:spPr>
        <p:txBody>
          <a:bodyPr wrap="square" rtlCol="0">
            <a:spAutoFit/>
          </a:bodyPr>
          <a:lstStyle/>
          <a:p>
            <a:pPr algn="ctr"/>
            <a:r>
              <a:rPr lang="en-US" sz="1200">
                <a:solidFill>
                  <a:srgbClr val="133A54"/>
                </a:solidFill>
                <a:latin typeface="URWTypewriterT" panose="02040503030505020204" pitchFamily="18" charset="0"/>
              </a:rPr>
              <a:t>Click the images to find out more!</a:t>
            </a:r>
          </a:p>
        </p:txBody>
      </p:sp>
    </p:spTree>
    <p:extLst>
      <p:ext uri="{BB962C8B-B14F-4D97-AF65-F5344CB8AC3E}">
        <p14:creationId xmlns:p14="http://schemas.microsoft.com/office/powerpoint/2010/main" val="1301659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D1515"/>
        </a:solidFill>
        <a:effectLst/>
      </p:bgPr>
    </p:bg>
    <p:spTree>
      <p:nvGrpSpPr>
        <p:cNvPr id="1" name=""/>
        <p:cNvGrpSpPr/>
        <p:nvPr/>
      </p:nvGrpSpPr>
      <p:grpSpPr>
        <a:xfrm>
          <a:off x="0" y="0"/>
          <a:ext cx="0" cy="0"/>
          <a:chOff x="0" y="0"/>
          <a:chExt cx="0" cy="0"/>
        </a:xfrm>
      </p:grpSpPr>
      <p:pic>
        <p:nvPicPr>
          <p:cNvPr id="35" name="Picture 34" descr="A painting of a person&#10;&#10;Description automatically generated">
            <a:hlinkClick r:id="rId3"/>
            <a:extLst>
              <a:ext uri="{FF2B5EF4-FFF2-40B4-BE49-F238E27FC236}">
                <a16:creationId xmlns:a16="http://schemas.microsoft.com/office/drawing/2014/main" id="{D304CE26-7D3E-6F46-1389-DE19D863CFE1}"/>
              </a:ext>
            </a:extLst>
          </p:cNvPr>
          <p:cNvPicPr>
            <a:picLocks noChangeAspect="1"/>
          </p:cNvPicPr>
          <p:nvPr/>
        </p:nvPicPr>
        <p:blipFill>
          <a:blip r:embed="rId4"/>
          <a:srcRect t="8920" b="15822"/>
          <a:stretch/>
        </p:blipFill>
        <p:spPr>
          <a:xfrm>
            <a:off x="6687723" y="3802447"/>
            <a:ext cx="1119632" cy="1102227"/>
          </a:xfrm>
          <a:prstGeom prst="ellipse">
            <a:avLst/>
          </a:prstGeom>
        </p:spPr>
      </p:pic>
      <p:sp>
        <p:nvSpPr>
          <p:cNvPr id="4" name="Rounded Rectangle 3">
            <a:extLst>
              <a:ext uri="{FF2B5EF4-FFF2-40B4-BE49-F238E27FC236}">
                <a16:creationId xmlns:a16="http://schemas.microsoft.com/office/drawing/2014/main" id="{EF15476D-B398-885E-F138-EF8AEA1168C1}"/>
              </a:ext>
            </a:extLst>
          </p:cNvPr>
          <p:cNvSpPr/>
          <p:nvPr/>
        </p:nvSpPr>
        <p:spPr>
          <a:xfrm>
            <a:off x="6575052" y="2051163"/>
            <a:ext cx="5177385" cy="1377838"/>
          </a:xfrm>
          <a:prstGeom prst="roundRect">
            <a:avLst/>
          </a:prstGeom>
          <a:solidFill>
            <a:srgbClr val="D6C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3" name="Picture 32" descr="A person standing in front of mannequins&#10;&#10;Description automatically generated">
            <a:hlinkClick r:id="rId5"/>
            <a:extLst>
              <a:ext uri="{FF2B5EF4-FFF2-40B4-BE49-F238E27FC236}">
                <a16:creationId xmlns:a16="http://schemas.microsoft.com/office/drawing/2014/main" id="{3F1E84CC-4591-2090-6258-CFEA4196FC07}"/>
              </a:ext>
            </a:extLst>
          </p:cNvPr>
          <p:cNvPicPr>
            <a:picLocks noChangeAspect="1"/>
          </p:cNvPicPr>
          <p:nvPr/>
        </p:nvPicPr>
        <p:blipFill>
          <a:blip r:embed="rId6"/>
          <a:srcRect l="21989" r="14047"/>
          <a:stretch/>
        </p:blipFill>
        <p:spPr>
          <a:xfrm>
            <a:off x="6687722" y="2183718"/>
            <a:ext cx="1119632" cy="1081568"/>
          </a:xfrm>
          <a:prstGeom prst="ellipse">
            <a:avLst/>
          </a:prstGeom>
        </p:spPr>
      </p:pic>
      <p:pic>
        <p:nvPicPr>
          <p:cNvPr id="30" name="Picture 29">
            <a:hlinkClick r:id="rId7"/>
            <a:extLst>
              <a:ext uri="{FF2B5EF4-FFF2-40B4-BE49-F238E27FC236}">
                <a16:creationId xmlns:a16="http://schemas.microsoft.com/office/drawing/2014/main" id="{B7CE0396-B10D-9A44-5E4F-8A485DB6B493}"/>
              </a:ext>
            </a:extLst>
          </p:cNvPr>
          <p:cNvPicPr>
            <a:picLocks noChangeAspect="1"/>
          </p:cNvPicPr>
          <p:nvPr/>
        </p:nvPicPr>
        <p:blipFill>
          <a:blip r:embed="rId8"/>
          <a:srcRect t="24533" b="18253"/>
          <a:stretch/>
        </p:blipFill>
        <p:spPr>
          <a:xfrm>
            <a:off x="6687722" y="566513"/>
            <a:ext cx="1119632" cy="1115945"/>
          </a:xfrm>
          <a:prstGeom prst="ellipse">
            <a:avLst/>
          </a:prstGeom>
        </p:spPr>
      </p:pic>
      <p:pic>
        <p:nvPicPr>
          <p:cNvPr id="26" name="Picture 25">
            <a:hlinkClick r:id="rId9"/>
            <a:extLst>
              <a:ext uri="{FF2B5EF4-FFF2-40B4-BE49-F238E27FC236}">
                <a16:creationId xmlns:a16="http://schemas.microsoft.com/office/drawing/2014/main" id="{96260944-34BC-782D-EFD6-F769D10926EC}"/>
              </a:ext>
            </a:extLst>
          </p:cNvPr>
          <p:cNvPicPr>
            <a:picLocks noChangeAspect="1"/>
          </p:cNvPicPr>
          <p:nvPr/>
        </p:nvPicPr>
        <p:blipFill>
          <a:blip r:embed="rId10"/>
          <a:stretch>
            <a:fillRect/>
          </a:stretch>
        </p:blipFill>
        <p:spPr>
          <a:xfrm>
            <a:off x="804526" y="5283989"/>
            <a:ext cx="1103945" cy="1060297"/>
          </a:xfrm>
          <a:prstGeom prst="ellipse">
            <a:avLst/>
          </a:prstGeom>
        </p:spPr>
      </p:pic>
      <p:pic>
        <p:nvPicPr>
          <p:cNvPr id="19" name="Picture 18">
            <a:hlinkClick r:id="rId11"/>
            <a:extLst>
              <a:ext uri="{FF2B5EF4-FFF2-40B4-BE49-F238E27FC236}">
                <a16:creationId xmlns:a16="http://schemas.microsoft.com/office/drawing/2014/main" id="{308C9E9A-CAE2-357D-AEA1-43BFF4E50D69}"/>
              </a:ext>
            </a:extLst>
          </p:cNvPr>
          <p:cNvPicPr>
            <a:picLocks noChangeAspect="1"/>
          </p:cNvPicPr>
          <p:nvPr/>
        </p:nvPicPr>
        <p:blipFill>
          <a:blip r:embed="rId12"/>
          <a:srcRect l="22631" t="4368" r="21907"/>
          <a:stretch/>
        </p:blipFill>
        <p:spPr>
          <a:xfrm>
            <a:off x="815889" y="3754839"/>
            <a:ext cx="1092581" cy="1060298"/>
          </a:xfrm>
          <a:prstGeom prst="ellipse">
            <a:avLst/>
          </a:prstGeom>
        </p:spPr>
      </p:pic>
      <p:sp>
        <p:nvSpPr>
          <p:cNvPr id="9" name="TextBox 44">
            <a:extLst>
              <a:ext uri="{FF2B5EF4-FFF2-40B4-BE49-F238E27FC236}">
                <a16:creationId xmlns:a16="http://schemas.microsoft.com/office/drawing/2014/main" id="{85C54FC5-87CA-8506-5F27-04DBAA53A031}"/>
              </a:ext>
            </a:extLst>
          </p:cNvPr>
          <p:cNvSpPr txBox="1">
            <a:spLocks noChangeArrowheads="1"/>
          </p:cNvSpPr>
          <p:nvPr/>
        </p:nvSpPr>
        <p:spPr bwMode="auto">
          <a:xfrm>
            <a:off x="2092098" y="2183718"/>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THE ART OF BANKSY, WC2</a:t>
            </a:r>
          </a:p>
          <a:p>
            <a:pPr eaLnBrk="1" hangingPunct="1"/>
            <a:r>
              <a:rPr lang="en-GB" sz="1400" b="0" i="0" u="none" strike="noStrike">
                <a:solidFill>
                  <a:schemeClr val="bg1"/>
                </a:solidFill>
                <a:effectLst/>
                <a:latin typeface="+mn-lt"/>
              </a:rPr>
              <a:t>High art meets street art in this fascinating exhibition of the mysterious graffiti artist whose work has captivated the world.</a:t>
            </a:r>
            <a:endParaRPr lang="en-US" altLang="en-US" sz="1400">
              <a:solidFill>
                <a:schemeClr val="bg1"/>
              </a:solidFill>
              <a:latin typeface="+mn-lt"/>
            </a:endParaRPr>
          </a:p>
        </p:txBody>
      </p:sp>
      <p:pic>
        <p:nvPicPr>
          <p:cNvPr id="6" name="Picture 5">
            <a:hlinkClick r:id="rId13"/>
            <a:extLst>
              <a:ext uri="{FF2B5EF4-FFF2-40B4-BE49-F238E27FC236}">
                <a16:creationId xmlns:a16="http://schemas.microsoft.com/office/drawing/2014/main" id="{40B6A0C8-9B44-9F01-900B-E124494CDF1B}"/>
              </a:ext>
            </a:extLst>
          </p:cNvPr>
          <p:cNvPicPr>
            <a:picLocks noChangeAspect="1"/>
          </p:cNvPicPr>
          <p:nvPr/>
        </p:nvPicPr>
        <p:blipFill>
          <a:blip r:embed="rId14"/>
          <a:srcRect l="25600" r="18432"/>
          <a:stretch/>
        </p:blipFill>
        <p:spPr>
          <a:xfrm>
            <a:off x="809525" y="600890"/>
            <a:ext cx="1092582" cy="1081568"/>
          </a:xfrm>
          <a:prstGeom prst="ellipse">
            <a:avLst/>
          </a:prstGeom>
        </p:spPr>
      </p:pic>
      <p:sp>
        <p:nvSpPr>
          <p:cNvPr id="3" name="TextBox 44">
            <a:extLst>
              <a:ext uri="{FF2B5EF4-FFF2-40B4-BE49-F238E27FC236}">
                <a16:creationId xmlns:a16="http://schemas.microsoft.com/office/drawing/2014/main" id="{E28DADC6-A8E0-B361-E5C7-8518A857D764}"/>
              </a:ext>
            </a:extLst>
          </p:cNvPr>
          <p:cNvSpPr txBox="1">
            <a:spLocks noChangeArrowheads="1"/>
          </p:cNvSpPr>
          <p:nvPr/>
        </p:nvSpPr>
        <p:spPr bwMode="auto">
          <a:xfrm>
            <a:off x="6826469" y="5606189"/>
            <a:ext cx="4971604"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lnSpc>
                <a:spcPts val="7300"/>
              </a:lnSpc>
            </a:pPr>
            <a:r>
              <a:rPr lang="en-US" altLang="en-US" sz="8000">
                <a:solidFill>
                  <a:srgbClr val="D6C535"/>
                </a:solidFill>
                <a:latin typeface="Bebas Neue" panose="020B0606020202050201" pitchFamily="34" charset="0"/>
              </a:rPr>
              <a:t>LOTS TO SEE</a:t>
            </a:r>
          </a:p>
        </p:txBody>
      </p:sp>
      <p:sp>
        <p:nvSpPr>
          <p:cNvPr id="7" name="TextBox 44">
            <a:extLst>
              <a:ext uri="{FF2B5EF4-FFF2-40B4-BE49-F238E27FC236}">
                <a16:creationId xmlns:a16="http://schemas.microsoft.com/office/drawing/2014/main" id="{400D45E4-D6A8-43BD-07FF-9776716BA5D6}"/>
              </a:ext>
            </a:extLst>
          </p:cNvPr>
          <p:cNvSpPr txBox="1">
            <a:spLocks noChangeArrowheads="1"/>
          </p:cNvSpPr>
          <p:nvPr/>
        </p:nvSpPr>
        <p:spPr bwMode="auto">
          <a:xfrm>
            <a:off x="2092099" y="60089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chemeClr val="bg1"/>
                </a:solidFill>
                <a:latin typeface="Bebas Neue" panose="020B0606020202050201" pitchFamily="34" charset="0"/>
              </a:rPr>
              <a:t>VAN GOGH: POETS &amp; Lovers</a:t>
            </a:r>
          </a:p>
          <a:p>
            <a:pPr eaLnBrk="1" hangingPunct="1"/>
            <a:r>
              <a:rPr lang="en-GB" sz="1400" b="0" i="0" u="none" strike="noStrike" dirty="0">
                <a:solidFill>
                  <a:schemeClr val="bg1"/>
                </a:solidFill>
                <a:effectLst/>
                <a:latin typeface="+mn-lt"/>
              </a:rPr>
              <a:t>Celebrate the National Gallery’s 200</a:t>
            </a:r>
            <a:r>
              <a:rPr lang="en-GB" sz="1400" b="0" i="0" u="none" strike="noStrike" baseline="30000" dirty="0">
                <a:solidFill>
                  <a:schemeClr val="bg1"/>
                </a:solidFill>
                <a:effectLst/>
                <a:latin typeface="+mn-lt"/>
              </a:rPr>
              <a:t>th</a:t>
            </a:r>
            <a:r>
              <a:rPr lang="en-GB" sz="1400" b="0" i="0" u="none" strike="noStrike" dirty="0">
                <a:solidFill>
                  <a:schemeClr val="bg1"/>
                </a:solidFill>
                <a:effectLst/>
                <a:latin typeface="+mn-lt"/>
              </a:rPr>
              <a:t> birthday with this once-in-a-century opportunity to see Van Gogh’s most spectacular paintings from around the globe, together for the first time.</a:t>
            </a:r>
            <a:endParaRPr lang="en-US" altLang="en-US" sz="1400" dirty="0">
              <a:solidFill>
                <a:schemeClr val="bg1"/>
              </a:solidFill>
              <a:latin typeface="+mn-lt"/>
            </a:endParaRPr>
          </a:p>
        </p:txBody>
      </p:sp>
      <p:sp>
        <p:nvSpPr>
          <p:cNvPr id="12" name="TextBox 44">
            <a:extLst>
              <a:ext uri="{FF2B5EF4-FFF2-40B4-BE49-F238E27FC236}">
                <a16:creationId xmlns:a16="http://schemas.microsoft.com/office/drawing/2014/main" id="{F12C39EE-8108-19F6-CE0E-1A21727634C3}"/>
              </a:ext>
            </a:extLst>
          </p:cNvPr>
          <p:cNvSpPr txBox="1">
            <a:spLocks noChangeArrowheads="1"/>
          </p:cNvSpPr>
          <p:nvPr/>
        </p:nvSpPr>
        <p:spPr bwMode="auto">
          <a:xfrm>
            <a:off x="2092098" y="3803513"/>
            <a:ext cx="4003902"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chemeClr val="bg1"/>
                </a:solidFill>
                <a:latin typeface="Bebas Neue" panose="020B0606020202050201" pitchFamily="34" charset="0"/>
              </a:rPr>
              <a:t>BARBICAN, EC2</a:t>
            </a:r>
          </a:p>
          <a:p>
            <a:pPr eaLnBrk="1" hangingPunct="1"/>
            <a:r>
              <a:rPr lang="en-GB" sz="1400" b="0" i="0" u="none" strike="noStrike" dirty="0">
                <a:solidFill>
                  <a:schemeClr val="bg1"/>
                </a:solidFill>
                <a:effectLst/>
                <a:latin typeface="+mn-lt"/>
              </a:rPr>
              <a:t>The panoply of Indian life from 1975 to 1998 is brought vividly to life in “The Imaginary Institution of India” exhibition, running throughout </a:t>
            </a:r>
            <a:r>
              <a:rPr lang="en-GB" sz="1400" b="1" i="0" u="none" strike="noStrike" dirty="0">
                <a:solidFill>
                  <a:schemeClr val="bg1"/>
                </a:solidFill>
                <a:effectLst/>
                <a:latin typeface="+mn-lt"/>
              </a:rPr>
              <a:t>October</a:t>
            </a:r>
            <a:r>
              <a:rPr lang="en-GB" sz="1400" b="0" i="0" u="none" strike="noStrike" dirty="0">
                <a:solidFill>
                  <a:schemeClr val="bg1"/>
                </a:solidFill>
                <a:effectLst/>
                <a:latin typeface="+mn-lt"/>
              </a:rPr>
              <a:t>.</a:t>
            </a:r>
            <a:endParaRPr lang="en-US" altLang="en-US" sz="1400" dirty="0">
              <a:solidFill>
                <a:schemeClr val="bg1"/>
              </a:solidFill>
              <a:latin typeface="+mn-lt"/>
            </a:endParaRPr>
          </a:p>
        </p:txBody>
      </p:sp>
      <p:sp>
        <p:nvSpPr>
          <p:cNvPr id="17" name="TextBox 44">
            <a:extLst>
              <a:ext uri="{FF2B5EF4-FFF2-40B4-BE49-F238E27FC236}">
                <a16:creationId xmlns:a16="http://schemas.microsoft.com/office/drawing/2014/main" id="{52BD422C-792C-68C1-67F9-D68EAA0E7F29}"/>
              </a:ext>
            </a:extLst>
          </p:cNvPr>
          <p:cNvSpPr txBox="1">
            <a:spLocks noChangeArrowheads="1"/>
          </p:cNvSpPr>
          <p:nvPr/>
        </p:nvSpPr>
        <p:spPr bwMode="auto">
          <a:xfrm>
            <a:off x="2092098" y="5277395"/>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WHITE CUBE, SE1</a:t>
            </a:r>
          </a:p>
          <a:p>
            <a:pPr eaLnBrk="1" hangingPunct="1"/>
            <a:r>
              <a:rPr lang="en-GB" sz="1400" b="0" i="0" u="none" strike="noStrike">
                <a:solidFill>
                  <a:schemeClr val="bg1"/>
                </a:solidFill>
                <a:effectLst/>
                <a:latin typeface="+mn-lt"/>
              </a:rPr>
              <a:t>Once an </a:t>
            </a:r>
            <a:r>
              <a:rPr lang="en-GB" sz="1400" b="0" i="1" u="none" strike="noStrike">
                <a:solidFill>
                  <a:schemeClr val="bg1"/>
                </a:solidFill>
                <a:effectLst/>
                <a:latin typeface="+mn-lt"/>
              </a:rPr>
              <a:t>enfant terrible</a:t>
            </a:r>
            <a:r>
              <a:rPr lang="en-GB" sz="1400" b="0" i="0" u="none" strike="noStrike">
                <a:solidFill>
                  <a:schemeClr val="bg1"/>
                </a:solidFill>
                <a:effectLst/>
                <a:latin typeface="+mn-lt"/>
              </a:rPr>
              <a:t> and now a </a:t>
            </a:r>
            <a:r>
              <a:rPr lang="en-GB" sz="1400" b="0" i="1" u="none" strike="noStrike" err="1">
                <a:solidFill>
                  <a:schemeClr val="bg1"/>
                </a:solidFill>
                <a:effectLst/>
                <a:latin typeface="+mn-lt"/>
              </a:rPr>
              <a:t>grande</a:t>
            </a:r>
            <a:r>
              <a:rPr lang="en-GB" sz="1400" b="0" i="1" u="none" strike="noStrike">
                <a:solidFill>
                  <a:schemeClr val="bg1"/>
                </a:solidFill>
                <a:effectLst/>
                <a:latin typeface="+mn-lt"/>
              </a:rPr>
              <a:t> dame</a:t>
            </a:r>
            <a:r>
              <a:rPr lang="en-GB" sz="1400" b="0" i="0" u="none" strike="noStrike">
                <a:solidFill>
                  <a:schemeClr val="bg1"/>
                </a:solidFill>
                <a:effectLst/>
                <a:latin typeface="+mn-lt"/>
              </a:rPr>
              <a:t>, Dame Tracey Emin’s one-woman show presents the ultimate artistic iconoclast working at her peak.</a:t>
            </a:r>
            <a:endParaRPr lang="en-US" altLang="en-US" sz="1400">
              <a:solidFill>
                <a:schemeClr val="bg1"/>
              </a:solidFill>
              <a:latin typeface="+mn-lt"/>
            </a:endParaRPr>
          </a:p>
        </p:txBody>
      </p:sp>
      <p:sp>
        <p:nvSpPr>
          <p:cNvPr id="21" name="TextBox 44">
            <a:extLst>
              <a:ext uri="{FF2B5EF4-FFF2-40B4-BE49-F238E27FC236}">
                <a16:creationId xmlns:a16="http://schemas.microsoft.com/office/drawing/2014/main" id="{F9F4A0F4-72B5-34FD-D0F9-D195B9BBD9D8}"/>
              </a:ext>
            </a:extLst>
          </p:cNvPr>
          <p:cNvSpPr txBox="1">
            <a:spLocks noChangeArrowheads="1"/>
          </p:cNvSpPr>
          <p:nvPr/>
        </p:nvSpPr>
        <p:spPr bwMode="auto">
          <a:xfrm>
            <a:off x="7961813" y="61181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TATE MODERN, SE1</a:t>
            </a:r>
          </a:p>
          <a:p>
            <a:pPr eaLnBrk="1" hangingPunct="1"/>
            <a:r>
              <a:rPr lang="en-GB" altLang="en-US" sz="1400">
                <a:solidFill>
                  <a:schemeClr val="bg1"/>
                </a:solidFill>
                <a:latin typeface="+mn-lt"/>
              </a:rPr>
              <a:t>Zanele Muholi’s work explores the lives of South African members of the LGBTQIA+ community, and their vivid images are utterly compelling.</a:t>
            </a:r>
            <a:endParaRPr lang="en-US" altLang="en-US" sz="1400" b="1">
              <a:solidFill>
                <a:schemeClr val="bg1"/>
              </a:solidFill>
              <a:latin typeface="+mn-lt"/>
            </a:endParaRPr>
          </a:p>
        </p:txBody>
      </p:sp>
      <p:sp>
        <p:nvSpPr>
          <p:cNvPr id="25" name="TextBox 44">
            <a:extLst>
              <a:ext uri="{FF2B5EF4-FFF2-40B4-BE49-F238E27FC236}">
                <a16:creationId xmlns:a16="http://schemas.microsoft.com/office/drawing/2014/main" id="{7F5FE32A-57E8-50C4-67F0-82728D458B94}"/>
              </a:ext>
            </a:extLst>
          </p:cNvPr>
          <p:cNvSpPr txBox="1">
            <a:spLocks noChangeArrowheads="1"/>
          </p:cNvSpPr>
          <p:nvPr/>
        </p:nvSpPr>
        <p:spPr bwMode="auto">
          <a:xfrm>
            <a:off x="7961812" y="2183718"/>
            <a:ext cx="3647091"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BD1515"/>
                </a:solidFill>
                <a:latin typeface="Bebas Neue" panose="020B0606020202050201" pitchFamily="34" charset="0"/>
              </a:rPr>
              <a:t>V&amp;A MUSEUM, SW7</a:t>
            </a:r>
          </a:p>
          <a:p>
            <a:pPr eaLnBrk="1" hangingPunct="1"/>
            <a:r>
              <a:rPr lang="en-GB" altLang="en-US" sz="1400">
                <a:solidFill>
                  <a:srgbClr val="133A54"/>
                </a:solidFill>
                <a:latin typeface="+mn-lt"/>
              </a:rPr>
              <a:t>The V&amp;A has long celebrated fashion icons, so its blockbuster tribute to Naomi Campbell will be a visual feast for fashionistas.</a:t>
            </a:r>
            <a:endParaRPr lang="en-US" altLang="en-US" sz="1400">
              <a:solidFill>
                <a:srgbClr val="133A54"/>
              </a:solidFill>
              <a:latin typeface="+mn-lt"/>
            </a:endParaRPr>
          </a:p>
        </p:txBody>
      </p:sp>
      <p:sp>
        <p:nvSpPr>
          <p:cNvPr id="29" name="TextBox 44">
            <a:extLst>
              <a:ext uri="{FF2B5EF4-FFF2-40B4-BE49-F238E27FC236}">
                <a16:creationId xmlns:a16="http://schemas.microsoft.com/office/drawing/2014/main" id="{AAFD5B07-6A62-CF9F-50E2-0FC37C9AD345}"/>
              </a:ext>
            </a:extLst>
          </p:cNvPr>
          <p:cNvSpPr txBox="1">
            <a:spLocks noChangeArrowheads="1"/>
          </p:cNvSpPr>
          <p:nvPr/>
        </p:nvSpPr>
        <p:spPr bwMode="auto">
          <a:xfrm>
            <a:off x="7961813" y="3802447"/>
            <a:ext cx="4004215"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NATIONAL PORTRAIT GALLERY, WC2</a:t>
            </a:r>
          </a:p>
          <a:p>
            <a:pPr eaLnBrk="1" hangingPunct="1"/>
            <a:r>
              <a:rPr lang="en-GB" altLang="en-US" sz="1400">
                <a:solidFill>
                  <a:schemeClr val="bg1"/>
                </a:solidFill>
                <a:latin typeface="+mn-lt"/>
              </a:rPr>
              <a:t>Stroll through centuries of British history, as told by the faces of the men and women who made it. </a:t>
            </a:r>
            <a:r>
              <a:rPr lang="en-GB" altLang="en-US" sz="1400" b="1">
                <a:solidFill>
                  <a:schemeClr val="bg1"/>
                </a:solidFill>
                <a:latin typeface="+mn-lt"/>
              </a:rPr>
              <a:t>October</a:t>
            </a:r>
            <a:r>
              <a:rPr lang="en-GB" altLang="en-US" sz="1400">
                <a:solidFill>
                  <a:schemeClr val="bg1"/>
                </a:solidFill>
                <a:latin typeface="+mn-lt"/>
              </a:rPr>
              <a:t> sees a special exhibition of the work of painter Francis Bacon.</a:t>
            </a:r>
            <a:endParaRPr lang="en-US" altLang="en-US" sz="1400">
              <a:solidFill>
                <a:schemeClr val="bg1"/>
              </a:solidFill>
              <a:latin typeface="+mn-lt"/>
            </a:endParaRPr>
          </a:p>
        </p:txBody>
      </p:sp>
      <p:pic>
        <p:nvPicPr>
          <p:cNvPr id="28" name="Picture 27" descr="A white letters in a blue circle&#10;&#10;Description automatically generated">
            <a:extLst>
              <a:ext uri="{FF2B5EF4-FFF2-40B4-BE49-F238E27FC236}">
                <a16:creationId xmlns:a16="http://schemas.microsoft.com/office/drawing/2014/main" id="{87FD60FF-31F0-4373-C0DF-EABC9DFAD57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1767590">
            <a:off x="11126535" y="2138890"/>
            <a:ext cx="501254" cy="484757"/>
          </a:xfrm>
          <a:prstGeom prst="rect">
            <a:avLst/>
          </a:prstGeom>
        </p:spPr>
      </p:pic>
      <p:pic>
        <p:nvPicPr>
          <p:cNvPr id="2" name="Graphic 1" descr="Hamburger Menu Icon with solid fill">
            <a:hlinkClick r:id="rId16" action="ppaction://hlinksldjump"/>
            <a:extLst>
              <a:ext uri="{FF2B5EF4-FFF2-40B4-BE49-F238E27FC236}">
                <a16:creationId xmlns:a16="http://schemas.microsoft.com/office/drawing/2014/main" id="{1960C1A2-3F57-2357-2F45-0FFD137839B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377162" y="202692"/>
            <a:ext cx="409118" cy="409118"/>
          </a:xfrm>
          <a:prstGeom prst="rect">
            <a:avLst/>
          </a:prstGeom>
        </p:spPr>
      </p:pic>
      <p:sp>
        <p:nvSpPr>
          <p:cNvPr id="38" name="TextBox 37">
            <a:hlinkClick r:id="rId7"/>
            <a:extLst>
              <a:ext uri="{FF2B5EF4-FFF2-40B4-BE49-F238E27FC236}">
                <a16:creationId xmlns:a16="http://schemas.microsoft.com/office/drawing/2014/main" id="{355D214B-12F1-557B-A2E1-9258F305E787}"/>
              </a:ext>
            </a:extLst>
          </p:cNvPr>
          <p:cNvSpPr txBox="1"/>
          <p:nvPr/>
        </p:nvSpPr>
        <p:spPr>
          <a:xfrm>
            <a:off x="8071047" y="556205"/>
            <a:ext cx="2028854" cy="369332"/>
          </a:xfrm>
          <a:prstGeom prst="rect">
            <a:avLst/>
          </a:prstGeom>
          <a:noFill/>
        </p:spPr>
        <p:txBody>
          <a:bodyPr wrap="square" rtlCol="0">
            <a:spAutoFit/>
          </a:bodyPr>
          <a:lstStyle/>
          <a:p>
            <a:endParaRPr lang="en-US">
              <a:solidFill>
                <a:schemeClr val="bg1"/>
              </a:solidFill>
            </a:endParaRPr>
          </a:p>
        </p:txBody>
      </p:sp>
      <p:sp>
        <p:nvSpPr>
          <p:cNvPr id="41" name="TextBox 40">
            <a:hlinkClick r:id="rId5"/>
            <a:extLst>
              <a:ext uri="{FF2B5EF4-FFF2-40B4-BE49-F238E27FC236}">
                <a16:creationId xmlns:a16="http://schemas.microsoft.com/office/drawing/2014/main" id="{3899C817-0389-684E-A8B6-52FC6F8EDF99}"/>
              </a:ext>
            </a:extLst>
          </p:cNvPr>
          <p:cNvSpPr txBox="1"/>
          <p:nvPr/>
        </p:nvSpPr>
        <p:spPr>
          <a:xfrm>
            <a:off x="7933778" y="2240668"/>
            <a:ext cx="2396820" cy="369332"/>
          </a:xfrm>
          <a:prstGeom prst="rect">
            <a:avLst/>
          </a:prstGeom>
          <a:noFill/>
        </p:spPr>
        <p:txBody>
          <a:bodyPr wrap="square" rtlCol="0">
            <a:spAutoFit/>
          </a:bodyPr>
          <a:lstStyle/>
          <a:p>
            <a:endParaRPr lang="en-US">
              <a:solidFill>
                <a:schemeClr val="bg1"/>
              </a:solidFill>
            </a:endParaRPr>
          </a:p>
        </p:txBody>
      </p:sp>
      <p:sp>
        <p:nvSpPr>
          <p:cNvPr id="42" name="TextBox 41">
            <a:hlinkClick r:id="rId3"/>
            <a:extLst>
              <a:ext uri="{FF2B5EF4-FFF2-40B4-BE49-F238E27FC236}">
                <a16:creationId xmlns:a16="http://schemas.microsoft.com/office/drawing/2014/main" id="{1259C5A8-5A26-DAEF-B240-0542EE3D0FE5}"/>
              </a:ext>
            </a:extLst>
          </p:cNvPr>
          <p:cNvSpPr txBox="1"/>
          <p:nvPr/>
        </p:nvSpPr>
        <p:spPr>
          <a:xfrm>
            <a:off x="7961812" y="3803302"/>
            <a:ext cx="4004215" cy="369332"/>
          </a:xfrm>
          <a:prstGeom prst="rect">
            <a:avLst/>
          </a:prstGeom>
          <a:noFill/>
        </p:spPr>
        <p:txBody>
          <a:bodyPr wrap="square" rtlCol="0">
            <a:spAutoFit/>
          </a:bodyPr>
          <a:lstStyle/>
          <a:p>
            <a:endParaRPr lang="en-US">
              <a:solidFill>
                <a:schemeClr val="bg1"/>
              </a:solidFill>
            </a:endParaRPr>
          </a:p>
        </p:txBody>
      </p:sp>
      <p:sp>
        <p:nvSpPr>
          <p:cNvPr id="43" name="TextBox 42">
            <a:hlinkClick r:id="rId13"/>
            <a:extLst>
              <a:ext uri="{FF2B5EF4-FFF2-40B4-BE49-F238E27FC236}">
                <a16:creationId xmlns:a16="http://schemas.microsoft.com/office/drawing/2014/main" id="{7677CC69-57D0-C4CD-8B63-95AB088CA3D9}"/>
              </a:ext>
            </a:extLst>
          </p:cNvPr>
          <p:cNvSpPr txBox="1"/>
          <p:nvPr/>
        </p:nvSpPr>
        <p:spPr>
          <a:xfrm>
            <a:off x="2132132" y="611810"/>
            <a:ext cx="3000649" cy="369332"/>
          </a:xfrm>
          <a:prstGeom prst="rect">
            <a:avLst/>
          </a:prstGeom>
          <a:noFill/>
        </p:spPr>
        <p:txBody>
          <a:bodyPr wrap="square" rtlCol="0">
            <a:spAutoFit/>
          </a:bodyPr>
          <a:lstStyle/>
          <a:p>
            <a:endParaRPr lang="en-US" dirty="0">
              <a:solidFill>
                <a:schemeClr val="bg1"/>
              </a:solidFill>
            </a:endParaRPr>
          </a:p>
        </p:txBody>
      </p:sp>
      <p:sp>
        <p:nvSpPr>
          <p:cNvPr id="45" name="TextBox 44">
            <a:hlinkClick r:id="rId11"/>
            <a:extLst>
              <a:ext uri="{FF2B5EF4-FFF2-40B4-BE49-F238E27FC236}">
                <a16:creationId xmlns:a16="http://schemas.microsoft.com/office/drawing/2014/main" id="{ADB8F002-7453-1AB0-4A93-25C950D2CE6B}"/>
              </a:ext>
            </a:extLst>
          </p:cNvPr>
          <p:cNvSpPr txBox="1"/>
          <p:nvPr/>
        </p:nvSpPr>
        <p:spPr>
          <a:xfrm>
            <a:off x="2092098" y="3772193"/>
            <a:ext cx="2711914" cy="369332"/>
          </a:xfrm>
          <a:prstGeom prst="rect">
            <a:avLst/>
          </a:prstGeom>
          <a:noFill/>
        </p:spPr>
        <p:txBody>
          <a:bodyPr wrap="square" rtlCol="0">
            <a:spAutoFit/>
          </a:bodyPr>
          <a:lstStyle/>
          <a:p>
            <a:endParaRPr lang="en-US">
              <a:solidFill>
                <a:schemeClr val="bg1"/>
              </a:solidFill>
            </a:endParaRPr>
          </a:p>
        </p:txBody>
      </p:sp>
      <p:sp>
        <p:nvSpPr>
          <p:cNvPr id="46" name="TextBox 45">
            <a:hlinkClick r:id="rId9"/>
            <a:extLst>
              <a:ext uri="{FF2B5EF4-FFF2-40B4-BE49-F238E27FC236}">
                <a16:creationId xmlns:a16="http://schemas.microsoft.com/office/drawing/2014/main" id="{978CF452-9618-4AE3-ADAC-87DF65701AAD}"/>
              </a:ext>
            </a:extLst>
          </p:cNvPr>
          <p:cNvSpPr txBox="1"/>
          <p:nvPr/>
        </p:nvSpPr>
        <p:spPr>
          <a:xfrm>
            <a:off x="2092098" y="5277395"/>
            <a:ext cx="3066756" cy="369332"/>
          </a:xfrm>
          <a:prstGeom prst="rect">
            <a:avLst/>
          </a:prstGeom>
          <a:noFill/>
        </p:spPr>
        <p:txBody>
          <a:bodyPr wrap="square" rtlCol="0">
            <a:spAutoFit/>
          </a:bodyPr>
          <a:lstStyle/>
          <a:p>
            <a:endParaRPr lang="en-US">
              <a:solidFill>
                <a:schemeClr val="bg1"/>
              </a:solidFill>
            </a:endParaRPr>
          </a:p>
        </p:txBody>
      </p:sp>
      <p:pic>
        <p:nvPicPr>
          <p:cNvPr id="23" name="Picture 22">
            <a:hlinkClick r:id="rId19"/>
            <a:extLst>
              <a:ext uri="{FF2B5EF4-FFF2-40B4-BE49-F238E27FC236}">
                <a16:creationId xmlns:a16="http://schemas.microsoft.com/office/drawing/2014/main" id="{2F07BDF5-B29A-72E3-70D6-7188B1665A55}"/>
              </a:ext>
            </a:extLst>
          </p:cNvPr>
          <p:cNvPicPr>
            <a:picLocks noChangeAspect="1"/>
          </p:cNvPicPr>
          <p:nvPr/>
        </p:nvPicPr>
        <p:blipFill>
          <a:blip r:embed="rId20"/>
          <a:srcRect t="2181" b="39491"/>
          <a:stretch/>
        </p:blipFill>
        <p:spPr>
          <a:xfrm>
            <a:off x="804526" y="2183718"/>
            <a:ext cx="1095765" cy="1081568"/>
          </a:xfrm>
          <a:prstGeom prst="ellipse">
            <a:avLst/>
          </a:prstGeom>
        </p:spPr>
      </p:pic>
      <p:sp>
        <p:nvSpPr>
          <p:cNvPr id="36" name="TextBox 35">
            <a:hlinkClick r:id="rId19"/>
            <a:extLst>
              <a:ext uri="{FF2B5EF4-FFF2-40B4-BE49-F238E27FC236}">
                <a16:creationId xmlns:a16="http://schemas.microsoft.com/office/drawing/2014/main" id="{7F0CCCC9-7DB0-E00B-2744-12E80249CCF9}"/>
              </a:ext>
            </a:extLst>
          </p:cNvPr>
          <p:cNvSpPr txBox="1"/>
          <p:nvPr/>
        </p:nvSpPr>
        <p:spPr>
          <a:xfrm>
            <a:off x="2092098" y="2183718"/>
            <a:ext cx="3066756" cy="369332"/>
          </a:xfrm>
          <a:prstGeom prst="rect">
            <a:avLst/>
          </a:prstGeom>
          <a:noFill/>
        </p:spPr>
        <p:txBody>
          <a:bodyPr wrap="square" rtlCol="0">
            <a:spAutoFit/>
          </a:bodyPr>
          <a:lstStyle/>
          <a:p>
            <a:endParaRPr lang="en-US">
              <a:solidFill>
                <a:schemeClr val="bg1"/>
              </a:solidFill>
            </a:endParaRPr>
          </a:p>
        </p:txBody>
      </p:sp>
      <p:sp>
        <p:nvSpPr>
          <p:cNvPr id="5" name="TextBox 4">
            <a:extLst>
              <a:ext uri="{FF2B5EF4-FFF2-40B4-BE49-F238E27FC236}">
                <a16:creationId xmlns:a16="http://schemas.microsoft.com/office/drawing/2014/main" id="{BC42157D-7CDE-EC4F-18D8-6AF5F827C67D}"/>
              </a:ext>
            </a:extLst>
          </p:cNvPr>
          <p:cNvSpPr txBox="1"/>
          <p:nvPr/>
        </p:nvSpPr>
        <p:spPr>
          <a:xfrm>
            <a:off x="9043524" y="6439981"/>
            <a:ext cx="2867093" cy="276999"/>
          </a:xfrm>
          <a:prstGeom prst="rect">
            <a:avLst/>
          </a:prstGeom>
          <a:noFill/>
        </p:spPr>
        <p:txBody>
          <a:bodyPr wrap="square" rtlCol="0">
            <a:spAutoFit/>
          </a:bodyPr>
          <a:lstStyle/>
          <a:p>
            <a:pPr algn="ctr"/>
            <a:r>
              <a:rPr lang="en-US" sz="1200">
                <a:solidFill>
                  <a:schemeClr val="bg1"/>
                </a:solidFill>
                <a:latin typeface="URWTypewriterT" panose="02040503030505020204" pitchFamily="18" charset="0"/>
              </a:rPr>
              <a:t>Click the images to find out more!</a:t>
            </a:r>
          </a:p>
        </p:txBody>
      </p:sp>
    </p:spTree>
    <p:extLst>
      <p:ext uri="{BB962C8B-B14F-4D97-AF65-F5344CB8AC3E}">
        <p14:creationId xmlns:p14="http://schemas.microsoft.com/office/powerpoint/2010/main" val="204235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33A54"/>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BBE6486D-FB10-F38B-D0E1-9DD7EE2582C6}"/>
              </a:ext>
            </a:extLst>
          </p:cNvPr>
          <p:cNvSpPr/>
          <p:nvPr/>
        </p:nvSpPr>
        <p:spPr>
          <a:xfrm>
            <a:off x="689930" y="2039745"/>
            <a:ext cx="5162231" cy="1573475"/>
          </a:xfrm>
          <a:prstGeom prst="roundRect">
            <a:avLst/>
          </a:prstGeom>
          <a:solidFill>
            <a:srgbClr val="D6C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group of people's heads with different colored heads&#10;&#10;Description automatically generated">
            <a:hlinkClick r:id="rId3"/>
            <a:extLst>
              <a:ext uri="{FF2B5EF4-FFF2-40B4-BE49-F238E27FC236}">
                <a16:creationId xmlns:a16="http://schemas.microsoft.com/office/drawing/2014/main" id="{0131DE34-ECE1-B415-8B8B-868DCBEEBE3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31533" y="2177643"/>
            <a:ext cx="1092580" cy="1053146"/>
          </a:xfrm>
          <a:prstGeom prst="ellipse">
            <a:avLst/>
          </a:prstGeom>
        </p:spPr>
      </p:pic>
      <p:pic>
        <p:nvPicPr>
          <p:cNvPr id="22" name="Picture 21" descr="A crowd of people outside&#10;&#10;Description automatically generated">
            <a:hlinkClick r:id="rId5"/>
            <a:extLst>
              <a:ext uri="{FF2B5EF4-FFF2-40B4-BE49-F238E27FC236}">
                <a16:creationId xmlns:a16="http://schemas.microsoft.com/office/drawing/2014/main" id="{5429E1CA-D9FC-B007-086C-E606123136D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607513" y="643961"/>
            <a:ext cx="1102225" cy="1053146"/>
          </a:xfrm>
          <a:prstGeom prst="ellipse">
            <a:avLst/>
          </a:prstGeom>
        </p:spPr>
      </p:pic>
      <p:pic>
        <p:nvPicPr>
          <p:cNvPr id="18" name="Picture 17" descr="A sign with black text on it&#10;&#10;Description automatically generated">
            <a:hlinkClick r:id="rId7"/>
            <a:extLst>
              <a:ext uri="{FF2B5EF4-FFF2-40B4-BE49-F238E27FC236}">
                <a16:creationId xmlns:a16="http://schemas.microsoft.com/office/drawing/2014/main" id="{5C867BD2-5CE1-D076-865A-0AE4C9F04159}"/>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831530" y="5233774"/>
            <a:ext cx="1092580" cy="1102224"/>
          </a:xfrm>
          <a:prstGeom prst="ellipse">
            <a:avLst/>
          </a:prstGeom>
        </p:spPr>
      </p:pic>
      <p:pic>
        <p:nvPicPr>
          <p:cNvPr id="15" name="Picture 14" descr="A person holding a glass of liquid&#10;&#10;Description automatically generated">
            <a:hlinkClick r:id="rId9"/>
            <a:extLst>
              <a:ext uri="{FF2B5EF4-FFF2-40B4-BE49-F238E27FC236}">
                <a16:creationId xmlns:a16="http://schemas.microsoft.com/office/drawing/2014/main" id="{32C01A64-6230-1AC1-7388-C9C22AEB3C68}"/>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821884" y="3754690"/>
            <a:ext cx="1102225" cy="1059249"/>
          </a:xfrm>
          <a:prstGeom prst="ellipse">
            <a:avLst/>
          </a:prstGeom>
        </p:spPr>
      </p:pic>
      <p:pic>
        <p:nvPicPr>
          <p:cNvPr id="11" name="Picture 10" descr="A person eating at a table with other people around it&#10;&#10;Description automatically generated">
            <a:hlinkClick r:id="rId11"/>
            <a:extLst>
              <a:ext uri="{FF2B5EF4-FFF2-40B4-BE49-F238E27FC236}">
                <a16:creationId xmlns:a16="http://schemas.microsoft.com/office/drawing/2014/main" id="{A63A29DF-81E8-0353-419F-47E1CEC49AD2}"/>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6607513" y="2175688"/>
            <a:ext cx="1102225" cy="1059249"/>
          </a:xfrm>
          <a:prstGeom prst="ellipse">
            <a:avLst/>
          </a:prstGeom>
        </p:spPr>
      </p:pic>
      <p:pic>
        <p:nvPicPr>
          <p:cNvPr id="6" name="Picture 5" descr="A person in a red dress&#10;&#10;Description automatically generated">
            <a:hlinkClick r:id="rId13"/>
            <a:extLst>
              <a:ext uri="{FF2B5EF4-FFF2-40B4-BE49-F238E27FC236}">
                <a16:creationId xmlns:a16="http://schemas.microsoft.com/office/drawing/2014/main" id="{D3619BF6-D0B9-4090-65ED-819343BC8AB2}"/>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831530" y="590828"/>
            <a:ext cx="1092581" cy="1069311"/>
          </a:xfrm>
          <a:prstGeom prst="ellipse">
            <a:avLst/>
          </a:prstGeom>
        </p:spPr>
      </p:pic>
      <p:sp>
        <p:nvSpPr>
          <p:cNvPr id="3" name="TextBox 44">
            <a:extLst>
              <a:ext uri="{FF2B5EF4-FFF2-40B4-BE49-F238E27FC236}">
                <a16:creationId xmlns:a16="http://schemas.microsoft.com/office/drawing/2014/main" id="{E28DADC6-A8E0-B361-E5C7-8518A857D764}"/>
              </a:ext>
            </a:extLst>
          </p:cNvPr>
          <p:cNvSpPr txBox="1">
            <a:spLocks noChangeArrowheads="1"/>
          </p:cNvSpPr>
          <p:nvPr/>
        </p:nvSpPr>
        <p:spPr bwMode="auto">
          <a:xfrm>
            <a:off x="2092098" y="5606189"/>
            <a:ext cx="9705975"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lnSpc>
                <a:spcPts val="7300"/>
              </a:lnSpc>
            </a:pPr>
            <a:r>
              <a:rPr lang="en-US" altLang="en-US" sz="8000">
                <a:solidFill>
                  <a:srgbClr val="D6C535"/>
                </a:solidFill>
                <a:latin typeface="Bebas Neue" panose="020B0606020202050201" pitchFamily="34" charset="0"/>
              </a:rPr>
              <a:t>October EVENTS</a:t>
            </a:r>
          </a:p>
        </p:txBody>
      </p:sp>
      <p:sp>
        <p:nvSpPr>
          <p:cNvPr id="7" name="TextBox 44">
            <a:hlinkClick r:id="rId13"/>
            <a:extLst>
              <a:ext uri="{FF2B5EF4-FFF2-40B4-BE49-F238E27FC236}">
                <a16:creationId xmlns:a16="http://schemas.microsoft.com/office/drawing/2014/main" id="{400D45E4-D6A8-43BD-07FF-9776716BA5D6}"/>
              </a:ext>
            </a:extLst>
          </p:cNvPr>
          <p:cNvSpPr txBox="1">
            <a:spLocks noChangeArrowheads="1"/>
          </p:cNvSpPr>
          <p:nvPr/>
        </p:nvSpPr>
        <p:spPr bwMode="auto">
          <a:xfrm>
            <a:off x="2092099" y="60089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chemeClr val="bg1"/>
                </a:solidFill>
                <a:latin typeface="Bebas Neue" panose="020B0606020202050201" pitchFamily="34" charset="0"/>
              </a:rPr>
              <a:t>BFI LONDON FILM FESTIVAL</a:t>
            </a:r>
          </a:p>
          <a:p>
            <a:pPr eaLnBrk="1" hangingPunct="1"/>
            <a:r>
              <a:rPr lang="en-GB" sz="1400" dirty="0">
                <a:solidFill>
                  <a:schemeClr val="bg1"/>
                </a:solidFill>
                <a:latin typeface="+mn-lt"/>
              </a:rPr>
              <a:t>Your chance to catch a world première or even rub shoulders with Hollywood royalty. Head to Leicester Square and you’ll be seeing stars!</a:t>
            </a:r>
            <a:endParaRPr lang="en-US" altLang="en-US" sz="1400" dirty="0">
              <a:solidFill>
                <a:schemeClr val="bg1"/>
              </a:solidFill>
              <a:latin typeface="+mn-lt"/>
            </a:endParaRPr>
          </a:p>
        </p:txBody>
      </p:sp>
      <p:sp>
        <p:nvSpPr>
          <p:cNvPr id="9" name="TextBox 44">
            <a:extLst>
              <a:ext uri="{FF2B5EF4-FFF2-40B4-BE49-F238E27FC236}">
                <a16:creationId xmlns:a16="http://schemas.microsoft.com/office/drawing/2014/main" id="{85C54FC5-87CA-8506-5F27-04DBAA53A031}"/>
              </a:ext>
            </a:extLst>
          </p:cNvPr>
          <p:cNvSpPr txBox="1">
            <a:spLocks noChangeArrowheads="1"/>
          </p:cNvSpPr>
          <p:nvPr/>
        </p:nvSpPr>
        <p:spPr bwMode="auto">
          <a:xfrm>
            <a:off x="7893731" y="600890"/>
            <a:ext cx="3627709"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BLOOMSBURY FESTIVAL</a:t>
            </a:r>
          </a:p>
          <a:p>
            <a:pPr eaLnBrk="1" hangingPunct="1"/>
            <a:r>
              <a:rPr lang="en-GB" sz="1400" b="0" i="0" u="none" strike="noStrike">
                <a:solidFill>
                  <a:schemeClr val="bg1"/>
                </a:solidFill>
                <a:effectLst/>
                <a:latin typeface="+mn-lt"/>
              </a:rPr>
              <a:t>The literary heritage of authors like Virginia Woolf and E. M. Forster inspires this celebration of creativity, innovation and free-spirits everywhere.</a:t>
            </a:r>
            <a:endParaRPr lang="en-US" altLang="en-US" sz="1400">
              <a:solidFill>
                <a:schemeClr val="bg1"/>
              </a:solidFill>
              <a:latin typeface="+mn-lt"/>
            </a:endParaRPr>
          </a:p>
        </p:txBody>
      </p:sp>
      <p:sp>
        <p:nvSpPr>
          <p:cNvPr id="12" name="TextBox 44">
            <a:extLst>
              <a:ext uri="{FF2B5EF4-FFF2-40B4-BE49-F238E27FC236}">
                <a16:creationId xmlns:a16="http://schemas.microsoft.com/office/drawing/2014/main" id="{F12C39EE-8108-19F6-CE0E-1A21727634C3}"/>
              </a:ext>
            </a:extLst>
          </p:cNvPr>
          <p:cNvSpPr txBox="1">
            <a:spLocks noChangeArrowheads="1"/>
          </p:cNvSpPr>
          <p:nvPr/>
        </p:nvSpPr>
        <p:spPr bwMode="auto">
          <a:xfrm>
            <a:off x="2092098" y="3803513"/>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LONDON COCKTAIL WEEK</a:t>
            </a:r>
          </a:p>
          <a:p>
            <a:pPr eaLnBrk="1" hangingPunct="1"/>
            <a:r>
              <a:rPr lang="en-GB" sz="1400" b="0" i="0" u="none" strike="noStrike">
                <a:solidFill>
                  <a:schemeClr val="bg1"/>
                </a:solidFill>
                <a:effectLst/>
                <a:latin typeface="+mn-lt"/>
              </a:rPr>
              <a:t>Know your mojito from your pisco sour as the capital gears up to celebrate the cocktail; with many venues hosting special events. Cheers!</a:t>
            </a:r>
            <a:endParaRPr lang="en-US" altLang="en-US" sz="1400">
              <a:solidFill>
                <a:schemeClr val="bg1"/>
              </a:solidFill>
              <a:latin typeface="+mn-lt"/>
            </a:endParaRPr>
          </a:p>
        </p:txBody>
      </p:sp>
      <p:sp>
        <p:nvSpPr>
          <p:cNvPr id="17" name="TextBox 44">
            <a:extLst>
              <a:ext uri="{FF2B5EF4-FFF2-40B4-BE49-F238E27FC236}">
                <a16:creationId xmlns:a16="http://schemas.microsoft.com/office/drawing/2014/main" id="{52BD422C-792C-68C1-67F9-D68EAA0E7F29}"/>
              </a:ext>
            </a:extLst>
          </p:cNvPr>
          <p:cNvSpPr txBox="1">
            <a:spLocks noChangeArrowheads="1"/>
          </p:cNvSpPr>
          <p:nvPr/>
        </p:nvSpPr>
        <p:spPr bwMode="auto">
          <a:xfrm>
            <a:off x="2092098" y="5277395"/>
            <a:ext cx="3890691"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FRIEZE LONDON</a:t>
            </a:r>
          </a:p>
          <a:p>
            <a:pPr eaLnBrk="1" hangingPunct="1"/>
            <a:r>
              <a:rPr lang="en-GB" sz="1400" b="0" i="0" u="none" strike="noStrike">
                <a:solidFill>
                  <a:schemeClr val="bg1"/>
                </a:solidFill>
                <a:effectLst/>
                <a:latin typeface="+mn-lt"/>
              </a:rPr>
              <a:t>Regent’s Park hosts the world’s leading contemporary art fair, featuring the work of household names and up-and-comers on the art scene.</a:t>
            </a:r>
            <a:endParaRPr lang="en-US" altLang="en-US" sz="1400">
              <a:solidFill>
                <a:schemeClr val="bg1"/>
              </a:solidFill>
              <a:latin typeface="+mn-lt"/>
            </a:endParaRPr>
          </a:p>
        </p:txBody>
      </p:sp>
      <p:sp>
        <p:nvSpPr>
          <p:cNvPr id="21" name="TextBox 44">
            <a:extLst>
              <a:ext uri="{FF2B5EF4-FFF2-40B4-BE49-F238E27FC236}">
                <a16:creationId xmlns:a16="http://schemas.microsoft.com/office/drawing/2014/main" id="{F9F4A0F4-72B5-34FD-D0F9-D195B9BBD9D8}"/>
              </a:ext>
            </a:extLst>
          </p:cNvPr>
          <p:cNvSpPr txBox="1">
            <a:spLocks noChangeArrowheads="1"/>
          </p:cNvSpPr>
          <p:nvPr/>
        </p:nvSpPr>
        <p:spPr bwMode="auto">
          <a:xfrm>
            <a:off x="7893731" y="2176845"/>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LONDON RESTAURANT FESTIVAL</a:t>
            </a:r>
          </a:p>
          <a:p>
            <a:pPr eaLnBrk="1" hangingPunct="1"/>
            <a:r>
              <a:rPr lang="en-GB" sz="1400" b="0" i="0" u="none" strike="noStrike">
                <a:solidFill>
                  <a:schemeClr val="bg1"/>
                </a:solidFill>
                <a:effectLst/>
                <a:latin typeface="+mn-lt"/>
              </a:rPr>
              <a:t>A feast for foodies as London celebrates the world’s best cuisines; from themed dinners to special tasting menus, this is London at its most delicious.</a:t>
            </a:r>
            <a:endParaRPr lang="en-US" altLang="en-US" sz="1400">
              <a:solidFill>
                <a:schemeClr val="bg1"/>
              </a:solidFill>
              <a:latin typeface="+mn-lt"/>
            </a:endParaRPr>
          </a:p>
        </p:txBody>
      </p:sp>
      <p:sp>
        <p:nvSpPr>
          <p:cNvPr id="25" name="TextBox 44">
            <a:extLst>
              <a:ext uri="{FF2B5EF4-FFF2-40B4-BE49-F238E27FC236}">
                <a16:creationId xmlns:a16="http://schemas.microsoft.com/office/drawing/2014/main" id="{7F5FE32A-57E8-50C4-67F0-82728D458B94}"/>
              </a:ext>
            </a:extLst>
          </p:cNvPr>
          <p:cNvSpPr txBox="1">
            <a:spLocks noChangeArrowheads="1"/>
          </p:cNvSpPr>
          <p:nvPr/>
        </p:nvSpPr>
        <p:spPr bwMode="auto">
          <a:xfrm>
            <a:off x="2092098" y="2177643"/>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BLACK HISTORY MONTH</a:t>
            </a:r>
          </a:p>
          <a:p>
            <a:pPr eaLnBrk="1" hangingPunct="1"/>
            <a:r>
              <a:rPr lang="en-GB" sz="1400" b="0" i="0" u="none" strike="noStrike">
                <a:solidFill>
                  <a:srgbClr val="133A54"/>
                </a:solidFill>
                <a:effectLst/>
                <a:latin typeface="+mn-lt"/>
              </a:rPr>
              <a:t>October is Black History Month in the UK, and across the city you’ll find a huge variety of events and activities on the theme of “Reclaiming Narratives”.</a:t>
            </a:r>
            <a:endParaRPr lang="en-US" altLang="en-US" sz="1400">
              <a:solidFill>
                <a:srgbClr val="133A54"/>
              </a:solidFill>
              <a:latin typeface="+mn-lt"/>
            </a:endParaRPr>
          </a:p>
        </p:txBody>
      </p:sp>
      <p:sp>
        <p:nvSpPr>
          <p:cNvPr id="29" name="TextBox 44">
            <a:extLst>
              <a:ext uri="{FF2B5EF4-FFF2-40B4-BE49-F238E27FC236}">
                <a16:creationId xmlns:a16="http://schemas.microsoft.com/office/drawing/2014/main" id="{AAFD5B07-6A62-CF9F-50E2-0FC37C9AD345}"/>
              </a:ext>
            </a:extLst>
          </p:cNvPr>
          <p:cNvSpPr txBox="1">
            <a:spLocks noChangeArrowheads="1"/>
          </p:cNvSpPr>
          <p:nvPr/>
        </p:nvSpPr>
        <p:spPr bwMode="auto">
          <a:xfrm>
            <a:off x="7893731" y="3802045"/>
            <a:ext cx="3828145"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JAPAN: MYTHS TO MANGA</a:t>
            </a:r>
          </a:p>
          <a:p>
            <a:pPr eaLnBrk="1" hangingPunct="1"/>
            <a:r>
              <a:rPr lang="en-GB" altLang="en-US" sz="1400">
                <a:solidFill>
                  <a:schemeClr val="bg1"/>
                </a:solidFill>
                <a:latin typeface="+mn-lt"/>
              </a:rPr>
              <a:t>The fabulous Young V&amp;A is a museum for children of all ages: this comprehensive look at the far-flung influence of Japanese culture will be a blockbuster.</a:t>
            </a:r>
            <a:endParaRPr lang="en-US" altLang="en-US" sz="1400">
              <a:solidFill>
                <a:schemeClr val="bg1"/>
              </a:solidFill>
              <a:latin typeface="+mn-lt"/>
            </a:endParaRPr>
          </a:p>
        </p:txBody>
      </p:sp>
      <p:pic>
        <p:nvPicPr>
          <p:cNvPr id="2" name="Graphic 1" descr="Hamburger Menu Icon with solid fill">
            <a:hlinkClick r:id="rId15" action="ppaction://hlinksldjump"/>
            <a:extLst>
              <a:ext uri="{FF2B5EF4-FFF2-40B4-BE49-F238E27FC236}">
                <a16:creationId xmlns:a16="http://schemas.microsoft.com/office/drawing/2014/main" id="{852074C2-0064-0C41-4921-C8C100B1769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373807" y="191772"/>
            <a:ext cx="409118" cy="409118"/>
          </a:xfrm>
          <a:prstGeom prst="rect">
            <a:avLst/>
          </a:prstGeom>
        </p:spPr>
      </p:pic>
      <p:pic>
        <p:nvPicPr>
          <p:cNvPr id="31" name="Picture 30" descr="A young child playing with a large orange object&#10;&#10;Description automatically generated">
            <a:hlinkClick r:id="rId18"/>
            <a:extLst>
              <a:ext uri="{FF2B5EF4-FFF2-40B4-BE49-F238E27FC236}">
                <a16:creationId xmlns:a16="http://schemas.microsoft.com/office/drawing/2014/main" id="{41756660-5DE9-C028-C208-4C361F63FAE6}"/>
              </a:ext>
            </a:extLst>
          </p:cNvPr>
          <p:cNvPicPr>
            <a:picLocks noChangeAspect="1"/>
          </p:cNvPicPr>
          <p:nvPr/>
        </p:nvPicPr>
        <p:blipFill>
          <a:blip r:embed="rId19" cstate="email">
            <a:extLst>
              <a:ext uri="{28A0092B-C50C-407E-A947-70E740481C1C}">
                <a14:useLocalDpi xmlns:a14="http://schemas.microsoft.com/office/drawing/2010/main"/>
              </a:ext>
            </a:extLst>
          </a:blip>
          <a:srcRect/>
          <a:stretch/>
        </p:blipFill>
        <p:spPr>
          <a:xfrm>
            <a:off x="6633168" y="3754690"/>
            <a:ext cx="1092580" cy="1053146"/>
          </a:xfrm>
          <a:prstGeom prst="ellipse">
            <a:avLst/>
          </a:prstGeom>
        </p:spPr>
      </p:pic>
      <p:pic>
        <p:nvPicPr>
          <p:cNvPr id="4" name="Picture 3" descr="A white letters in a blue circle&#10;&#10;Description automatically generated">
            <a:extLst>
              <a:ext uri="{FF2B5EF4-FFF2-40B4-BE49-F238E27FC236}">
                <a16:creationId xmlns:a16="http://schemas.microsoft.com/office/drawing/2014/main" id="{A5DEC786-A80A-8F67-32E4-249CB74BBD1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rot="1767590">
            <a:off x="5160281" y="2125947"/>
            <a:ext cx="501254" cy="484757"/>
          </a:xfrm>
          <a:prstGeom prst="rect">
            <a:avLst/>
          </a:prstGeom>
        </p:spPr>
      </p:pic>
      <p:sp>
        <p:nvSpPr>
          <p:cNvPr id="13" name="TextBox 12">
            <a:hlinkClick r:id="rId9"/>
            <a:extLst>
              <a:ext uri="{FF2B5EF4-FFF2-40B4-BE49-F238E27FC236}">
                <a16:creationId xmlns:a16="http://schemas.microsoft.com/office/drawing/2014/main" id="{31C79B6D-5F32-15BE-EDDA-503281808A24}"/>
              </a:ext>
            </a:extLst>
          </p:cNvPr>
          <p:cNvSpPr txBox="1"/>
          <p:nvPr/>
        </p:nvSpPr>
        <p:spPr>
          <a:xfrm>
            <a:off x="2092098" y="3802045"/>
            <a:ext cx="2966869" cy="450641"/>
          </a:xfrm>
          <a:prstGeom prst="rect">
            <a:avLst/>
          </a:prstGeom>
          <a:noFill/>
        </p:spPr>
        <p:txBody>
          <a:bodyPr wrap="square" rtlCol="0">
            <a:spAutoFit/>
          </a:bodyPr>
          <a:lstStyle/>
          <a:p>
            <a:endParaRPr lang="en-US"/>
          </a:p>
        </p:txBody>
      </p:sp>
      <p:sp>
        <p:nvSpPr>
          <p:cNvPr id="14" name="TextBox 13">
            <a:hlinkClick r:id="rId7"/>
            <a:extLst>
              <a:ext uri="{FF2B5EF4-FFF2-40B4-BE49-F238E27FC236}">
                <a16:creationId xmlns:a16="http://schemas.microsoft.com/office/drawing/2014/main" id="{6364FED0-900C-EF86-CE6F-0FFB35EAA36B}"/>
              </a:ext>
            </a:extLst>
          </p:cNvPr>
          <p:cNvSpPr txBox="1"/>
          <p:nvPr/>
        </p:nvSpPr>
        <p:spPr>
          <a:xfrm>
            <a:off x="2092098" y="5277395"/>
            <a:ext cx="1928359" cy="513805"/>
          </a:xfrm>
          <a:prstGeom prst="rect">
            <a:avLst/>
          </a:prstGeom>
          <a:noFill/>
        </p:spPr>
        <p:txBody>
          <a:bodyPr wrap="square" rtlCol="0">
            <a:spAutoFit/>
          </a:bodyPr>
          <a:lstStyle/>
          <a:p>
            <a:endParaRPr lang="en-US"/>
          </a:p>
        </p:txBody>
      </p:sp>
      <p:sp>
        <p:nvSpPr>
          <p:cNvPr id="16" name="TextBox 15">
            <a:hlinkClick r:id="rId5"/>
            <a:extLst>
              <a:ext uri="{FF2B5EF4-FFF2-40B4-BE49-F238E27FC236}">
                <a16:creationId xmlns:a16="http://schemas.microsoft.com/office/drawing/2014/main" id="{87A92E96-12C4-D223-643C-F5718FB58F19}"/>
              </a:ext>
            </a:extLst>
          </p:cNvPr>
          <p:cNvSpPr txBox="1"/>
          <p:nvPr/>
        </p:nvSpPr>
        <p:spPr>
          <a:xfrm>
            <a:off x="7893731" y="600890"/>
            <a:ext cx="2643640" cy="458653"/>
          </a:xfrm>
          <a:prstGeom prst="rect">
            <a:avLst/>
          </a:prstGeom>
          <a:noFill/>
        </p:spPr>
        <p:txBody>
          <a:bodyPr wrap="square" rtlCol="0">
            <a:spAutoFit/>
          </a:bodyPr>
          <a:lstStyle/>
          <a:p>
            <a:endParaRPr lang="en-US"/>
          </a:p>
        </p:txBody>
      </p:sp>
      <p:sp>
        <p:nvSpPr>
          <p:cNvPr id="19" name="TextBox 18">
            <a:hlinkClick r:id="rId11"/>
            <a:extLst>
              <a:ext uri="{FF2B5EF4-FFF2-40B4-BE49-F238E27FC236}">
                <a16:creationId xmlns:a16="http://schemas.microsoft.com/office/drawing/2014/main" id="{C2BD0860-A1A4-9A51-CB46-52A4D7820847}"/>
              </a:ext>
            </a:extLst>
          </p:cNvPr>
          <p:cNvSpPr txBox="1"/>
          <p:nvPr/>
        </p:nvSpPr>
        <p:spPr>
          <a:xfrm>
            <a:off x="7893731" y="2176845"/>
            <a:ext cx="3608339" cy="450241"/>
          </a:xfrm>
          <a:prstGeom prst="rect">
            <a:avLst/>
          </a:prstGeom>
          <a:noFill/>
        </p:spPr>
        <p:txBody>
          <a:bodyPr wrap="square" rtlCol="0">
            <a:spAutoFit/>
          </a:bodyPr>
          <a:lstStyle/>
          <a:p>
            <a:endParaRPr lang="en-US"/>
          </a:p>
        </p:txBody>
      </p:sp>
      <p:sp>
        <p:nvSpPr>
          <p:cNvPr id="20" name="TextBox 19">
            <a:hlinkClick r:id="rId18"/>
            <a:extLst>
              <a:ext uri="{FF2B5EF4-FFF2-40B4-BE49-F238E27FC236}">
                <a16:creationId xmlns:a16="http://schemas.microsoft.com/office/drawing/2014/main" id="{D8446006-260D-1641-E16E-6B10704BF9D0}"/>
              </a:ext>
            </a:extLst>
          </p:cNvPr>
          <p:cNvSpPr txBox="1"/>
          <p:nvPr/>
        </p:nvSpPr>
        <p:spPr>
          <a:xfrm>
            <a:off x="7893731" y="3754690"/>
            <a:ext cx="2875869" cy="497996"/>
          </a:xfrm>
          <a:prstGeom prst="rect">
            <a:avLst/>
          </a:prstGeom>
          <a:noFill/>
        </p:spPr>
        <p:txBody>
          <a:bodyPr wrap="square" rtlCol="0">
            <a:spAutoFit/>
          </a:bodyPr>
          <a:lstStyle/>
          <a:p>
            <a:endParaRPr lang="en-US"/>
          </a:p>
        </p:txBody>
      </p:sp>
      <p:sp>
        <p:nvSpPr>
          <p:cNvPr id="28" name="TextBox 27">
            <a:hlinkClick r:id="rId3"/>
            <a:extLst>
              <a:ext uri="{FF2B5EF4-FFF2-40B4-BE49-F238E27FC236}">
                <a16:creationId xmlns:a16="http://schemas.microsoft.com/office/drawing/2014/main" id="{C1CCDFA1-3AF7-5EA1-055C-8B2303996096}"/>
              </a:ext>
            </a:extLst>
          </p:cNvPr>
          <p:cNvSpPr txBox="1"/>
          <p:nvPr/>
        </p:nvSpPr>
        <p:spPr>
          <a:xfrm>
            <a:off x="2092098" y="2175688"/>
            <a:ext cx="2712131" cy="451398"/>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id="{B5FAC42A-8967-1FAD-6523-3D870C270165}"/>
              </a:ext>
            </a:extLst>
          </p:cNvPr>
          <p:cNvSpPr txBox="1"/>
          <p:nvPr/>
        </p:nvSpPr>
        <p:spPr>
          <a:xfrm>
            <a:off x="9043524" y="6439981"/>
            <a:ext cx="2867093" cy="276999"/>
          </a:xfrm>
          <a:prstGeom prst="rect">
            <a:avLst/>
          </a:prstGeom>
          <a:noFill/>
        </p:spPr>
        <p:txBody>
          <a:bodyPr wrap="square" rtlCol="0">
            <a:spAutoFit/>
          </a:bodyPr>
          <a:lstStyle/>
          <a:p>
            <a:pPr algn="ctr"/>
            <a:r>
              <a:rPr lang="en-US" sz="1200">
                <a:solidFill>
                  <a:schemeClr val="bg1"/>
                </a:solidFill>
                <a:latin typeface="URWTypewriterT" panose="02040503030505020204" pitchFamily="18" charset="0"/>
              </a:rPr>
              <a:t>Click the images to find out more!</a:t>
            </a:r>
          </a:p>
        </p:txBody>
      </p:sp>
    </p:spTree>
    <p:extLst>
      <p:ext uri="{BB962C8B-B14F-4D97-AF65-F5344CB8AC3E}">
        <p14:creationId xmlns:p14="http://schemas.microsoft.com/office/powerpoint/2010/main" val="3373940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0F6670-8032-3B56-8401-811A88B70963}"/>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BCCCE2D9-58DE-2B38-5DA8-83E15B5AAC5C}"/>
              </a:ext>
            </a:extLst>
          </p:cNvPr>
          <p:cNvSpPr txBox="1"/>
          <p:nvPr/>
        </p:nvSpPr>
        <p:spPr>
          <a:xfrm>
            <a:off x="884748" y="908050"/>
            <a:ext cx="4893748" cy="4401205"/>
          </a:xfrm>
          <a:prstGeom prst="rect">
            <a:avLst/>
          </a:prstGeom>
          <a:noFill/>
        </p:spPr>
        <p:txBody>
          <a:bodyPr wrap="square" rtlCol="0">
            <a:spAutoFit/>
          </a:bodyPr>
          <a:lstStyle/>
          <a:p>
            <a:pPr algn="l"/>
            <a:r>
              <a:rPr lang="en-GB" sz="1400" b="1" dirty="0">
                <a:solidFill>
                  <a:srgbClr val="BD1515"/>
                </a:solidFill>
                <a:latin typeface="Aptos" panose="020B0004020202020204" pitchFamily="34" charset="0"/>
              </a:rPr>
              <a:t>Making Every Moment Count for Your Brand</a:t>
            </a:r>
          </a:p>
          <a:p>
            <a:pPr algn="l"/>
            <a:endParaRPr lang="en-GB" sz="1400" b="1" dirty="0">
              <a:solidFill>
                <a:srgbClr val="133A54"/>
              </a:solidFill>
              <a:latin typeface="Aptos" panose="020B0004020202020204" pitchFamily="34" charset="0"/>
            </a:endParaRPr>
          </a:p>
          <a:p>
            <a:pPr algn="l"/>
            <a:r>
              <a:rPr lang="en-GB" sz="1400" b="1" dirty="0">
                <a:solidFill>
                  <a:srgbClr val="133A54"/>
                </a:solidFill>
                <a:latin typeface="Aptos" panose="020B0004020202020204" pitchFamily="34" charset="0"/>
              </a:rPr>
              <a:t>At Whitewall, we are committed to transforming every brand experience into a memorable, impactful moment. We specialize in creating innovative and immersive design and experiences that captivate and resonate with audiences, ensuring your brand remains unforgettable. With offices in London, New York and San Francisco we design and deliver for brands and organizations across the globe.</a:t>
            </a:r>
          </a:p>
          <a:p>
            <a:pPr algn="l"/>
            <a:endParaRPr lang="en-GB" sz="1400" dirty="0">
              <a:solidFill>
                <a:srgbClr val="133A54"/>
              </a:solidFill>
              <a:latin typeface="Aptos" panose="020B0004020202020204" pitchFamily="34" charset="0"/>
            </a:endParaRPr>
          </a:p>
          <a:p>
            <a:pPr algn="l"/>
            <a:r>
              <a:rPr lang="en-GB" sz="1400" b="1" dirty="0">
                <a:solidFill>
                  <a:srgbClr val="133A54"/>
                </a:solidFill>
                <a:latin typeface="Aptos" panose="020B0004020202020204" pitchFamily="34" charset="0"/>
              </a:rPr>
              <a:t>Design </a:t>
            </a:r>
          </a:p>
          <a:p>
            <a:pPr algn="l"/>
            <a:r>
              <a:rPr lang="en-GB" sz="1400" dirty="0">
                <a:solidFill>
                  <a:srgbClr val="133A54"/>
                </a:solidFill>
                <a:latin typeface="Aptos" panose="020B0004020202020204" pitchFamily="34" charset="0"/>
              </a:rPr>
              <a:t>Whitewall ensures your brand thrives across multiple platforms. From campaigns and everyday digital communications to XR, VR, AR and the Metaverse, we create design that place your brand at the forefront of style and substance — making every digital interaction impactful and meaningful.</a:t>
            </a:r>
          </a:p>
          <a:p>
            <a:endParaRPr lang="en-GB" sz="1400" b="1" dirty="0">
              <a:solidFill>
                <a:srgbClr val="133A54"/>
              </a:solidFill>
              <a:latin typeface="Aptos" panose="020B0004020202020204" pitchFamily="34" charset="0"/>
            </a:endParaRPr>
          </a:p>
          <a:p>
            <a:endParaRPr lang="en-US" sz="1400" dirty="0">
              <a:solidFill>
                <a:srgbClr val="133A54"/>
              </a:solidFill>
            </a:endParaRPr>
          </a:p>
        </p:txBody>
      </p:sp>
      <p:sp>
        <p:nvSpPr>
          <p:cNvPr id="3" name="TextBox 44">
            <a:extLst>
              <a:ext uri="{FF2B5EF4-FFF2-40B4-BE49-F238E27FC236}">
                <a16:creationId xmlns:a16="http://schemas.microsoft.com/office/drawing/2014/main" id="{FB5DAE4F-011D-3F3B-B0DD-F15D3F4DE6D1}"/>
              </a:ext>
            </a:extLst>
          </p:cNvPr>
          <p:cNvSpPr txBox="1">
            <a:spLocks noChangeArrowheads="1"/>
          </p:cNvSpPr>
          <p:nvPr/>
        </p:nvSpPr>
        <p:spPr bwMode="auto">
          <a:xfrm>
            <a:off x="874640" y="5606189"/>
            <a:ext cx="4929808"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ts val="7300"/>
              </a:lnSpc>
            </a:pPr>
            <a:r>
              <a:rPr lang="en-US" altLang="en-US" sz="8000">
                <a:solidFill>
                  <a:srgbClr val="BD1515"/>
                </a:solidFill>
                <a:latin typeface="Bebas Neue" panose="020B0606020202050201" pitchFamily="34" charset="0"/>
              </a:rPr>
              <a:t>WHITEWALL</a:t>
            </a:r>
          </a:p>
        </p:txBody>
      </p:sp>
      <p:sp>
        <p:nvSpPr>
          <p:cNvPr id="6" name="TextBox 5">
            <a:extLst>
              <a:ext uri="{FF2B5EF4-FFF2-40B4-BE49-F238E27FC236}">
                <a16:creationId xmlns:a16="http://schemas.microsoft.com/office/drawing/2014/main" id="{8B9287DA-6BB5-DF06-2B02-13B074424057}"/>
              </a:ext>
            </a:extLst>
          </p:cNvPr>
          <p:cNvSpPr txBox="1"/>
          <p:nvPr/>
        </p:nvSpPr>
        <p:spPr>
          <a:xfrm>
            <a:off x="6672575" y="918926"/>
            <a:ext cx="5040000" cy="3754874"/>
          </a:xfrm>
          <a:prstGeom prst="rect">
            <a:avLst/>
          </a:prstGeom>
          <a:noFill/>
        </p:spPr>
        <p:txBody>
          <a:bodyPr wrap="square" rtlCol="0">
            <a:spAutoFit/>
          </a:bodyPr>
          <a:lstStyle/>
          <a:p>
            <a:pPr algn="l"/>
            <a:r>
              <a:rPr lang="en-GB" sz="1400" b="1" i="0" u="none" strike="noStrike" dirty="0">
                <a:solidFill>
                  <a:srgbClr val="133A54"/>
                </a:solidFill>
                <a:effectLst/>
              </a:rPr>
              <a:t>Digital</a:t>
            </a:r>
            <a:r>
              <a:rPr lang="en-GB" sz="1400" b="0" i="0" u="none" strike="noStrike" dirty="0">
                <a:solidFill>
                  <a:srgbClr val="133A54"/>
                </a:solidFill>
                <a:effectLst/>
              </a:rPr>
              <a:t> </a:t>
            </a:r>
          </a:p>
          <a:p>
            <a:pPr algn="l"/>
            <a:r>
              <a:rPr lang="en-GB" sz="1400" b="0" i="0" u="none" strike="noStrike" dirty="0">
                <a:solidFill>
                  <a:srgbClr val="133A54"/>
                </a:solidFill>
                <a:effectLst/>
              </a:rPr>
              <a:t>Our digital services are </a:t>
            </a:r>
            <a:r>
              <a:rPr lang="en-GB" sz="1400" b="0" i="0" u="none" strike="noStrike" dirty="0" err="1">
                <a:solidFill>
                  <a:srgbClr val="133A54"/>
                </a:solidFill>
                <a:effectLst/>
              </a:rPr>
              <a:t>centered</a:t>
            </a:r>
            <a:r>
              <a:rPr lang="en-GB" sz="1400" b="0" i="0" u="none" strike="noStrike" dirty="0">
                <a:solidFill>
                  <a:srgbClr val="133A54"/>
                </a:solidFill>
                <a:effectLst/>
              </a:rPr>
              <a:t> on making sure every touchpoint of your digital presence counts. We craft content that </a:t>
            </a:r>
            <a:r>
              <a:rPr lang="en-GB" sz="1400" dirty="0">
                <a:solidFill>
                  <a:srgbClr val="133A54"/>
                </a:solidFill>
              </a:rPr>
              <a:t>is</a:t>
            </a:r>
            <a:r>
              <a:rPr lang="en-GB" sz="1400" b="0" i="0" u="none" strike="noStrike" dirty="0">
                <a:solidFill>
                  <a:srgbClr val="133A54"/>
                </a:solidFill>
                <a:effectLst/>
              </a:rPr>
              <a:t> both functional and captivating, ensuring your audience remains engaged at every step.</a:t>
            </a:r>
          </a:p>
          <a:p>
            <a:pPr algn="l"/>
            <a:endParaRPr lang="en-GB" sz="1400" b="0" i="0" u="none" strike="noStrike" dirty="0">
              <a:solidFill>
                <a:srgbClr val="133A54"/>
              </a:solidFill>
              <a:effectLst/>
            </a:endParaRPr>
          </a:p>
          <a:p>
            <a:pPr algn="l"/>
            <a:r>
              <a:rPr lang="en-GB" sz="1400" b="1" i="0" u="none" strike="noStrike" dirty="0">
                <a:solidFill>
                  <a:srgbClr val="133A54"/>
                </a:solidFill>
                <a:effectLst/>
              </a:rPr>
              <a:t>Experience</a:t>
            </a:r>
            <a:r>
              <a:rPr lang="en-GB" sz="1400" b="0" i="0" u="none" strike="noStrike" dirty="0">
                <a:solidFill>
                  <a:srgbClr val="133A54"/>
                </a:solidFill>
                <a:effectLst/>
              </a:rPr>
              <a:t> </a:t>
            </a:r>
          </a:p>
          <a:p>
            <a:pPr algn="l"/>
            <a:r>
              <a:rPr lang="en-GB" sz="1400" b="0" i="0" u="none" strike="noStrike" dirty="0">
                <a:solidFill>
                  <a:srgbClr val="133A54"/>
                </a:solidFill>
                <a:effectLst/>
              </a:rPr>
              <a:t>When it comes to experiential events, we don't just create moments </a:t>
            </a:r>
            <a:r>
              <a:rPr lang="en-GB" sz="1400" dirty="0">
                <a:solidFill>
                  <a:srgbClr val="133A54"/>
                </a:solidFill>
                <a:latin typeface="Aptos" panose="020B0004020202020204" pitchFamily="34" charset="0"/>
              </a:rPr>
              <a:t>—</a:t>
            </a:r>
            <a:r>
              <a:rPr lang="en-GB" sz="1400" b="0" i="0" u="none" strike="noStrike" dirty="0">
                <a:solidFill>
                  <a:srgbClr val="133A54"/>
                </a:solidFill>
                <a:effectLst/>
              </a:rPr>
              <a:t> we turn them into movements. Whitewall delivers bespoke experiences that engage, inspire, and build lasting connections with your audience.</a:t>
            </a:r>
          </a:p>
          <a:p>
            <a:pPr algn="l"/>
            <a:endParaRPr lang="en-GB" sz="1400" b="0" i="0" u="none" strike="noStrike" dirty="0">
              <a:solidFill>
                <a:srgbClr val="133A54"/>
              </a:solidFill>
              <a:effectLst/>
            </a:endParaRPr>
          </a:p>
          <a:p>
            <a:pPr algn="l"/>
            <a:r>
              <a:rPr lang="en-GB" sz="1400" b="0" i="0" u="none" strike="noStrike" dirty="0">
                <a:solidFill>
                  <a:srgbClr val="133A54"/>
                </a:solidFill>
                <a:effectLst/>
              </a:rPr>
              <a:t>At Whitewall, we understand that every second is an opportunity to elevate your brand. </a:t>
            </a:r>
          </a:p>
          <a:p>
            <a:pPr algn="l"/>
            <a:endParaRPr lang="en-GB" sz="1400" dirty="0">
              <a:solidFill>
                <a:srgbClr val="133A54"/>
              </a:solidFill>
            </a:endParaRPr>
          </a:p>
          <a:p>
            <a:pPr algn="l"/>
            <a:r>
              <a:rPr lang="en-GB" sz="1400" b="1" i="0" u="none" strike="noStrike" dirty="0">
                <a:solidFill>
                  <a:srgbClr val="BD1515"/>
                </a:solidFill>
                <a:effectLst/>
              </a:rPr>
              <a:t>Let us make every moment count for you.</a:t>
            </a:r>
          </a:p>
          <a:p>
            <a:endParaRPr lang="en-US" sz="1400" dirty="0">
              <a:solidFill>
                <a:srgbClr val="133A54"/>
              </a:solidFill>
            </a:endParaRPr>
          </a:p>
        </p:txBody>
      </p:sp>
      <p:cxnSp>
        <p:nvCxnSpPr>
          <p:cNvPr id="8" name="Straight Connector 7">
            <a:extLst>
              <a:ext uri="{FF2B5EF4-FFF2-40B4-BE49-F238E27FC236}">
                <a16:creationId xmlns:a16="http://schemas.microsoft.com/office/drawing/2014/main" id="{0F1F497D-F821-E6E3-B798-1BEA4DDBE047}"/>
              </a:ext>
            </a:extLst>
          </p:cNvPr>
          <p:cNvCxnSpPr>
            <a:cxnSpLocks/>
          </p:cNvCxnSpPr>
          <p:nvPr/>
        </p:nvCxnSpPr>
        <p:spPr>
          <a:xfrm>
            <a:off x="6096000" y="908050"/>
            <a:ext cx="0" cy="5551055"/>
          </a:xfrm>
          <a:prstGeom prst="line">
            <a:avLst/>
          </a:prstGeom>
          <a:ln w="31750">
            <a:solidFill>
              <a:srgbClr val="D6C535"/>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6D45B80D-470F-FF3F-29AF-AD19DE2A6847}"/>
              </a:ext>
            </a:extLst>
          </p:cNvPr>
          <p:cNvSpPr txBox="1"/>
          <p:nvPr/>
        </p:nvSpPr>
        <p:spPr>
          <a:xfrm>
            <a:off x="3753331" y="396331"/>
            <a:ext cx="4685338" cy="261610"/>
          </a:xfrm>
          <a:prstGeom prst="rect">
            <a:avLst/>
          </a:prstGeom>
          <a:noFill/>
        </p:spPr>
        <p:txBody>
          <a:bodyPr wrap="square" rtlCol="0">
            <a:spAutoFit/>
          </a:bodyPr>
          <a:lstStyle/>
          <a:p>
            <a:pPr algn="ctr"/>
            <a:r>
              <a:rPr lang="en-US" sz="1100">
                <a:solidFill>
                  <a:srgbClr val="BD1515"/>
                </a:solidFill>
                <a:latin typeface="URWTypewriterT" panose="02040503030505020204" pitchFamily="18" charset="0"/>
              </a:rPr>
              <a:t>Click on the image or company name to visit their website.</a:t>
            </a:r>
          </a:p>
        </p:txBody>
      </p:sp>
      <p:pic>
        <p:nvPicPr>
          <p:cNvPr id="5" name="Graphic 4" descr="Hamburger Menu Icon with solid fill">
            <a:hlinkClick r:id="rId3" action="ppaction://hlinksldjump"/>
            <a:extLst>
              <a:ext uri="{FF2B5EF4-FFF2-40B4-BE49-F238E27FC236}">
                <a16:creationId xmlns:a16="http://schemas.microsoft.com/office/drawing/2014/main" id="{C9F82603-7AF1-3743-B94C-E2366CDB64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3807" y="191772"/>
            <a:ext cx="409118" cy="409118"/>
          </a:xfrm>
          <a:prstGeom prst="rect">
            <a:avLst/>
          </a:prstGeom>
        </p:spPr>
      </p:pic>
      <p:pic>
        <p:nvPicPr>
          <p:cNvPr id="2" name="Picture 1" descr="A white letters in a blue circle&#10;&#10;Description automatically generated">
            <a:hlinkClick r:id="rId6"/>
            <a:extLst>
              <a:ext uri="{FF2B5EF4-FFF2-40B4-BE49-F238E27FC236}">
                <a16:creationId xmlns:a16="http://schemas.microsoft.com/office/drawing/2014/main" id="{E1DF86B6-909F-9A4B-5399-C00A5B688ED5}"/>
              </a:ext>
            </a:extLst>
          </p:cNvPr>
          <p:cNvPicPr>
            <a:picLocks noChangeAspect="1"/>
          </p:cNvPicPr>
          <p:nvPr/>
        </p:nvPicPr>
        <p:blipFill>
          <a:blip r:embed="rId7"/>
          <a:stretch>
            <a:fillRect/>
          </a:stretch>
        </p:blipFill>
        <p:spPr>
          <a:xfrm rot="1611618">
            <a:off x="4529292" y="4696625"/>
            <a:ext cx="1177010" cy="1138273"/>
          </a:xfrm>
          <a:prstGeom prst="rect">
            <a:avLst/>
          </a:prstGeom>
        </p:spPr>
      </p:pic>
      <p:sp>
        <p:nvSpPr>
          <p:cNvPr id="7" name="TextBox 6">
            <a:hlinkClick r:id="rId6"/>
            <a:extLst>
              <a:ext uri="{FF2B5EF4-FFF2-40B4-BE49-F238E27FC236}">
                <a16:creationId xmlns:a16="http://schemas.microsoft.com/office/drawing/2014/main" id="{424C0DE3-3286-0B98-01F5-0846A5B1AECD}"/>
              </a:ext>
            </a:extLst>
          </p:cNvPr>
          <p:cNvSpPr txBox="1"/>
          <p:nvPr/>
        </p:nvSpPr>
        <p:spPr>
          <a:xfrm>
            <a:off x="659852" y="5455186"/>
            <a:ext cx="4084426" cy="1172840"/>
          </a:xfrm>
          <a:prstGeom prst="rect">
            <a:avLst/>
          </a:prstGeom>
          <a:noFill/>
        </p:spPr>
        <p:txBody>
          <a:bodyPr wrap="square" rtlCol="0">
            <a:noAutofit/>
          </a:bodyPr>
          <a:lstStyle/>
          <a:p>
            <a:r>
              <a:rPr lang="en-US"/>
              <a:t>   </a:t>
            </a:r>
          </a:p>
        </p:txBody>
      </p:sp>
      <p:pic>
        <p:nvPicPr>
          <p:cNvPr id="18" name="Picture 17">
            <a:hlinkClick r:id="rId6"/>
            <a:extLst>
              <a:ext uri="{FF2B5EF4-FFF2-40B4-BE49-F238E27FC236}">
                <a16:creationId xmlns:a16="http://schemas.microsoft.com/office/drawing/2014/main" id="{DCF5E7E2-E04F-B0CE-224D-87711571D7E9}"/>
              </a:ext>
            </a:extLst>
          </p:cNvPr>
          <p:cNvPicPr>
            <a:picLocks noChangeAspect="1"/>
          </p:cNvPicPr>
          <p:nvPr/>
        </p:nvPicPr>
        <p:blipFill>
          <a:blip r:embed="rId8"/>
          <a:srcRect l="16139" r="16139"/>
          <a:stretch/>
        </p:blipFill>
        <p:spPr>
          <a:xfrm>
            <a:off x="8394252" y="5242565"/>
            <a:ext cx="1340472" cy="1317017"/>
          </a:xfrm>
          <a:prstGeom prst="ellipse">
            <a:avLst/>
          </a:prstGeom>
          <a:ln>
            <a:solidFill>
              <a:schemeClr val="accent1"/>
            </a:solidFill>
          </a:ln>
        </p:spPr>
      </p:pic>
      <p:pic>
        <p:nvPicPr>
          <p:cNvPr id="19" name="Picture 18">
            <a:hlinkClick r:id="rId6"/>
            <a:extLst>
              <a:ext uri="{FF2B5EF4-FFF2-40B4-BE49-F238E27FC236}">
                <a16:creationId xmlns:a16="http://schemas.microsoft.com/office/drawing/2014/main" id="{BB27C391-C73E-5DF3-407B-0F6EFD3EBAE9}"/>
              </a:ext>
            </a:extLst>
          </p:cNvPr>
          <p:cNvPicPr>
            <a:picLocks noChangeAspect="1"/>
          </p:cNvPicPr>
          <p:nvPr/>
        </p:nvPicPr>
        <p:blipFill>
          <a:blip r:embed="rId9"/>
          <a:srcRect l="11832" r="11832"/>
          <a:stretch/>
        </p:blipFill>
        <p:spPr>
          <a:xfrm>
            <a:off x="10140345" y="5231843"/>
            <a:ext cx="1340472" cy="1317017"/>
          </a:xfrm>
          <a:prstGeom prst="ellipse">
            <a:avLst/>
          </a:prstGeom>
          <a:ln>
            <a:solidFill>
              <a:schemeClr val="accent1"/>
            </a:solidFill>
          </a:ln>
        </p:spPr>
      </p:pic>
      <p:pic>
        <p:nvPicPr>
          <p:cNvPr id="20" name="Picture 19">
            <a:hlinkClick r:id="rId6"/>
            <a:extLst>
              <a:ext uri="{FF2B5EF4-FFF2-40B4-BE49-F238E27FC236}">
                <a16:creationId xmlns:a16="http://schemas.microsoft.com/office/drawing/2014/main" id="{1A655A64-B5D4-DEB9-D0A5-166254B34259}"/>
              </a:ext>
            </a:extLst>
          </p:cNvPr>
          <p:cNvPicPr>
            <a:picLocks noChangeAspect="1"/>
          </p:cNvPicPr>
          <p:nvPr/>
        </p:nvPicPr>
        <p:blipFill>
          <a:blip r:embed="rId10"/>
          <a:srcRect l="16156" r="16156"/>
          <a:stretch/>
        </p:blipFill>
        <p:spPr>
          <a:xfrm>
            <a:off x="6648159" y="5231842"/>
            <a:ext cx="1340472" cy="1317017"/>
          </a:xfrm>
          <a:prstGeom prst="ellipse">
            <a:avLst/>
          </a:prstGeom>
          <a:ln>
            <a:solidFill>
              <a:schemeClr val="accent1"/>
            </a:solidFill>
          </a:ln>
        </p:spPr>
      </p:pic>
      <p:sp>
        <p:nvSpPr>
          <p:cNvPr id="9" name="TextBox 8">
            <a:hlinkClick r:id="rId6"/>
            <a:extLst>
              <a:ext uri="{FF2B5EF4-FFF2-40B4-BE49-F238E27FC236}">
                <a16:creationId xmlns:a16="http://schemas.microsoft.com/office/drawing/2014/main" id="{A860D34F-A31D-796D-8A5B-CFF429D56E52}"/>
              </a:ext>
            </a:extLst>
          </p:cNvPr>
          <p:cNvSpPr txBox="1"/>
          <p:nvPr/>
        </p:nvSpPr>
        <p:spPr>
          <a:xfrm>
            <a:off x="6596827" y="5033033"/>
            <a:ext cx="4883990" cy="1714633"/>
          </a:xfrm>
          <a:prstGeom prst="rect">
            <a:avLst/>
          </a:prstGeom>
          <a:noFill/>
        </p:spPr>
        <p:txBody>
          <a:bodyPr wrap="square" rtlCol="0">
            <a:noAutofit/>
          </a:bodyPr>
          <a:lstStyle/>
          <a:p>
            <a:r>
              <a:rPr lang="en-US" dirty="0"/>
              <a:t>   </a:t>
            </a:r>
          </a:p>
        </p:txBody>
      </p:sp>
      <p:sp>
        <p:nvSpPr>
          <p:cNvPr id="11" name="TextBox 10">
            <a:hlinkClick r:id="rId6"/>
            <a:extLst>
              <a:ext uri="{FF2B5EF4-FFF2-40B4-BE49-F238E27FC236}">
                <a16:creationId xmlns:a16="http://schemas.microsoft.com/office/drawing/2014/main" id="{9D3DA60A-FECC-6047-CC45-1CB064AF4098}"/>
              </a:ext>
            </a:extLst>
          </p:cNvPr>
          <p:cNvSpPr txBox="1"/>
          <p:nvPr/>
        </p:nvSpPr>
        <p:spPr>
          <a:xfrm>
            <a:off x="4517037" y="4736203"/>
            <a:ext cx="1261459" cy="1102226"/>
          </a:xfrm>
          <a:prstGeom prst="rect">
            <a:avLst/>
          </a:prstGeom>
          <a:noFill/>
        </p:spPr>
        <p:txBody>
          <a:bodyPr wrap="square" rtlCol="0">
            <a:noAutofit/>
          </a:bodyPr>
          <a:lstStyle/>
          <a:p>
            <a:r>
              <a:rPr lang="en-US"/>
              <a:t>   </a:t>
            </a:r>
          </a:p>
        </p:txBody>
      </p:sp>
    </p:spTree>
    <p:extLst>
      <p:ext uri="{BB962C8B-B14F-4D97-AF65-F5344CB8AC3E}">
        <p14:creationId xmlns:p14="http://schemas.microsoft.com/office/powerpoint/2010/main" val="2611191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D1515"/>
        </a:solidFill>
        <a:effectLst/>
      </p:bgPr>
    </p:bg>
    <p:spTree>
      <p:nvGrpSpPr>
        <p:cNvPr id="1" name=""/>
        <p:cNvGrpSpPr/>
        <p:nvPr/>
      </p:nvGrpSpPr>
      <p:grpSpPr>
        <a:xfrm>
          <a:off x="0" y="0"/>
          <a:ext cx="0" cy="0"/>
          <a:chOff x="0" y="0"/>
          <a:chExt cx="0" cy="0"/>
        </a:xfrm>
      </p:grpSpPr>
      <p:pic>
        <p:nvPicPr>
          <p:cNvPr id="3" name="Graphic 2" descr="Hamburger Menu Icon with solid fill">
            <a:hlinkClick r:id="rId3" action="ppaction://hlinksldjump"/>
            <a:extLst>
              <a:ext uri="{FF2B5EF4-FFF2-40B4-BE49-F238E27FC236}">
                <a16:creationId xmlns:a16="http://schemas.microsoft.com/office/drawing/2014/main" id="{AFD78F23-33EF-44E8-52F4-902572ED0A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7162" y="191774"/>
            <a:ext cx="409118" cy="409118"/>
          </a:xfrm>
          <a:prstGeom prst="rect">
            <a:avLst/>
          </a:prstGeom>
        </p:spPr>
      </p:pic>
      <p:sp>
        <p:nvSpPr>
          <p:cNvPr id="4" name="TextBox 3">
            <a:extLst>
              <a:ext uri="{FF2B5EF4-FFF2-40B4-BE49-F238E27FC236}">
                <a16:creationId xmlns:a16="http://schemas.microsoft.com/office/drawing/2014/main" id="{BAB61FEE-0983-DEF9-DF19-C9DAF6D6C186}"/>
              </a:ext>
            </a:extLst>
          </p:cNvPr>
          <p:cNvSpPr txBox="1"/>
          <p:nvPr/>
        </p:nvSpPr>
        <p:spPr>
          <a:xfrm>
            <a:off x="6518351" y="3311345"/>
            <a:ext cx="5466472" cy="1785104"/>
          </a:xfrm>
          <a:prstGeom prst="rect">
            <a:avLst/>
          </a:prstGeom>
          <a:noFill/>
        </p:spPr>
        <p:txBody>
          <a:bodyPr wrap="square" rtlCol="0">
            <a:spAutoFit/>
          </a:bodyPr>
          <a:lstStyle/>
          <a:p>
            <a:r>
              <a:rPr lang="en-US" sz="1400" b="1">
                <a:solidFill>
                  <a:schemeClr val="bg1"/>
                </a:solidFill>
              </a:rPr>
              <a:t>Matthew Canning-Wall</a:t>
            </a:r>
          </a:p>
          <a:p>
            <a:pPr algn="l" rtl="0"/>
            <a:r>
              <a:rPr lang="en-GB" sz="1400" b="0" u="none" strike="noStrike">
                <a:solidFill>
                  <a:schemeClr val="bg1"/>
                </a:solidFill>
                <a:effectLst/>
                <a:latin typeface="Aptos" panose="020B0004020202020204" pitchFamily="34" charset="0"/>
              </a:rPr>
              <a:t>Chief Creative Officer</a:t>
            </a:r>
          </a:p>
          <a:p>
            <a:pPr algn="l" rtl="0"/>
            <a:r>
              <a:rPr lang="en-GB" sz="1400" b="0" u="none" strike="noStrike">
                <a:solidFill>
                  <a:schemeClr val="bg1"/>
                </a:solidFill>
                <a:effectLst/>
                <a:latin typeface="Aptos" panose="020B0004020202020204" pitchFamily="34" charset="0"/>
              </a:rPr>
              <a:t>Whitewall</a:t>
            </a:r>
          </a:p>
          <a:p>
            <a:endParaRPr lang="en-GB" sz="1400">
              <a:solidFill>
                <a:schemeClr val="bg1"/>
              </a:solidFill>
              <a:latin typeface="Aptos" panose="020B0004020202020204" pitchFamily="34" charset="0"/>
            </a:endParaRPr>
          </a:p>
          <a:p>
            <a:r>
              <a:rPr lang="en-GB" sz="1400">
                <a:solidFill>
                  <a:schemeClr val="bg1"/>
                </a:solidFill>
                <a:latin typeface="Aptos" panose="020B0004020202020204" pitchFamily="34" charset="0"/>
              </a:rPr>
              <a:t>E: matthew@whitewallcreative.com</a:t>
            </a:r>
            <a:r>
              <a:rPr lang="en-GB" sz="1400">
                <a:solidFill>
                  <a:schemeClr val="bg1"/>
                </a:solidFill>
                <a:latin typeface="Aptos" panose="020B0004020202020204" pitchFamily="34" charset="0"/>
                <a:hlinkClick r:id="rId6">
                  <a:extLst>
                    <a:ext uri="{A12FA001-AC4F-418D-AE19-62706E023703}">
                      <ahyp:hlinkClr xmlns:ahyp="http://schemas.microsoft.com/office/drawing/2018/hyperlinkcolor" val="tx"/>
                    </a:ext>
                  </a:extLst>
                </a:hlinkClick>
              </a:rPr>
              <a:t>  </a:t>
            </a:r>
            <a:endParaRPr lang="en-GB" sz="1400">
              <a:solidFill>
                <a:schemeClr val="bg1"/>
              </a:solidFill>
              <a:latin typeface="Aptos" panose="020B0004020202020204" pitchFamily="34" charset="0"/>
            </a:endParaRPr>
          </a:p>
          <a:p>
            <a:r>
              <a:rPr lang="en-GB" sz="1400">
                <a:solidFill>
                  <a:schemeClr val="bg1"/>
                </a:solidFill>
                <a:latin typeface="Aptos" panose="020B0004020202020204" pitchFamily="34" charset="0"/>
              </a:rPr>
              <a:t>T: +44 (0)7976 739 967</a:t>
            </a:r>
          </a:p>
          <a:p>
            <a:r>
              <a:rPr lang="en-GB" sz="1400">
                <a:solidFill>
                  <a:schemeClr val="bg1"/>
                </a:solidFill>
                <a:latin typeface="Aptos" panose="020B0004020202020204" pitchFamily="34" charset="0"/>
              </a:rPr>
              <a:t>W: www.whitewallcreative.com </a:t>
            </a:r>
          </a:p>
          <a:p>
            <a:endParaRPr lang="en-US" sz="1200">
              <a:solidFill>
                <a:schemeClr val="bg1"/>
              </a:solidFill>
            </a:endParaRPr>
          </a:p>
        </p:txBody>
      </p:sp>
      <p:pic>
        <p:nvPicPr>
          <p:cNvPr id="7" name="Picture 6" descr="A white text on a black background&#10;&#10;Description automatically generated">
            <a:extLst>
              <a:ext uri="{FF2B5EF4-FFF2-40B4-BE49-F238E27FC236}">
                <a16:creationId xmlns:a16="http://schemas.microsoft.com/office/drawing/2014/main" id="{1F382726-E785-73BE-3886-82E97BFB8B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08710" y="2358204"/>
            <a:ext cx="3221453" cy="635216"/>
          </a:xfrm>
          <a:prstGeom prst="rect">
            <a:avLst/>
          </a:prstGeom>
        </p:spPr>
      </p:pic>
      <p:sp>
        <p:nvSpPr>
          <p:cNvPr id="5" name="TextBox 4">
            <a:extLst>
              <a:ext uri="{FF2B5EF4-FFF2-40B4-BE49-F238E27FC236}">
                <a16:creationId xmlns:a16="http://schemas.microsoft.com/office/drawing/2014/main" id="{5D064AEF-9FDA-A124-C8FE-FBBD4BB51EA7}"/>
              </a:ext>
            </a:extLst>
          </p:cNvPr>
          <p:cNvSpPr txBox="1"/>
          <p:nvPr/>
        </p:nvSpPr>
        <p:spPr>
          <a:xfrm>
            <a:off x="946492" y="2298244"/>
            <a:ext cx="4854701" cy="2831544"/>
          </a:xfrm>
          <a:prstGeom prst="rect">
            <a:avLst/>
          </a:prstGeom>
          <a:noFill/>
        </p:spPr>
        <p:txBody>
          <a:bodyPr wrap="square" rtlCol="0">
            <a:spAutoFit/>
          </a:bodyPr>
          <a:lstStyle/>
          <a:p>
            <a:r>
              <a:rPr lang="en-GB">
                <a:solidFill>
                  <a:schemeClr val="bg1"/>
                </a:solidFill>
                <a:latin typeface="Aptos" panose="020B0004020202020204" pitchFamily="34" charset="0"/>
              </a:rPr>
              <a:t>We hope you enjoy all that London has to offer.</a:t>
            </a:r>
          </a:p>
          <a:p>
            <a:endParaRPr lang="en-GB" b="0" u="none" strike="noStrike">
              <a:solidFill>
                <a:schemeClr val="bg1"/>
              </a:solidFill>
              <a:effectLst/>
              <a:latin typeface="Aptos" panose="020B0004020202020204" pitchFamily="34" charset="0"/>
            </a:endParaRPr>
          </a:p>
          <a:p>
            <a:r>
              <a:rPr lang="en-GB">
                <a:solidFill>
                  <a:schemeClr val="bg1"/>
                </a:solidFill>
                <a:latin typeface="Aptos" panose="020B0004020202020204" pitchFamily="34" charset="0"/>
              </a:rPr>
              <a:t>If you would like to create a bespoke experience for your family and friends or colleagues, get in touch with </a:t>
            </a:r>
            <a:r>
              <a:rPr lang="en-GB" b="1">
                <a:solidFill>
                  <a:schemeClr val="bg1"/>
                </a:solidFill>
                <a:latin typeface="Aptos" panose="020B0004020202020204" pitchFamily="34" charset="0"/>
              </a:rPr>
              <a:t>Matthew</a:t>
            </a:r>
            <a:r>
              <a:rPr lang="en-GB">
                <a:solidFill>
                  <a:schemeClr val="bg1"/>
                </a:solidFill>
                <a:latin typeface="Aptos" panose="020B0004020202020204" pitchFamily="34" charset="0"/>
              </a:rPr>
              <a:t> at Whitewall.</a:t>
            </a:r>
          </a:p>
          <a:p>
            <a:endParaRPr lang="en-GB" b="0" u="none" strike="noStrike">
              <a:solidFill>
                <a:schemeClr val="bg1"/>
              </a:solidFill>
              <a:effectLst/>
              <a:latin typeface="Aptos" panose="020B0004020202020204" pitchFamily="34" charset="0"/>
            </a:endParaRPr>
          </a:p>
          <a:p>
            <a:r>
              <a:rPr lang="en-GB">
                <a:solidFill>
                  <a:schemeClr val="bg1"/>
                </a:solidFill>
                <a:latin typeface="Aptos" panose="020B0004020202020204" pitchFamily="34" charset="0"/>
              </a:rPr>
              <a:t>As experts in “experience engineering”, we can curate your ideal London visit and leave you with memories to last a lifetime.</a:t>
            </a:r>
            <a:endParaRPr lang="en-GB" b="0" u="none" strike="noStrike">
              <a:solidFill>
                <a:schemeClr val="bg1"/>
              </a:solidFill>
              <a:effectLst/>
              <a:latin typeface="Aptos" panose="020B0004020202020204" pitchFamily="34" charset="0"/>
            </a:endParaRPr>
          </a:p>
          <a:p>
            <a:endParaRPr lang="en-US" sz="1600">
              <a:solidFill>
                <a:schemeClr val="bg1"/>
              </a:solidFill>
            </a:endParaRPr>
          </a:p>
        </p:txBody>
      </p:sp>
      <p:sp>
        <p:nvSpPr>
          <p:cNvPr id="6" name="TextBox 5">
            <a:hlinkClick r:id="rId6"/>
            <a:extLst>
              <a:ext uri="{FF2B5EF4-FFF2-40B4-BE49-F238E27FC236}">
                <a16:creationId xmlns:a16="http://schemas.microsoft.com/office/drawing/2014/main" id="{226CB370-1225-4CD3-CF78-7CA6A89570C4}"/>
              </a:ext>
            </a:extLst>
          </p:cNvPr>
          <p:cNvSpPr txBox="1"/>
          <p:nvPr/>
        </p:nvSpPr>
        <p:spPr>
          <a:xfrm>
            <a:off x="1322363" y="3559126"/>
            <a:ext cx="801859" cy="214850"/>
          </a:xfrm>
          <a:prstGeom prst="rect">
            <a:avLst/>
          </a:prstGeom>
          <a:noFill/>
        </p:spPr>
        <p:txBody>
          <a:bodyPr wrap="square" rtlCol="0">
            <a:noAutofit/>
          </a:bodyPr>
          <a:lstStyle/>
          <a:p>
            <a:endParaRPr lang="en-US"/>
          </a:p>
        </p:txBody>
      </p:sp>
      <p:sp>
        <p:nvSpPr>
          <p:cNvPr id="9" name="TextBox 8">
            <a:hlinkClick r:id="rId8"/>
            <a:extLst>
              <a:ext uri="{FF2B5EF4-FFF2-40B4-BE49-F238E27FC236}">
                <a16:creationId xmlns:a16="http://schemas.microsoft.com/office/drawing/2014/main" id="{0C64C0CC-72CA-A882-5706-D24D2E06F273}"/>
              </a:ext>
            </a:extLst>
          </p:cNvPr>
          <p:cNvSpPr txBox="1"/>
          <p:nvPr/>
        </p:nvSpPr>
        <p:spPr>
          <a:xfrm>
            <a:off x="6760564" y="4178272"/>
            <a:ext cx="2668249" cy="254832"/>
          </a:xfrm>
          <a:prstGeom prst="rect">
            <a:avLst/>
          </a:prstGeom>
          <a:noFill/>
        </p:spPr>
        <p:txBody>
          <a:bodyPr wrap="square" rtlCol="0">
            <a:noAutofit/>
          </a:bodyPr>
          <a:lstStyle/>
          <a:p>
            <a:endParaRPr lang="en-US"/>
          </a:p>
        </p:txBody>
      </p:sp>
      <p:sp>
        <p:nvSpPr>
          <p:cNvPr id="10" name="TextBox 9">
            <a:hlinkClick r:id="rId9"/>
            <a:extLst>
              <a:ext uri="{FF2B5EF4-FFF2-40B4-BE49-F238E27FC236}">
                <a16:creationId xmlns:a16="http://schemas.microsoft.com/office/drawing/2014/main" id="{27FF8A6B-2BF3-814A-E0F2-AEE4AC0F2CE2}"/>
              </a:ext>
            </a:extLst>
          </p:cNvPr>
          <p:cNvSpPr txBox="1"/>
          <p:nvPr/>
        </p:nvSpPr>
        <p:spPr>
          <a:xfrm>
            <a:off x="6760563" y="4637360"/>
            <a:ext cx="2668249" cy="254832"/>
          </a:xfrm>
          <a:prstGeom prst="rect">
            <a:avLst/>
          </a:prstGeom>
          <a:noFill/>
        </p:spPr>
        <p:txBody>
          <a:bodyPr wrap="square" rtlCol="0">
            <a:noAutofit/>
          </a:bodyPr>
          <a:lstStyle/>
          <a:p>
            <a:endParaRPr lang="en-US"/>
          </a:p>
        </p:txBody>
      </p:sp>
      <p:sp>
        <p:nvSpPr>
          <p:cNvPr id="2" name="TextBox 1">
            <a:extLst>
              <a:ext uri="{FF2B5EF4-FFF2-40B4-BE49-F238E27FC236}">
                <a16:creationId xmlns:a16="http://schemas.microsoft.com/office/drawing/2014/main" id="{2CD78267-E41A-F2B7-D00D-727A54419B44}"/>
              </a:ext>
            </a:extLst>
          </p:cNvPr>
          <p:cNvSpPr txBox="1"/>
          <p:nvPr/>
        </p:nvSpPr>
        <p:spPr>
          <a:xfrm>
            <a:off x="946492" y="6147242"/>
            <a:ext cx="10764837" cy="430887"/>
          </a:xfrm>
          <a:prstGeom prst="rect">
            <a:avLst/>
          </a:prstGeom>
          <a:noFill/>
        </p:spPr>
        <p:txBody>
          <a:bodyPr wrap="square" lIns="91440" tIns="45720" rIns="91440" bIns="45720" rtlCol="0" anchor="t">
            <a:spAutoFit/>
          </a:bodyPr>
          <a:lstStyle/>
          <a:p>
            <a:r>
              <a:rPr lang="en-GB" sz="1100" b="0" i="1" u="none" strike="noStrike" dirty="0">
                <a:solidFill>
                  <a:schemeClr val="bg1"/>
                </a:solidFill>
                <a:effectLst/>
              </a:rPr>
              <a:t>This booklet is © </a:t>
            </a:r>
            <a:r>
              <a:rPr lang="en-GB" sz="1100" b="0" i="1" u="none" strike="noStrike" dirty="0" err="1">
                <a:solidFill>
                  <a:schemeClr val="bg1"/>
                </a:solidFill>
                <a:effectLst/>
              </a:rPr>
              <a:t>UpStage</a:t>
            </a:r>
            <a:r>
              <a:rPr lang="en-GB" sz="1100" b="0" i="1" u="none" strike="noStrike" dirty="0">
                <a:solidFill>
                  <a:schemeClr val="bg1"/>
                </a:solidFill>
                <a:effectLst/>
              </a:rPr>
              <a:t> Communications Ltd. No part of its contents may be reproduced in any form or by any means without the prior written permission of </a:t>
            </a:r>
            <a:r>
              <a:rPr lang="en-GB" sz="1100" b="0" i="1" u="none" strike="noStrike" dirty="0" err="1">
                <a:solidFill>
                  <a:schemeClr val="bg1"/>
                </a:solidFill>
                <a:effectLst/>
              </a:rPr>
              <a:t>UpStage</a:t>
            </a:r>
            <a:r>
              <a:rPr lang="en-GB" sz="1100" b="0" i="1" u="none" strike="noStrike" dirty="0">
                <a:solidFill>
                  <a:schemeClr val="bg1"/>
                </a:solidFill>
                <a:effectLst/>
              </a:rPr>
              <a:t> Communications Ltd. </a:t>
            </a:r>
            <a:r>
              <a:rPr lang="en-GB" sz="1100" b="0" i="1" u="none" strike="noStrike" dirty="0" err="1">
                <a:solidFill>
                  <a:schemeClr val="bg1"/>
                </a:solidFill>
                <a:effectLst/>
              </a:rPr>
              <a:t>UpStage</a:t>
            </a:r>
            <a:r>
              <a:rPr lang="en-GB" sz="1100" b="0" i="1" u="none" strike="noStrike" dirty="0">
                <a:solidFill>
                  <a:schemeClr val="bg1"/>
                </a:solidFill>
                <a:effectLst/>
              </a:rPr>
              <a:t> Communications Ltd disclaims any liability for the availability or non-availability of services and locations mentioned in this booklet</a:t>
            </a:r>
            <a:r>
              <a:rPr lang="en-GB" sz="1100" i="1" dirty="0">
                <a:solidFill>
                  <a:schemeClr val="bg1"/>
                </a:solidFill>
              </a:rPr>
              <a:t>.</a:t>
            </a:r>
            <a:endParaRPr lang="en-US" sz="1100" i="1" dirty="0">
              <a:solidFill>
                <a:schemeClr val="bg1"/>
              </a:solidFill>
            </a:endParaRPr>
          </a:p>
        </p:txBody>
      </p:sp>
      <p:sp>
        <p:nvSpPr>
          <p:cNvPr id="8" name="TextBox 7">
            <a:hlinkClick r:id="rId8"/>
            <a:extLst>
              <a:ext uri="{FF2B5EF4-FFF2-40B4-BE49-F238E27FC236}">
                <a16:creationId xmlns:a16="http://schemas.microsoft.com/office/drawing/2014/main" id="{71BEDEE7-1AD1-11FD-0528-D45D8C1E7323}"/>
              </a:ext>
            </a:extLst>
          </p:cNvPr>
          <p:cNvSpPr txBox="1"/>
          <p:nvPr/>
        </p:nvSpPr>
        <p:spPr>
          <a:xfrm>
            <a:off x="2124222" y="3465200"/>
            <a:ext cx="931001" cy="254832"/>
          </a:xfrm>
          <a:prstGeom prst="rect">
            <a:avLst/>
          </a:prstGeom>
          <a:noFill/>
        </p:spPr>
        <p:txBody>
          <a:bodyPr wrap="square" rtlCol="0">
            <a:noAutofit/>
          </a:bodyPr>
          <a:lstStyle/>
          <a:p>
            <a:endParaRPr lang="en-US"/>
          </a:p>
        </p:txBody>
      </p:sp>
    </p:spTree>
    <p:extLst>
      <p:ext uri="{BB962C8B-B14F-4D97-AF65-F5344CB8AC3E}">
        <p14:creationId xmlns:p14="http://schemas.microsoft.com/office/powerpoint/2010/main" val="3031899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7246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6F699F-7E76-E58D-5DA6-5E06B526755E}"/>
              </a:ext>
            </a:extLst>
          </p:cNvPr>
          <p:cNvSpPr txBox="1"/>
          <p:nvPr/>
        </p:nvSpPr>
        <p:spPr>
          <a:xfrm>
            <a:off x="614977" y="908050"/>
            <a:ext cx="5492818" cy="4298806"/>
          </a:xfrm>
          <a:prstGeom prst="rect">
            <a:avLst/>
          </a:prstGeom>
          <a:noFill/>
        </p:spPr>
        <p:txBody>
          <a:bodyPr wrap="square" rtlCol="0">
            <a:spAutoFit/>
          </a:bodyPr>
          <a:lstStyle/>
          <a:p>
            <a:pPr>
              <a:lnSpc>
                <a:spcPct val="107000"/>
              </a:lnSpc>
            </a:pP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The United Kingdom is ripe with opportunity, no matter what your flavor of “football” is. </a:t>
            </a: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pP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a:t>
            </a: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pP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We hope you have a fantastic trip and are able to explore the eclectic offerings that are synonymous with London and the rest of the United Kingdom. </a:t>
            </a: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pP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a:t>
            </a: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pP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If you’d like to learn more about UK Government work in the Midwest or about UK companies making a splash in the US market, please reach out to Jan Bauer or Alexis Svenson.  </a:t>
            </a: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pP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a:t>
            </a: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pP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Safe travels! </a:t>
            </a: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pP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a:t>
            </a: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pP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pP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a:t>
            </a: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 name="Picture 4" descr="A street with people walking around&#10;&#10;Description automatically generated with medium confidence">
            <a:extLst>
              <a:ext uri="{FF2B5EF4-FFF2-40B4-BE49-F238E27FC236}">
                <a16:creationId xmlns:a16="http://schemas.microsoft.com/office/drawing/2014/main" id="{90EB8375-D760-4DBA-5892-EB78BAC6CB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2429" y="797415"/>
            <a:ext cx="5380145" cy="3570234"/>
          </a:xfrm>
          <a:prstGeom prst="ellipse">
            <a:avLst/>
          </a:prstGeom>
        </p:spPr>
      </p:pic>
      <p:pic>
        <p:nvPicPr>
          <p:cNvPr id="3" name="Graphic 2" descr="Hamburger Menu Icon with solid fill">
            <a:hlinkClick r:id="rId4" action="ppaction://hlinksldjump"/>
            <a:extLst>
              <a:ext uri="{FF2B5EF4-FFF2-40B4-BE49-F238E27FC236}">
                <a16:creationId xmlns:a16="http://schemas.microsoft.com/office/drawing/2014/main" id="{AFD78F23-33EF-44E8-52F4-902572ED0A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7162" y="191774"/>
            <a:ext cx="409118" cy="409118"/>
          </a:xfrm>
          <a:prstGeom prst="rect">
            <a:avLst/>
          </a:prstGeom>
        </p:spPr>
      </p:pic>
      <p:sp>
        <p:nvSpPr>
          <p:cNvPr id="6" name="TextBox 5">
            <a:extLst>
              <a:ext uri="{FF2B5EF4-FFF2-40B4-BE49-F238E27FC236}">
                <a16:creationId xmlns:a16="http://schemas.microsoft.com/office/drawing/2014/main" id="{AF71D026-0535-9085-A1C2-4D128EB6BC7A}"/>
              </a:ext>
            </a:extLst>
          </p:cNvPr>
          <p:cNvSpPr txBox="1"/>
          <p:nvPr/>
        </p:nvSpPr>
        <p:spPr>
          <a:xfrm>
            <a:off x="614977" y="4577087"/>
            <a:ext cx="3359218" cy="1137171"/>
          </a:xfrm>
          <a:prstGeom prst="rect">
            <a:avLst/>
          </a:prstGeom>
          <a:noFill/>
        </p:spPr>
        <p:txBody>
          <a:bodyPr wrap="square">
            <a:spAutoFit/>
          </a:bodyPr>
          <a:lstStyle/>
          <a:p>
            <a:pPr>
              <a:lnSpc>
                <a:spcPct val="107000"/>
              </a:lnSpc>
              <a:tabLst>
                <a:tab pos="2747963" algn="l"/>
                <a:tab pos="2879725" algn="l"/>
                <a:tab pos="2932113" algn="l"/>
              </a:tabLst>
            </a:pPr>
            <a:r>
              <a:rPr lang="en-US" sz="1600" b="1"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Richard Hyde</a:t>
            </a: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a:t>
            </a:r>
            <a:endParaRPr lang="en-GB" sz="1600" b="1"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tabLst>
                <a:tab pos="2971800" algn="l"/>
              </a:tabLst>
            </a:pP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His Majesty’s Consul General 	</a:t>
            </a: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tabLst>
                <a:tab pos="2971800" algn="l"/>
              </a:tabLst>
            </a:pP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Central &amp; Midwest USA 	</a:t>
            </a: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tabLst>
                <a:tab pos="2971800" algn="l"/>
              </a:tabLst>
            </a:pPr>
            <a:r>
              <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9" name="TextBox 8">
            <a:extLst>
              <a:ext uri="{FF2B5EF4-FFF2-40B4-BE49-F238E27FC236}">
                <a16:creationId xmlns:a16="http://schemas.microsoft.com/office/drawing/2014/main" id="{2E5F9C12-CC47-FAB5-4C24-2CD7B698DCF4}"/>
              </a:ext>
            </a:extLst>
          </p:cNvPr>
          <p:cNvSpPr txBox="1"/>
          <p:nvPr/>
        </p:nvSpPr>
        <p:spPr>
          <a:xfrm>
            <a:off x="7089914" y="4541595"/>
            <a:ext cx="4696366" cy="1388842"/>
          </a:xfrm>
          <a:prstGeom prst="rect">
            <a:avLst/>
          </a:prstGeom>
          <a:noFill/>
        </p:spPr>
        <p:txBody>
          <a:bodyPr wrap="square">
            <a:spAutoFit/>
          </a:bodyPr>
          <a:lstStyle/>
          <a:p>
            <a:pPr>
              <a:lnSpc>
                <a:spcPct val="107000"/>
              </a:lnSpc>
            </a:pPr>
            <a:r>
              <a:rPr lang="en-GB" sz="1600" b="1"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Alexis Svenson </a:t>
            </a:r>
          </a:p>
          <a:p>
            <a:pPr>
              <a:lnSpc>
                <a:spcPct val="107000"/>
              </a:lnSpc>
            </a:pPr>
            <a:r>
              <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Senior Trade &amp; Investment Officer</a:t>
            </a:r>
          </a:p>
          <a:p>
            <a:pPr>
              <a:lnSpc>
                <a:spcPct val="107000"/>
              </a:lnSpc>
            </a:pPr>
            <a:r>
              <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Creative, Media &amp; Sport </a:t>
            </a:r>
          </a:p>
          <a:p>
            <a:pPr>
              <a:lnSpc>
                <a:spcPct val="107000"/>
              </a:lnSpc>
            </a:pPr>
            <a:r>
              <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Midwest &amp; Colorado USA</a:t>
            </a:r>
            <a:r>
              <a:rPr lang="en-GB" sz="1600" b="1"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a:t>
            </a:r>
            <a:br>
              <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C02A9023-AB2D-6243-E51F-F00F3581DA3D}"/>
              </a:ext>
            </a:extLst>
          </p:cNvPr>
          <p:cNvSpPr txBox="1"/>
          <p:nvPr/>
        </p:nvSpPr>
        <p:spPr>
          <a:xfrm>
            <a:off x="3635822" y="4577087"/>
            <a:ext cx="3454092" cy="861903"/>
          </a:xfrm>
          <a:prstGeom prst="rect">
            <a:avLst/>
          </a:prstGeom>
          <a:noFill/>
        </p:spPr>
        <p:txBody>
          <a:bodyPr wrap="square">
            <a:spAutoFit/>
          </a:bodyPr>
          <a:lstStyle/>
          <a:p>
            <a:pPr>
              <a:lnSpc>
                <a:spcPct val="107000"/>
              </a:lnSpc>
              <a:tabLst>
                <a:tab pos="2971800" algn="l"/>
              </a:tabLst>
            </a:pPr>
            <a:r>
              <a:rPr lang="en-GB" sz="1600" b="1" kern="1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Jan Bauer </a:t>
            </a:r>
          </a:p>
          <a:p>
            <a:pPr>
              <a:lnSpc>
                <a:spcPct val="107000"/>
              </a:lnSpc>
              <a:tabLst>
                <a:tab pos="2971800" algn="l"/>
              </a:tabLst>
            </a:pPr>
            <a:r>
              <a:rPr lang="en-GB" sz="1600" kern="1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Head of UK Government Office</a:t>
            </a:r>
          </a:p>
          <a:p>
            <a:pPr>
              <a:lnSpc>
                <a:spcPct val="107000"/>
              </a:lnSpc>
              <a:tabLst>
                <a:tab pos="2971800" algn="l"/>
              </a:tabLst>
            </a:pPr>
            <a:r>
              <a:rPr lang="en-GB" sz="1600" kern="1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UK Government Office, Minnesota </a:t>
            </a:r>
          </a:p>
        </p:txBody>
      </p:sp>
      <p:pic>
        <p:nvPicPr>
          <p:cNvPr id="12" name="Picture 11" descr="A red rectangular sign with white text&#10;&#10;Description automatically generated">
            <a:extLst>
              <a:ext uri="{FF2B5EF4-FFF2-40B4-BE49-F238E27FC236}">
                <a16:creationId xmlns:a16="http://schemas.microsoft.com/office/drawing/2014/main" id="{BD6A3254-F97E-66B8-AC6E-41FF26EB0E58}"/>
              </a:ext>
            </a:extLst>
          </p:cNvPr>
          <p:cNvPicPr>
            <a:picLocks noChangeAspect="1"/>
          </p:cNvPicPr>
          <p:nvPr/>
        </p:nvPicPr>
        <p:blipFill>
          <a:blip r:embed="rId7"/>
          <a:stretch>
            <a:fillRect/>
          </a:stretch>
        </p:blipFill>
        <p:spPr>
          <a:xfrm>
            <a:off x="9819864" y="6088214"/>
            <a:ext cx="1888434" cy="506100"/>
          </a:xfrm>
          <a:prstGeom prst="rect">
            <a:avLst/>
          </a:prstGeom>
        </p:spPr>
      </p:pic>
    </p:spTree>
    <p:extLst>
      <p:ext uri="{BB962C8B-B14F-4D97-AF65-F5344CB8AC3E}">
        <p14:creationId xmlns:p14="http://schemas.microsoft.com/office/powerpoint/2010/main" val="862903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D1515"/>
        </a:solidFill>
        <a:effectLst/>
      </p:bgPr>
    </p:bg>
    <p:spTree>
      <p:nvGrpSpPr>
        <p:cNvPr id="1" name=""/>
        <p:cNvGrpSpPr/>
        <p:nvPr/>
      </p:nvGrpSpPr>
      <p:grpSpPr>
        <a:xfrm>
          <a:off x="0" y="0"/>
          <a:ext cx="0" cy="0"/>
          <a:chOff x="0" y="0"/>
          <a:chExt cx="0" cy="0"/>
        </a:xfrm>
      </p:grpSpPr>
      <p:pic>
        <p:nvPicPr>
          <p:cNvPr id="8" name="Picture 7" descr="Long shot of a street with lights&#10;&#10;Description automatically generated">
            <a:extLst>
              <a:ext uri="{FF2B5EF4-FFF2-40B4-BE49-F238E27FC236}">
                <a16:creationId xmlns:a16="http://schemas.microsoft.com/office/drawing/2014/main" id="{139C7D83-F471-B44A-6C22-59D0BDF426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978825"/>
            <a:ext cx="5616575" cy="3744383"/>
          </a:xfrm>
          <a:prstGeom prst="ellipse">
            <a:avLst/>
          </a:prstGeom>
        </p:spPr>
      </p:pic>
      <p:sp>
        <p:nvSpPr>
          <p:cNvPr id="2" name="TextBox 1">
            <a:extLst>
              <a:ext uri="{FF2B5EF4-FFF2-40B4-BE49-F238E27FC236}">
                <a16:creationId xmlns:a16="http://schemas.microsoft.com/office/drawing/2014/main" id="{EB6F699F-7E76-E58D-5DA6-5E06B526755E}"/>
              </a:ext>
            </a:extLst>
          </p:cNvPr>
          <p:cNvSpPr txBox="1"/>
          <p:nvPr/>
        </p:nvSpPr>
        <p:spPr>
          <a:xfrm>
            <a:off x="873917" y="709340"/>
            <a:ext cx="4976948" cy="5755422"/>
          </a:xfrm>
          <a:prstGeom prst="rect">
            <a:avLst/>
          </a:prstGeom>
          <a:noFill/>
        </p:spPr>
        <p:txBody>
          <a:bodyPr wrap="square" lIns="91440" tIns="45720" rIns="91440" bIns="45720" rtlCol="0" anchor="t">
            <a:spAutoFit/>
          </a:bodyPr>
          <a:lstStyle/>
          <a:p>
            <a:r>
              <a:rPr lang="en-US"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Whitewall welcomes you to London!</a:t>
            </a:r>
          </a:p>
          <a:p>
            <a:endPar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Whether you’re a first-time visitor or a regular traveller, London will always surprise you.</a:t>
            </a:r>
          </a:p>
          <a:p>
            <a:endPar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Phil frequently hops the pond from his day job running our West Coast US office, while Matthew takes care of business in London.</a:t>
            </a:r>
          </a:p>
          <a:p>
            <a:endPar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Both of us are passionate about creating amazing experiences – and London offers a playground like no other. You can often find us out on the town enjoying restaurants, the </a:t>
            </a:r>
            <a:r>
              <a:rPr lang="en-GB" sz="1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theater</a:t>
            </a:r>
            <a:r>
              <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and other cultural attractions, as well as soaking up the rich history of this incredible city.</a:t>
            </a:r>
          </a:p>
          <a:p>
            <a:endPar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Enjoy your time in the UK – and look out for our WW logo on the places and activities you really won’t want to miss!</a:t>
            </a:r>
          </a:p>
          <a:p>
            <a:endParaRPr lang="en-GB" sz="16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r>
              <a:rPr lang="en-GB"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Phil White	Matthew Canning-Wall</a:t>
            </a:r>
          </a:p>
          <a:p>
            <a:r>
              <a:rPr lang="en-GB" sz="16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CEO		</a:t>
            </a:r>
            <a:r>
              <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CCO</a:t>
            </a:r>
            <a:endParaRPr lang="en-GB" sz="16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endPar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Picture 5" descr="A white letters in a blue circle&#10;&#10;Description automatically generated">
            <a:hlinkClick r:id="rId4"/>
            <a:extLst>
              <a:ext uri="{FF2B5EF4-FFF2-40B4-BE49-F238E27FC236}">
                <a16:creationId xmlns:a16="http://schemas.microsoft.com/office/drawing/2014/main" id="{F67BB149-D913-DCD5-623C-8B2C15E6AB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17854" y="5053481"/>
            <a:ext cx="1459308" cy="1411281"/>
          </a:xfrm>
          <a:prstGeom prst="rect">
            <a:avLst/>
          </a:prstGeom>
        </p:spPr>
      </p:pic>
      <p:sp>
        <p:nvSpPr>
          <p:cNvPr id="10" name="Rounded Rectangle 9">
            <a:extLst>
              <a:ext uri="{FF2B5EF4-FFF2-40B4-BE49-F238E27FC236}">
                <a16:creationId xmlns:a16="http://schemas.microsoft.com/office/drawing/2014/main" id="{9C2D4609-9C5D-9D0F-CCA0-01678CF13445}"/>
              </a:ext>
            </a:extLst>
          </p:cNvPr>
          <p:cNvSpPr/>
          <p:nvPr/>
        </p:nvSpPr>
        <p:spPr>
          <a:xfrm>
            <a:off x="6096000" y="5175287"/>
            <a:ext cx="3401951" cy="1161654"/>
          </a:xfrm>
          <a:prstGeom prst="roundRect">
            <a:avLst/>
          </a:prstGeom>
          <a:solidFill>
            <a:srgbClr val="D6C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44">
            <a:extLst>
              <a:ext uri="{FF2B5EF4-FFF2-40B4-BE49-F238E27FC236}">
                <a16:creationId xmlns:a16="http://schemas.microsoft.com/office/drawing/2014/main" id="{BAD60E88-C1C6-AAF9-C8AE-0BBFD90C8305}"/>
              </a:ext>
            </a:extLst>
          </p:cNvPr>
          <p:cNvSpPr txBox="1">
            <a:spLocks noChangeArrowheads="1"/>
          </p:cNvSpPr>
          <p:nvPr/>
        </p:nvSpPr>
        <p:spPr bwMode="auto">
          <a:xfrm>
            <a:off x="6217919" y="5303470"/>
            <a:ext cx="2993255"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dirty="0">
                <a:solidFill>
                  <a:srgbClr val="133A54"/>
                </a:solidFill>
                <a:latin typeface="Bebas Neue" panose="020B0606020202050201" pitchFamily="34" charset="0"/>
              </a:rPr>
              <a:t>Phil &amp; Matthew's top picks</a:t>
            </a:r>
          </a:p>
          <a:p>
            <a:pPr eaLnBrk="1" hangingPunct="1"/>
            <a:r>
              <a:rPr lang="en-GB" sz="1200" b="0" i="0" u="none" strike="noStrike" dirty="0">
                <a:solidFill>
                  <a:srgbClr val="133A54"/>
                </a:solidFill>
                <a:effectLst/>
                <a:latin typeface="URWTypewriterT" panose="02040503030505020204" pitchFamily="18" charset="0"/>
              </a:rPr>
              <a:t>All these suggestions would enhance your London experience – our special </a:t>
            </a:r>
            <a:r>
              <a:rPr lang="en-GB" sz="1200" b="0" i="0" u="none" strike="noStrike" dirty="0" err="1">
                <a:solidFill>
                  <a:srgbClr val="133A54"/>
                </a:solidFill>
                <a:effectLst/>
                <a:latin typeface="URWTypewriterT" panose="02040503030505020204" pitchFamily="18" charset="0"/>
              </a:rPr>
              <a:t>favorites</a:t>
            </a:r>
            <a:r>
              <a:rPr lang="en-GB" sz="1200" b="0" i="0" u="none" strike="noStrike" dirty="0">
                <a:solidFill>
                  <a:srgbClr val="133A54"/>
                </a:solidFill>
                <a:effectLst/>
                <a:latin typeface="URWTypewriterT" panose="02040503030505020204" pitchFamily="18" charset="0"/>
              </a:rPr>
              <a:t> are highlighted just for you!</a:t>
            </a:r>
            <a:endParaRPr lang="en-US" altLang="en-US" sz="1200" dirty="0">
              <a:solidFill>
                <a:srgbClr val="133A54"/>
              </a:solidFill>
              <a:latin typeface="URWTypewriterT" panose="02040503030505020204" pitchFamily="18" charset="0"/>
            </a:endParaRPr>
          </a:p>
        </p:txBody>
      </p:sp>
      <p:pic>
        <p:nvPicPr>
          <p:cNvPr id="12" name="Picture 11" descr="A white letters in a blue circle&#10;&#10;Description automatically generated">
            <a:extLst>
              <a:ext uri="{FF2B5EF4-FFF2-40B4-BE49-F238E27FC236}">
                <a16:creationId xmlns:a16="http://schemas.microsoft.com/office/drawing/2014/main" id="{576D6CEB-7A3F-9271-9FDF-480868F8EE0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767590">
            <a:off x="8909112" y="5185335"/>
            <a:ext cx="459112" cy="444002"/>
          </a:xfrm>
          <a:prstGeom prst="rect">
            <a:avLst/>
          </a:prstGeom>
        </p:spPr>
      </p:pic>
      <p:pic>
        <p:nvPicPr>
          <p:cNvPr id="3" name="Graphic 2" descr="Hamburger Menu Icon with solid fill">
            <a:hlinkClick r:id="rId7" action="ppaction://hlinksldjump"/>
            <a:extLst>
              <a:ext uri="{FF2B5EF4-FFF2-40B4-BE49-F238E27FC236}">
                <a16:creationId xmlns:a16="http://schemas.microsoft.com/office/drawing/2014/main" id="{CC9674BC-CF55-DEA8-B76A-5FBA157B84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77162" y="191774"/>
            <a:ext cx="409118" cy="409118"/>
          </a:xfrm>
          <a:prstGeom prst="rect">
            <a:avLst/>
          </a:prstGeom>
        </p:spPr>
      </p:pic>
    </p:spTree>
    <p:extLst>
      <p:ext uri="{BB962C8B-B14F-4D97-AF65-F5344CB8AC3E}">
        <p14:creationId xmlns:p14="http://schemas.microsoft.com/office/powerpoint/2010/main" val="2479366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6C535"/>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6F699F-7E76-E58D-5DA6-5E06B526755E}"/>
              </a:ext>
            </a:extLst>
          </p:cNvPr>
          <p:cNvSpPr txBox="1"/>
          <p:nvPr/>
        </p:nvSpPr>
        <p:spPr>
          <a:xfrm>
            <a:off x="3471609" y="253017"/>
            <a:ext cx="5329646" cy="8156079"/>
          </a:xfrm>
          <a:prstGeom prst="rect">
            <a:avLst/>
          </a:prstGeom>
          <a:noFill/>
        </p:spPr>
        <p:txBody>
          <a:bodyPr wrap="square" rtlCol="0">
            <a:spAutoFit/>
          </a:bodyPr>
          <a:lstStyle/>
          <a:p>
            <a:pPr algn="ctr"/>
            <a:endParaRPr lang="en-US" sz="4000">
              <a:solidFill>
                <a:srgbClr val="133A54"/>
              </a:solidFill>
            </a:endParaRPr>
          </a:p>
          <a:p>
            <a:pPr algn="ctr"/>
            <a:endParaRPr lang="en-US" sz="4000">
              <a:solidFill>
                <a:srgbClr val="133A54"/>
              </a:solidFill>
            </a:endParaRPr>
          </a:p>
          <a:p>
            <a:pPr algn="ctr"/>
            <a:r>
              <a:rPr lang="en-GB" sz="3600" b="0" i="0" u="none" strike="noStrike">
                <a:solidFill>
                  <a:srgbClr val="133A54"/>
                </a:solidFill>
                <a:effectLst/>
                <a:latin typeface="Bebas Neue" panose="020B0606020202050201" pitchFamily="34" charset="77"/>
              </a:rPr>
              <a:t>1. HISTORY BUFFS</a:t>
            </a:r>
          </a:p>
          <a:p>
            <a:pPr algn="ctr"/>
            <a:r>
              <a:rPr lang="en-GB" sz="3600">
                <a:solidFill>
                  <a:srgbClr val="133A54"/>
                </a:solidFill>
                <a:latin typeface="Bebas Neue" panose="020B0606020202050201" pitchFamily="34" charset="77"/>
              </a:rPr>
              <a:t>2. DIVERSE-CITY</a:t>
            </a:r>
          </a:p>
          <a:p>
            <a:pPr algn="ctr"/>
            <a:r>
              <a:rPr lang="en-GB" sz="3600" b="0" i="0" u="none" strike="noStrike">
                <a:solidFill>
                  <a:srgbClr val="133A54"/>
                </a:solidFill>
                <a:effectLst/>
                <a:latin typeface="Bebas Neue" panose="020B0606020202050201" pitchFamily="34" charset="77"/>
              </a:rPr>
              <a:t>3. FOODIES</a:t>
            </a:r>
          </a:p>
          <a:p>
            <a:pPr algn="ctr"/>
            <a:r>
              <a:rPr lang="en-GB" sz="3600" b="0" i="0" u="none" strike="noStrike">
                <a:solidFill>
                  <a:srgbClr val="133A54"/>
                </a:solidFill>
                <a:effectLst/>
                <a:latin typeface="Bebas Neue" panose="020B0606020202050201" pitchFamily="34" charset="77"/>
              </a:rPr>
              <a:t>4. MUSIC LOVERS</a:t>
            </a:r>
          </a:p>
          <a:p>
            <a:pPr algn="ctr"/>
            <a:r>
              <a:rPr lang="en-GB" sz="3600">
                <a:solidFill>
                  <a:srgbClr val="133A54"/>
                </a:solidFill>
                <a:latin typeface="Bebas Neue" panose="020B0606020202050201" pitchFamily="34" charset="77"/>
              </a:rPr>
              <a:t>5. GET IMMERSED</a:t>
            </a:r>
          </a:p>
          <a:p>
            <a:pPr algn="ctr"/>
            <a:r>
              <a:rPr lang="en-GB" sz="3600">
                <a:solidFill>
                  <a:srgbClr val="133A54"/>
                </a:solidFill>
                <a:latin typeface="Bebas Neue" panose="020B0606020202050201" pitchFamily="34" charset="77"/>
              </a:rPr>
              <a:t>6. LIVING well</a:t>
            </a:r>
          </a:p>
          <a:p>
            <a:pPr algn="ctr"/>
            <a:r>
              <a:rPr lang="en-GB" sz="3600">
                <a:solidFill>
                  <a:srgbClr val="133A54"/>
                </a:solidFill>
                <a:latin typeface="Bebas Neue" panose="020B0606020202050201" pitchFamily="34" charset="77"/>
              </a:rPr>
              <a:t>7. LOTS TO SEE </a:t>
            </a:r>
          </a:p>
          <a:p>
            <a:pPr algn="ctr"/>
            <a:r>
              <a:rPr lang="en-GB" sz="3600">
                <a:solidFill>
                  <a:srgbClr val="133A54"/>
                </a:solidFill>
                <a:latin typeface="Bebas Neue" panose="020B0606020202050201" pitchFamily="34" charset="77"/>
              </a:rPr>
              <a:t>8. OCTOBER EVENTS</a:t>
            </a:r>
          </a:p>
          <a:p>
            <a:pPr algn="ctr"/>
            <a:r>
              <a:rPr lang="en-GB" sz="3600">
                <a:solidFill>
                  <a:srgbClr val="133A54"/>
                </a:solidFill>
                <a:latin typeface="Bebas Neue" panose="020B0606020202050201" pitchFamily="34" charset="77"/>
              </a:rPr>
              <a:t>9. Business profiles</a:t>
            </a:r>
          </a:p>
          <a:p>
            <a:pPr algn="ctr"/>
            <a:endParaRPr lang="en-GB" sz="4000">
              <a:solidFill>
                <a:srgbClr val="133A54"/>
              </a:solidFill>
              <a:latin typeface="Bebas Neue" panose="020B0606020202050201" pitchFamily="34" charset="77"/>
            </a:endParaRPr>
          </a:p>
          <a:p>
            <a:pPr algn="ctr"/>
            <a:endParaRPr lang="en-GB" sz="4000" b="0" i="0" u="none" strike="noStrike">
              <a:solidFill>
                <a:srgbClr val="133A54"/>
              </a:solidFill>
              <a:effectLst/>
              <a:latin typeface="Aptos" panose="020B0004020202020204" pitchFamily="34" charset="0"/>
            </a:endParaRPr>
          </a:p>
          <a:p>
            <a:pPr algn="ctr"/>
            <a:endParaRPr lang="en-US" sz="4000">
              <a:solidFill>
                <a:srgbClr val="133A54"/>
              </a:solidFill>
            </a:endParaRPr>
          </a:p>
        </p:txBody>
      </p:sp>
      <p:sp>
        <p:nvSpPr>
          <p:cNvPr id="3" name="TextBox 2">
            <a:hlinkClick r:id="rId3" action="ppaction://hlinksldjump"/>
            <a:extLst>
              <a:ext uri="{FF2B5EF4-FFF2-40B4-BE49-F238E27FC236}">
                <a16:creationId xmlns:a16="http://schemas.microsoft.com/office/drawing/2014/main" id="{B438AEFA-B487-DCF3-0B87-2FC1D122C2C2}"/>
              </a:ext>
            </a:extLst>
          </p:cNvPr>
          <p:cNvSpPr txBox="1"/>
          <p:nvPr/>
        </p:nvSpPr>
        <p:spPr>
          <a:xfrm>
            <a:off x="4614542" y="2040228"/>
            <a:ext cx="3095896" cy="545108"/>
          </a:xfrm>
          <a:prstGeom prst="rect">
            <a:avLst/>
          </a:prstGeom>
          <a:noFill/>
        </p:spPr>
        <p:txBody>
          <a:bodyPr wrap="square" rtlCol="0">
            <a:noAutofit/>
          </a:bodyPr>
          <a:lstStyle/>
          <a:p>
            <a:endParaRPr lang="en-US" sz="4000"/>
          </a:p>
        </p:txBody>
      </p:sp>
      <p:sp>
        <p:nvSpPr>
          <p:cNvPr id="5" name="TextBox 4">
            <a:hlinkClick r:id="rId4" action="ppaction://hlinksldjump"/>
            <a:extLst>
              <a:ext uri="{FF2B5EF4-FFF2-40B4-BE49-F238E27FC236}">
                <a16:creationId xmlns:a16="http://schemas.microsoft.com/office/drawing/2014/main" id="{8B4A0F53-560F-C2C1-CAA4-3ACA865CFAD6}"/>
              </a:ext>
            </a:extLst>
          </p:cNvPr>
          <p:cNvSpPr txBox="1"/>
          <p:nvPr/>
        </p:nvSpPr>
        <p:spPr>
          <a:xfrm>
            <a:off x="4614542" y="3130444"/>
            <a:ext cx="2821577" cy="573409"/>
          </a:xfrm>
          <a:prstGeom prst="rect">
            <a:avLst/>
          </a:prstGeom>
          <a:noFill/>
        </p:spPr>
        <p:txBody>
          <a:bodyPr wrap="square" rtlCol="0">
            <a:noAutofit/>
          </a:bodyPr>
          <a:lstStyle/>
          <a:p>
            <a:endParaRPr lang="en-US" sz="4000"/>
          </a:p>
        </p:txBody>
      </p:sp>
      <p:sp>
        <p:nvSpPr>
          <p:cNvPr id="7" name="TextBox 6">
            <a:hlinkClick r:id="rId5" action="ppaction://hlinksldjump"/>
            <a:extLst>
              <a:ext uri="{FF2B5EF4-FFF2-40B4-BE49-F238E27FC236}">
                <a16:creationId xmlns:a16="http://schemas.microsoft.com/office/drawing/2014/main" id="{9B3A4A39-6191-6441-598A-227E95C0D7E5}"/>
              </a:ext>
            </a:extLst>
          </p:cNvPr>
          <p:cNvSpPr txBox="1"/>
          <p:nvPr/>
        </p:nvSpPr>
        <p:spPr>
          <a:xfrm>
            <a:off x="4840986" y="3657541"/>
            <a:ext cx="2821577" cy="545108"/>
          </a:xfrm>
          <a:prstGeom prst="rect">
            <a:avLst/>
          </a:prstGeom>
          <a:noFill/>
        </p:spPr>
        <p:txBody>
          <a:bodyPr wrap="square" rtlCol="0">
            <a:noAutofit/>
          </a:bodyPr>
          <a:lstStyle/>
          <a:p>
            <a:endParaRPr lang="en-US" sz="4000"/>
          </a:p>
        </p:txBody>
      </p:sp>
      <p:sp>
        <p:nvSpPr>
          <p:cNvPr id="13" name="TextBox 12">
            <a:hlinkClick r:id="rId5" action="ppaction://hlinksldjump"/>
            <a:extLst>
              <a:ext uri="{FF2B5EF4-FFF2-40B4-BE49-F238E27FC236}">
                <a16:creationId xmlns:a16="http://schemas.microsoft.com/office/drawing/2014/main" id="{A579ED79-9581-B356-B526-92167B39062F}"/>
              </a:ext>
            </a:extLst>
          </p:cNvPr>
          <p:cNvSpPr txBox="1"/>
          <p:nvPr/>
        </p:nvSpPr>
        <p:spPr>
          <a:xfrm>
            <a:off x="4596307" y="6703617"/>
            <a:ext cx="2821577" cy="707886"/>
          </a:xfrm>
          <a:prstGeom prst="rect">
            <a:avLst/>
          </a:prstGeom>
          <a:noFill/>
        </p:spPr>
        <p:txBody>
          <a:bodyPr wrap="square" rtlCol="0">
            <a:spAutoFit/>
          </a:bodyPr>
          <a:lstStyle/>
          <a:p>
            <a:endParaRPr lang="en-US" sz="4000"/>
          </a:p>
        </p:txBody>
      </p:sp>
      <p:sp>
        <p:nvSpPr>
          <p:cNvPr id="6" name="TextBox 5">
            <a:hlinkClick r:id="rId6" action="ppaction://hlinksldjump"/>
            <a:extLst>
              <a:ext uri="{FF2B5EF4-FFF2-40B4-BE49-F238E27FC236}">
                <a16:creationId xmlns:a16="http://schemas.microsoft.com/office/drawing/2014/main" id="{B07162F8-A515-2E66-5F31-23BD47D875A3}"/>
              </a:ext>
            </a:extLst>
          </p:cNvPr>
          <p:cNvSpPr txBox="1"/>
          <p:nvPr/>
        </p:nvSpPr>
        <p:spPr>
          <a:xfrm>
            <a:off x="4457939" y="4761987"/>
            <a:ext cx="3184750" cy="573409"/>
          </a:xfrm>
          <a:prstGeom prst="rect">
            <a:avLst/>
          </a:prstGeom>
          <a:noFill/>
        </p:spPr>
        <p:txBody>
          <a:bodyPr wrap="square" rtlCol="0">
            <a:noAutofit/>
          </a:bodyPr>
          <a:lstStyle/>
          <a:p>
            <a:endParaRPr lang="en-US" sz="4000"/>
          </a:p>
        </p:txBody>
      </p:sp>
      <p:sp>
        <p:nvSpPr>
          <p:cNvPr id="8" name="TextBox 7">
            <a:hlinkClick r:id="rId7" action="ppaction://hlinksldjump"/>
            <a:extLst>
              <a:ext uri="{FF2B5EF4-FFF2-40B4-BE49-F238E27FC236}">
                <a16:creationId xmlns:a16="http://schemas.microsoft.com/office/drawing/2014/main" id="{80001CFA-3C2A-EEC4-20F9-25913C38ECB0}"/>
              </a:ext>
            </a:extLst>
          </p:cNvPr>
          <p:cNvSpPr txBox="1"/>
          <p:nvPr/>
        </p:nvSpPr>
        <p:spPr>
          <a:xfrm>
            <a:off x="4659399" y="4193076"/>
            <a:ext cx="3184750" cy="573409"/>
          </a:xfrm>
          <a:prstGeom prst="rect">
            <a:avLst/>
          </a:prstGeom>
          <a:noFill/>
        </p:spPr>
        <p:txBody>
          <a:bodyPr wrap="square" rtlCol="0">
            <a:noAutofit/>
          </a:bodyPr>
          <a:lstStyle/>
          <a:p>
            <a:endParaRPr lang="en-US" sz="4000"/>
          </a:p>
        </p:txBody>
      </p:sp>
      <p:sp>
        <p:nvSpPr>
          <p:cNvPr id="9" name="TextBox 8">
            <a:hlinkClick r:id="rId8" action="ppaction://hlinksldjump"/>
            <a:extLst>
              <a:ext uri="{FF2B5EF4-FFF2-40B4-BE49-F238E27FC236}">
                <a16:creationId xmlns:a16="http://schemas.microsoft.com/office/drawing/2014/main" id="{012F5352-3FF1-6264-60AB-4E645A9B4DE2}"/>
              </a:ext>
            </a:extLst>
          </p:cNvPr>
          <p:cNvSpPr txBox="1"/>
          <p:nvPr/>
        </p:nvSpPr>
        <p:spPr>
          <a:xfrm>
            <a:off x="4614542" y="1495120"/>
            <a:ext cx="3095896" cy="545108"/>
          </a:xfrm>
          <a:prstGeom prst="rect">
            <a:avLst/>
          </a:prstGeom>
          <a:noFill/>
        </p:spPr>
        <p:txBody>
          <a:bodyPr wrap="square" rtlCol="0">
            <a:noAutofit/>
          </a:bodyPr>
          <a:lstStyle/>
          <a:p>
            <a:endParaRPr lang="en-US" sz="4000"/>
          </a:p>
        </p:txBody>
      </p:sp>
      <p:sp>
        <p:nvSpPr>
          <p:cNvPr id="10" name="TextBox 9">
            <a:hlinkClick r:id="rId9" action="ppaction://hlinksldjump"/>
            <a:extLst>
              <a:ext uri="{FF2B5EF4-FFF2-40B4-BE49-F238E27FC236}">
                <a16:creationId xmlns:a16="http://schemas.microsoft.com/office/drawing/2014/main" id="{E70725B9-0D7E-0071-BFC1-BC5A8E1D6FC7}"/>
              </a:ext>
            </a:extLst>
          </p:cNvPr>
          <p:cNvSpPr txBox="1"/>
          <p:nvPr/>
        </p:nvSpPr>
        <p:spPr>
          <a:xfrm>
            <a:off x="4544057" y="4761987"/>
            <a:ext cx="3184750" cy="573409"/>
          </a:xfrm>
          <a:prstGeom prst="rect">
            <a:avLst/>
          </a:prstGeom>
          <a:noFill/>
        </p:spPr>
        <p:txBody>
          <a:bodyPr wrap="square" rtlCol="0">
            <a:noAutofit/>
          </a:bodyPr>
          <a:lstStyle/>
          <a:p>
            <a:endParaRPr lang="en-US" sz="4000"/>
          </a:p>
        </p:txBody>
      </p:sp>
      <p:sp>
        <p:nvSpPr>
          <p:cNvPr id="11" name="TextBox 10">
            <a:hlinkClick r:id="rId6" action="ppaction://hlinksldjump"/>
            <a:extLst>
              <a:ext uri="{FF2B5EF4-FFF2-40B4-BE49-F238E27FC236}">
                <a16:creationId xmlns:a16="http://schemas.microsoft.com/office/drawing/2014/main" id="{4196A9F0-B4BD-98D4-F244-9A74A4142515}"/>
              </a:ext>
            </a:extLst>
          </p:cNvPr>
          <p:cNvSpPr txBox="1"/>
          <p:nvPr/>
        </p:nvSpPr>
        <p:spPr>
          <a:xfrm>
            <a:off x="4544057" y="5326772"/>
            <a:ext cx="3184750" cy="573409"/>
          </a:xfrm>
          <a:prstGeom prst="rect">
            <a:avLst/>
          </a:prstGeom>
          <a:noFill/>
        </p:spPr>
        <p:txBody>
          <a:bodyPr wrap="square" rtlCol="0">
            <a:noAutofit/>
          </a:bodyPr>
          <a:lstStyle/>
          <a:p>
            <a:endParaRPr lang="en-US" sz="4000"/>
          </a:p>
        </p:txBody>
      </p:sp>
      <p:sp>
        <p:nvSpPr>
          <p:cNvPr id="12" name="TextBox 11">
            <a:extLst>
              <a:ext uri="{FF2B5EF4-FFF2-40B4-BE49-F238E27FC236}">
                <a16:creationId xmlns:a16="http://schemas.microsoft.com/office/drawing/2014/main" id="{F9694E5A-8B5F-8861-0D4B-CEDC0DBE3607}"/>
              </a:ext>
            </a:extLst>
          </p:cNvPr>
          <p:cNvSpPr txBox="1"/>
          <p:nvPr/>
        </p:nvSpPr>
        <p:spPr>
          <a:xfrm>
            <a:off x="4581588" y="427122"/>
            <a:ext cx="3080975" cy="923330"/>
          </a:xfrm>
          <a:prstGeom prst="rect">
            <a:avLst/>
          </a:prstGeom>
          <a:noFill/>
        </p:spPr>
        <p:txBody>
          <a:bodyPr wrap="square" rtlCol="0">
            <a:spAutoFit/>
          </a:bodyPr>
          <a:lstStyle/>
          <a:p>
            <a:pPr algn="ctr"/>
            <a:r>
              <a:rPr lang="en-US" sz="5400">
                <a:solidFill>
                  <a:srgbClr val="BD1515"/>
                </a:solidFill>
                <a:latin typeface="Bebas Neue" panose="020B0606020202050201" pitchFamily="34" charset="77"/>
              </a:rPr>
              <a:t>MENU</a:t>
            </a:r>
            <a:endParaRPr lang="en-US" sz="4400">
              <a:solidFill>
                <a:srgbClr val="BD1515"/>
              </a:solidFill>
              <a:latin typeface="Bebas Neue" panose="020B0606020202050201" pitchFamily="34" charset="77"/>
            </a:endParaRPr>
          </a:p>
        </p:txBody>
      </p:sp>
      <p:pic>
        <p:nvPicPr>
          <p:cNvPr id="17" name="Graphic 16" descr="Hamburger Menu Icon with solid fill">
            <a:hlinkClick r:id="rId10" action="ppaction://hlinksldjump"/>
            <a:extLst>
              <a:ext uri="{FF2B5EF4-FFF2-40B4-BE49-F238E27FC236}">
                <a16:creationId xmlns:a16="http://schemas.microsoft.com/office/drawing/2014/main" id="{DC7CEBE5-4882-3A5E-617F-86193A4A04F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77162" y="191774"/>
            <a:ext cx="409118" cy="409118"/>
          </a:xfrm>
          <a:prstGeom prst="rect">
            <a:avLst/>
          </a:prstGeom>
        </p:spPr>
      </p:pic>
      <p:sp>
        <p:nvSpPr>
          <p:cNvPr id="4" name="TextBox 3">
            <a:hlinkClick r:id="rId13" action="ppaction://hlinksldjump"/>
            <a:extLst>
              <a:ext uri="{FF2B5EF4-FFF2-40B4-BE49-F238E27FC236}">
                <a16:creationId xmlns:a16="http://schemas.microsoft.com/office/drawing/2014/main" id="{F7AE1C00-F889-5BD0-C6F2-63DEDBB88BFC}"/>
              </a:ext>
            </a:extLst>
          </p:cNvPr>
          <p:cNvSpPr txBox="1"/>
          <p:nvPr/>
        </p:nvSpPr>
        <p:spPr>
          <a:xfrm>
            <a:off x="4685211" y="2592555"/>
            <a:ext cx="2821577" cy="573409"/>
          </a:xfrm>
          <a:prstGeom prst="rect">
            <a:avLst/>
          </a:prstGeom>
          <a:noFill/>
        </p:spPr>
        <p:txBody>
          <a:bodyPr wrap="square" rtlCol="0">
            <a:noAutofit/>
          </a:bodyPr>
          <a:lstStyle/>
          <a:p>
            <a:endParaRPr lang="en-US" sz="4000"/>
          </a:p>
        </p:txBody>
      </p:sp>
      <p:sp>
        <p:nvSpPr>
          <p:cNvPr id="14" name="TextBox 13">
            <a:hlinkClick r:id="rId14" action="ppaction://hlinksldjump"/>
            <a:extLst>
              <a:ext uri="{FF2B5EF4-FFF2-40B4-BE49-F238E27FC236}">
                <a16:creationId xmlns:a16="http://schemas.microsoft.com/office/drawing/2014/main" id="{C410E300-C208-DFE8-BDF8-857566CD7361}"/>
              </a:ext>
            </a:extLst>
          </p:cNvPr>
          <p:cNvSpPr txBox="1"/>
          <p:nvPr/>
        </p:nvSpPr>
        <p:spPr>
          <a:xfrm>
            <a:off x="4529700" y="5930001"/>
            <a:ext cx="3184750" cy="573409"/>
          </a:xfrm>
          <a:prstGeom prst="rect">
            <a:avLst/>
          </a:prstGeom>
          <a:noFill/>
        </p:spPr>
        <p:txBody>
          <a:bodyPr wrap="square" rtlCol="0">
            <a:noAutofit/>
          </a:bodyPr>
          <a:lstStyle/>
          <a:p>
            <a:endParaRPr lang="en-US" sz="4000"/>
          </a:p>
        </p:txBody>
      </p:sp>
    </p:spTree>
    <p:extLst>
      <p:ext uri="{BB962C8B-B14F-4D97-AF65-F5344CB8AC3E}">
        <p14:creationId xmlns:p14="http://schemas.microsoft.com/office/powerpoint/2010/main" val="3591210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D1515"/>
        </a:solidFill>
        <a:effectLst/>
      </p:bgPr>
    </p:bg>
    <p:spTree>
      <p:nvGrpSpPr>
        <p:cNvPr id="1" name=""/>
        <p:cNvGrpSpPr/>
        <p:nvPr/>
      </p:nvGrpSpPr>
      <p:grpSpPr>
        <a:xfrm>
          <a:off x="0" y="0"/>
          <a:ext cx="0" cy="0"/>
          <a:chOff x="0" y="0"/>
          <a:chExt cx="0" cy="0"/>
        </a:xfrm>
      </p:grpSpPr>
      <p:pic>
        <p:nvPicPr>
          <p:cNvPr id="33" name="Picture 32" descr="A low angle view of a church&#10;&#10;Description automatically generated">
            <a:hlinkClick r:id="rId3"/>
            <a:extLst>
              <a:ext uri="{FF2B5EF4-FFF2-40B4-BE49-F238E27FC236}">
                <a16:creationId xmlns:a16="http://schemas.microsoft.com/office/drawing/2014/main" id="{AE80CE68-5D6D-4F91-066A-C57598E168A8}"/>
              </a:ext>
            </a:extLst>
          </p:cNvPr>
          <p:cNvPicPr>
            <a:picLocks noChangeAspect="1"/>
          </p:cNvPicPr>
          <p:nvPr/>
        </p:nvPicPr>
        <p:blipFill>
          <a:blip r:embed="rId4"/>
          <a:srcRect l="12275" r="25367"/>
          <a:stretch/>
        </p:blipFill>
        <p:spPr>
          <a:xfrm>
            <a:off x="6686778" y="3860655"/>
            <a:ext cx="1092582" cy="1058227"/>
          </a:xfrm>
          <a:prstGeom prst="ellipse">
            <a:avLst/>
          </a:prstGeom>
        </p:spPr>
      </p:pic>
      <p:sp>
        <p:nvSpPr>
          <p:cNvPr id="27" name="Rounded Rectangle 26">
            <a:extLst>
              <a:ext uri="{FF2B5EF4-FFF2-40B4-BE49-F238E27FC236}">
                <a16:creationId xmlns:a16="http://schemas.microsoft.com/office/drawing/2014/main" id="{F143A527-AAA7-45E7-932E-596CBD1BC6F2}"/>
              </a:ext>
            </a:extLst>
          </p:cNvPr>
          <p:cNvSpPr/>
          <p:nvPr/>
        </p:nvSpPr>
        <p:spPr>
          <a:xfrm>
            <a:off x="6596744" y="2082038"/>
            <a:ext cx="5115831" cy="1492205"/>
          </a:xfrm>
          <a:prstGeom prst="roundRect">
            <a:avLst/>
          </a:prstGeom>
          <a:solidFill>
            <a:srgbClr val="D6C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erson holding a lantern in front of a group of people&#10;&#10;Description automatically generated">
            <a:hlinkClick r:id="rId5"/>
            <a:extLst>
              <a:ext uri="{FF2B5EF4-FFF2-40B4-BE49-F238E27FC236}">
                <a16:creationId xmlns:a16="http://schemas.microsoft.com/office/drawing/2014/main" id="{10D81292-3766-9997-8688-8555F7CD5277}"/>
              </a:ext>
            </a:extLst>
          </p:cNvPr>
          <p:cNvPicPr>
            <a:picLocks noChangeAspect="1"/>
          </p:cNvPicPr>
          <p:nvPr/>
        </p:nvPicPr>
        <p:blipFill>
          <a:blip r:embed="rId6"/>
          <a:stretch>
            <a:fillRect/>
          </a:stretch>
        </p:blipFill>
        <p:spPr>
          <a:xfrm>
            <a:off x="6719044" y="2183629"/>
            <a:ext cx="1092582" cy="1060635"/>
          </a:xfrm>
          <a:prstGeom prst="ellipse">
            <a:avLst/>
          </a:prstGeom>
        </p:spPr>
      </p:pic>
      <p:pic>
        <p:nvPicPr>
          <p:cNvPr id="30" name="Picture 29" descr="A group of people posing for a photo&#10;&#10;Description automatically generated">
            <a:hlinkClick r:id="rId7"/>
            <a:extLst>
              <a:ext uri="{FF2B5EF4-FFF2-40B4-BE49-F238E27FC236}">
                <a16:creationId xmlns:a16="http://schemas.microsoft.com/office/drawing/2014/main" id="{CBFC13E2-060E-A9B9-4E21-FEC9B3B34F88}"/>
              </a:ext>
            </a:extLst>
          </p:cNvPr>
          <p:cNvPicPr>
            <a:picLocks noChangeAspect="1"/>
          </p:cNvPicPr>
          <p:nvPr/>
        </p:nvPicPr>
        <p:blipFill>
          <a:blip r:embed="rId8"/>
          <a:srcRect l="7752" t="-241" r="36139" b="241"/>
          <a:stretch/>
        </p:blipFill>
        <p:spPr>
          <a:xfrm>
            <a:off x="6694012" y="584185"/>
            <a:ext cx="1085348" cy="1088083"/>
          </a:xfrm>
          <a:prstGeom prst="ellipse">
            <a:avLst/>
          </a:prstGeom>
        </p:spPr>
      </p:pic>
      <p:pic>
        <p:nvPicPr>
          <p:cNvPr id="18" name="Picture 17" descr="Two women looking at a painting&#10;&#10;Description automatically generated">
            <a:hlinkClick r:id="rId9"/>
            <a:extLst>
              <a:ext uri="{FF2B5EF4-FFF2-40B4-BE49-F238E27FC236}">
                <a16:creationId xmlns:a16="http://schemas.microsoft.com/office/drawing/2014/main" id="{E5128263-E932-3139-76E7-5A45B1471C8D}"/>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831532" y="5262121"/>
            <a:ext cx="1092582" cy="1018892"/>
          </a:xfrm>
          <a:prstGeom prst="ellipse">
            <a:avLst/>
          </a:prstGeom>
        </p:spPr>
      </p:pic>
      <p:pic>
        <p:nvPicPr>
          <p:cNvPr id="14" name="Picture 13" descr="A large white building with many windows with British Museum in the background&#10;&#10;Description automatically generated">
            <a:hlinkClick r:id="rId11"/>
            <a:extLst>
              <a:ext uri="{FF2B5EF4-FFF2-40B4-BE49-F238E27FC236}">
                <a16:creationId xmlns:a16="http://schemas.microsoft.com/office/drawing/2014/main" id="{EE255F3E-4728-AE96-168D-5F4D543E2306}"/>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831532" y="3851311"/>
            <a:ext cx="1092582" cy="1018892"/>
          </a:xfrm>
          <a:prstGeom prst="ellipse">
            <a:avLst/>
          </a:prstGeom>
        </p:spPr>
      </p:pic>
      <p:pic>
        <p:nvPicPr>
          <p:cNvPr id="10" name="Picture 9" descr="A stone building with a flag on the top&#10;&#10;Description automatically generated">
            <a:hlinkClick r:id="rId13"/>
            <a:extLst>
              <a:ext uri="{FF2B5EF4-FFF2-40B4-BE49-F238E27FC236}">
                <a16:creationId xmlns:a16="http://schemas.microsoft.com/office/drawing/2014/main" id="{22BE1596-0225-2DC7-A921-0C5633A36BC9}"/>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831532" y="2220685"/>
            <a:ext cx="1092582" cy="1045029"/>
          </a:xfrm>
          <a:prstGeom prst="ellipse">
            <a:avLst/>
          </a:prstGeom>
        </p:spPr>
      </p:pic>
      <p:pic>
        <p:nvPicPr>
          <p:cNvPr id="6" name="Picture 5" descr="A group of people walking past a gated building&#10;&#10;Description automatically generated">
            <a:hlinkClick r:id="rId15"/>
            <a:extLst>
              <a:ext uri="{FF2B5EF4-FFF2-40B4-BE49-F238E27FC236}">
                <a16:creationId xmlns:a16="http://schemas.microsoft.com/office/drawing/2014/main" id="{7DA88174-E3D7-5196-74C4-B8BC2AB009AF}"/>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831534" y="590059"/>
            <a:ext cx="1031966" cy="1045029"/>
          </a:xfrm>
          <a:prstGeom prst="ellipse">
            <a:avLst/>
          </a:prstGeom>
        </p:spPr>
      </p:pic>
      <p:sp>
        <p:nvSpPr>
          <p:cNvPr id="3" name="TextBox 44">
            <a:extLst>
              <a:ext uri="{FF2B5EF4-FFF2-40B4-BE49-F238E27FC236}">
                <a16:creationId xmlns:a16="http://schemas.microsoft.com/office/drawing/2014/main" id="{E28DADC6-A8E0-B361-E5C7-8518A857D764}"/>
              </a:ext>
            </a:extLst>
          </p:cNvPr>
          <p:cNvSpPr txBox="1">
            <a:spLocks noChangeArrowheads="1"/>
          </p:cNvSpPr>
          <p:nvPr/>
        </p:nvSpPr>
        <p:spPr bwMode="auto">
          <a:xfrm>
            <a:off x="2092098" y="5606189"/>
            <a:ext cx="9705975"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lnSpc>
                <a:spcPts val="7300"/>
              </a:lnSpc>
            </a:pPr>
            <a:r>
              <a:rPr lang="en-US" altLang="en-US" sz="8000">
                <a:solidFill>
                  <a:srgbClr val="D6C535"/>
                </a:solidFill>
                <a:latin typeface="Bebas Neue" panose="020B0606020202050201" pitchFamily="34" charset="0"/>
              </a:rPr>
              <a:t>HISTORY BUFFS</a:t>
            </a:r>
          </a:p>
        </p:txBody>
      </p:sp>
      <p:sp>
        <p:nvSpPr>
          <p:cNvPr id="7" name="TextBox 44">
            <a:extLst>
              <a:ext uri="{FF2B5EF4-FFF2-40B4-BE49-F238E27FC236}">
                <a16:creationId xmlns:a16="http://schemas.microsoft.com/office/drawing/2014/main" id="{400D45E4-D6A8-43BD-07FF-9776716BA5D6}"/>
              </a:ext>
            </a:extLst>
          </p:cNvPr>
          <p:cNvSpPr txBox="1">
            <a:spLocks noChangeArrowheads="1"/>
          </p:cNvSpPr>
          <p:nvPr/>
        </p:nvSpPr>
        <p:spPr bwMode="auto">
          <a:xfrm>
            <a:off x="2092099" y="60089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BUCKINGHAM PALACE, SW1</a:t>
            </a:r>
          </a:p>
          <a:p>
            <a:pPr eaLnBrk="1" hangingPunct="1"/>
            <a:r>
              <a:rPr lang="en-GB" sz="1400" b="0" i="0" u="none" strike="noStrike">
                <a:solidFill>
                  <a:schemeClr val="bg1"/>
                </a:solidFill>
                <a:effectLst/>
                <a:latin typeface="+mn-lt"/>
              </a:rPr>
              <a:t>The home of the British monarchy and of </a:t>
            </a:r>
            <a:r>
              <a:rPr lang="en-GB" sz="1400">
                <a:solidFill>
                  <a:schemeClr val="bg1"/>
                </a:solidFill>
                <a:latin typeface="+mn-lt"/>
              </a:rPr>
              <a:t>The King’s Gallery: an intimate showcase for the masterpieces of the Royal Collection.</a:t>
            </a:r>
            <a:endParaRPr lang="en-US" altLang="en-US" sz="1400">
              <a:solidFill>
                <a:schemeClr val="bg1"/>
              </a:solidFill>
              <a:latin typeface="+mn-lt"/>
            </a:endParaRPr>
          </a:p>
        </p:txBody>
      </p:sp>
      <p:sp>
        <p:nvSpPr>
          <p:cNvPr id="9" name="TextBox 44">
            <a:extLst>
              <a:ext uri="{FF2B5EF4-FFF2-40B4-BE49-F238E27FC236}">
                <a16:creationId xmlns:a16="http://schemas.microsoft.com/office/drawing/2014/main" id="{85C54FC5-87CA-8506-5F27-04DBAA53A031}"/>
              </a:ext>
            </a:extLst>
          </p:cNvPr>
          <p:cNvSpPr txBox="1">
            <a:spLocks noChangeArrowheads="1"/>
          </p:cNvSpPr>
          <p:nvPr/>
        </p:nvSpPr>
        <p:spPr bwMode="auto">
          <a:xfrm>
            <a:off x="2092098" y="2183718"/>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chemeClr val="bg1"/>
                </a:solidFill>
                <a:latin typeface="Bebas Neue" panose="020B0606020202050201" pitchFamily="34" charset="0"/>
              </a:rPr>
              <a:t>TOWER OF LONDON, EC3</a:t>
            </a:r>
          </a:p>
          <a:p>
            <a:pPr eaLnBrk="1" hangingPunct="1"/>
            <a:r>
              <a:rPr lang="en-GB" sz="1400" b="0" i="0" u="none" strike="noStrike" dirty="0">
                <a:solidFill>
                  <a:schemeClr val="bg1"/>
                </a:solidFill>
                <a:effectLst/>
                <a:latin typeface="+mn-lt"/>
              </a:rPr>
              <a:t>The Gunpowder Plot </a:t>
            </a:r>
            <a:r>
              <a:rPr lang="en-GB" sz="1400" dirty="0">
                <a:solidFill>
                  <a:schemeClr val="bg1"/>
                </a:solidFill>
                <a:latin typeface="+mn-lt"/>
              </a:rPr>
              <a:t>of 1605 saw Guy Fawkes and a band of ne’er-do-wells try to blow-up Parliament. Watch the plot come to life at the Tower Vaults.</a:t>
            </a:r>
            <a:endParaRPr lang="en-US" altLang="en-US" sz="1400" dirty="0">
              <a:solidFill>
                <a:schemeClr val="bg1"/>
              </a:solidFill>
              <a:latin typeface="+mn-lt"/>
            </a:endParaRPr>
          </a:p>
        </p:txBody>
      </p:sp>
      <p:sp>
        <p:nvSpPr>
          <p:cNvPr id="12" name="TextBox 44">
            <a:extLst>
              <a:ext uri="{FF2B5EF4-FFF2-40B4-BE49-F238E27FC236}">
                <a16:creationId xmlns:a16="http://schemas.microsoft.com/office/drawing/2014/main" id="{F12C39EE-8108-19F6-CE0E-1A21727634C3}"/>
              </a:ext>
            </a:extLst>
          </p:cNvPr>
          <p:cNvSpPr txBox="1">
            <a:spLocks noChangeArrowheads="1"/>
          </p:cNvSpPr>
          <p:nvPr/>
        </p:nvSpPr>
        <p:spPr bwMode="auto">
          <a:xfrm>
            <a:off x="2092098" y="3803513"/>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chemeClr val="bg1"/>
                </a:solidFill>
                <a:latin typeface="Bebas Neue" panose="020B0606020202050201" pitchFamily="34" charset="0"/>
              </a:rPr>
              <a:t>BRITISH MUSEUM, WC1</a:t>
            </a:r>
          </a:p>
          <a:p>
            <a:pPr eaLnBrk="1" hangingPunct="1"/>
            <a:r>
              <a:rPr lang="en-GB" sz="1400" b="0" i="0" u="none" strike="noStrike" dirty="0">
                <a:solidFill>
                  <a:schemeClr val="bg1"/>
                </a:solidFill>
                <a:effectLst/>
                <a:latin typeface="+mn-lt"/>
              </a:rPr>
              <a:t>For centuries, silks and spices </a:t>
            </a:r>
            <a:r>
              <a:rPr lang="en-GB" sz="1400" b="0" i="0" u="none" strike="noStrike" dirty="0" err="1">
                <a:solidFill>
                  <a:schemeClr val="bg1"/>
                </a:solidFill>
                <a:effectLst/>
                <a:latin typeface="+mn-lt"/>
              </a:rPr>
              <a:t>traveled</a:t>
            </a:r>
            <a:r>
              <a:rPr lang="en-GB" sz="1400" b="0" i="0" u="none" strike="noStrike" dirty="0">
                <a:solidFill>
                  <a:schemeClr val="bg1"/>
                </a:solidFill>
                <a:effectLst/>
                <a:latin typeface="+mn-lt"/>
              </a:rPr>
              <a:t> astonishing distances along the legendary Silk Road – explore this ancient superhighway through this stunning exhibition.</a:t>
            </a:r>
            <a:endParaRPr lang="en-US" altLang="en-US" sz="1400" dirty="0">
              <a:solidFill>
                <a:schemeClr val="bg1"/>
              </a:solidFill>
              <a:latin typeface="+mn-lt"/>
            </a:endParaRPr>
          </a:p>
        </p:txBody>
      </p:sp>
      <p:sp>
        <p:nvSpPr>
          <p:cNvPr id="17" name="TextBox 44">
            <a:extLst>
              <a:ext uri="{FF2B5EF4-FFF2-40B4-BE49-F238E27FC236}">
                <a16:creationId xmlns:a16="http://schemas.microsoft.com/office/drawing/2014/main" id="{52BD422C-792C-68C1-67F9-D68EAA0E7F29}"/>
              </a:ext>
            </a:extLst>
          </p:cNvPr>
          <p:cNvSpPr txBox="1">
            <a:spLocks noChangeArrowheads="1"/>
          </p:cNvSpPr>
          <p:nvPr/>
        </p:nvSpPr>
        <p:spPr bwMode="auto">
          <a:xfrm>
            <a:off x="2092097" y="5277395"/>
            <a:ext cx="4379647"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chemeClr val="bg1"/>
                </a:solidFill>
                <a:latin typeface="Bebas Neue" panose="020B0606020202050201" pitchFamily="34" charset="0"/>
              </a:rPr>
              <a:t>NATIONAL GALLERY, SW1</a:t>
            </a:r>
          </a:p>
          <a:p>
            <a:pPr eaLnBrk="1" hangingPunct="1"/>
            <a:r>
              <a:rPr lang="en-GB" altLang="en-US" sz="1400" dirty="0">
                <a:solidFill>
                  <a:schemeClr val="bg1"/>
                </a:solidFill>
                <a:latin typeface="+mn-lt"/>
              </a:rPr>
              <a:t>Your once-in-a-century chance to see sublime masterpieces that span the history of Art: everything from Great Masters to modern trailblazers.</a:t>
            </a:r>
            <a:endParaRPr lang="en-US" altLang="en-US" sz="1400" dirty="0">
              <a:solidFill>
                <a:schemeClr val="bg1"/>
              </a:solidFill>
              <a:latin typeface="+mn-lt"/>
            </a:endParaRPr>
          </a:p>
        </p:txBody>
      </p:sp>
      <p:sp>
        <p:nvSpPr>
          <p:cNvPr id="21" name="TextBox 44">
            <a:extLst>
              <a:ext uri="{FF2B5EF4-FFF2-40B4-BE49-F238E27FC236}">
                <a16:creationId xmlns:a16="http://schemas.microsoft.com/office/drawing/2014/main" id="{F9F4A0F4-72B5-34FD-D0F9-D195B9BBD9D8}"/>
              </a:ext>
            </a:extLst>
          </p:cNvPr>
          <p:cNvSpPr txBox="1">
            <a:spLocks noChangeArrowheads="1"/>
          </p:cNvSpPr>
          <p:nvPr/>
        </p:nvSpPr>
        <p:spPr bwMode="auto">
          <a:xfrm>
            <a:off x="7961813" y="611810"/>
            <a:ext cx="3836260"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BLACK HISTORY WALKS</a:t>
            </a:r>
          </a:p>
          <a:p>
            <a:pPr eaLnBrk="1" hangingPunct="1"/>
            <a:r>
              <a:rPr lang="en-GB" altLang="en-US" sz="1400">
                <a:solidFill>
                  <a:schemeClr val="bg1"/>
                </a:solidFill>
                <a:latin typeface="+mn-lt"/>
              </a:rPr>
              <a:t>Black history and the history of London are one and the same; experience many of the places and people who made that history on these engaging walks.</a:t>
            </a:r>
            <a:endParaRPr lang="en-US" altLang="en-US" sz="1400">
              <a:solidFill>
                <a:schemeClr val="bg1"/>
              </a:solidFill>
              <a:latin typeface="+mn-lt"/>
            </a:endParaRPr>
          </a:p>
        </p:txBody>
      </p:sp>
      <p:sp>
        <p:nvSpPr>
          <p:cNvPr id="25" name="TextBox 44">
            <a:extLst>
              <a:ext uri="{FF2B5EF4-FFF2-40B4-BE49-F238E27FC236}">
                <a16:creationId xmlns:a16="http://schemas.microsoft.com/office/drawing/2014/main" id="{7F5FE32A-57E8-50C4-67F0-82728D458B94}"/>
              </a:ext>
            </a:extLst>
          </p:cNvPr>
          <p:cNvSpPr txBox="1">
            <a:spLocks noChangeArrowheads="1"/>
          </p:cNvSpPr>
          <p:nvPr/>
        </p:nvSpPr>
        <p:spPr bwMode="auto">
          <a:xfrm>
            <a:off x="7961814" y="2183718"/>
            <a:ext cx="3760062"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BD1515"/>
                </a:solidFill>
                <a:latin typeface="Bebas Neue" panose="020B0606020202050201" pitchFamily="34" charset="0"/>
              </a:rPr>
              <a:t>ST. </a:t>
            </a:r>
            <a:r>
              <a:rPr lang="en-US" altLang="en-US" sz="2800" err="1">
                <a:solidFill>
                  <a:srgbClr val="BD1515"/>
                </a:solidFill>
                <a:latin typeface="Bebas Neue" panose="020B0606020202050201" pitchFamily="34" charset="0"/>
              </a:rPr>
              <a:t>james’s</a:t>
            </a:r>
            <a:r>
              <a:rPr lang="en-US" altLang="en-US" sz="2800">
                <a:solidFill>
                  <a:srgbClr val="BD1515"/>
                </a:solidFill>
                <a:latin typeface="Bebas Neue" panose="020B0606020202050201" pitchFamily="34" charset="0"/>
              </a:rPr>
              <a:t> park, sW1</a:t>
            </a:r>
          </a:p>
          <a:p>
            <a:pPr eaLnBrk="1" hangingPunct="1"/>
            <a:r>
              <a:rPr lang="en-GB" sz="1400" b="0" i="0" u="none" strike="noStrike">
                <a:solidFill>
                  <a:srgbClr val="133A54"/>
                </a:solidFill>
                <a:effectLst/>
                <a:latin typeface="+mn-lt"/>
              </a:rPr>
              <a:t>Are you brave enough to experience the haunted past of this Royal Park? </a:t>
            </a:r>
            <a:r>
              <a:rPr lang="en-GB" sz="1400" b="1" i="0" u="none" strike="noStrike">
                <a:solidFill>
                  <a:srgbClr val="133A54"/>
                </a:solidFill>
                <a:effectLst/>
                <a:latin typeface="+mn-lt"/>
              </a:rPr>
              <a:t>On October 3</a:t>
            </a:r>
            <a:r>
              <a:rPr lang="en-GB" sz="1400" b="1" i="0" u="none" strike="noStrike" baseline="30000">
                <a:solidFill>
                  <a:srgbClr val="133A54"/>
                </a:solidFill>
                <a:effectLst/>
                <a:latin typeface="+mn-lt"/>
              </a:rPr>
              <a:t>rd</a:t>
            </a:r>
            <a:r>
              <a:rPr lang="en-GB" sz="1400" b="1" i="0" u="none" strike="noStrike">
                <a:solidFill>
                  <a:srgbClr val="133A54"/>
                </a:solidFill>
                <a:effectLst/>
                <a:latin typeface="+mn-lt"/>
              </a:rPr>
              <a:t> and 17</a:t>
            </a:r>
            <a:r>
              <a:rPr lang="en-GB" sz="1400" b="1" i="0" u="none" strike="noStrike" baseline="30000">
                <a:solidFill>
                  <a:srgbClr val="133A54"/>
                </a:solidFill>
                <a:effectLst/>
                <a:latin typeface="+mn-lt"/>
              </a:rPr>
              <a:t>th</a:t>
            </a:r>
            <a:r>
              <a:rPr lang="en-GB" sz="1400" b="1" i="0" u="none" strike="noStrike">
                <a:solidFill>
                  <a:srgbClr val="133A54"/>
                </a:solidFill>
                <a:effectLst/>
                <a:latin typeface="+mn-lt"/>
              </a:rPr>
              <a:t> </a:t>
            </a:r>
            <a:r>
              <a:rPr lang="en-GB" sz="1400" b="0" i="0" u="none" strike="noStrike">
                <a:solidFill>
                  <a:srgbClr val="133A54"/>
                </a:solidFill>
                <a:effectLst/>
                <a:latin typeface="+mn-lt"/>
              </a:rPr>
              <a:t>you have the chance to walk with the “Dead After Dark”.</a:t>
            </a:r>
            <a:endParaRPr lang="en-US" altLang="en-US" sz="1400">
              <a:solidFill>
                <a:srgbClr val="133A54"/>
              </a:solidFill>
              <a:latin typeface="+mn-lt"/>
            </a:endParaRPr>
          </a:p>
        </p:txBody>
      </p:sp>
      <p:sp>
        <p:nvSpPr>
          <p:cNvPr id="29" name="TextBox 44">
            <a:extLst>
              <a:ext uri="{FF2B5EF4-FFF2-40B4-BE49-F238E27FC236}">
                <a16:creationId xmlns:a16="http://schemas.microsoft.com/office/drawing/2014/main" id="{AAFD5B07-6A62-CF9F-50E2-0FC37C9AD345}"/>
              </a:ext>
            </a:extLst>
          </p:cNvPr>
          <p:cNvSpPr txBox="1">
            <a:spLocks noChangeArrowheads="1"/>
          </p:cNvSpPr>
          <p:nvPr/>
        </p:nvSpPr>
        <p:spPr bwMode="auto">
          <a:xfrm>
            <a:off x="7961813" y="3802447"/>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WESTMINSTER ABBEY, SW1</a:t>
            </a:r>
          </a:p>
          <a:p>
            <a:pPr eaLnBrk="1" hangingPunct="1"/>
            <a:r>
              <a:rPr lang="en-GB" altLang="en-US" sz="1400">
                <a:solidFill>
                  <a:schemeClr val="bg1"/>
                </a:solidFill>
                <a:latin typeface="+mn-lt"/>
              </a:rPr>
              <a:t>Marvel at a thousand years of history and make a special visit to Poet’s Corner: resting place of the UK’s literary giants from Chaucer to the present day.</a:t>
            </a:r>
            <a:endParaRPr lang="en-US" altLang="en-US" sz="1400">
              <a:solidFill>
                <a:schemeClr val="bg1"/>
              </a:solidFill>
              <a:latin typeface="+mn-lt"/>
            </a:endParaRPr>
          </a:p>
        </p:txBody>
      </p:sp>
      <p:pic>
        <p:nvPicPr>
          <p:cNvPr id="28" name="Picture 27" descr="A white letters in a blue circle&#10;&#10;Description automatically generated">
            <a:extLst>
              <a:ext uri="{FF2B5EF4-FFF2-40B4-BE49-F238E27FC236}">
                <a16:creationId xmlns:a16="http://schemas.microsoft.com/office/drawing/2014/main" id="{87FD60FF-31F0-4373-C0DF-EABC9DFAD57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rot="1767590">
            <a:off x="11109840" y="2150519"/>
            <a:ext cx="501254" cy="484757"/>
          </a:xfrm>
          <a:prstGeom prst="rect">
            <a:avLst/>
          </a:prstGeom>
        </p:spPr>
      </p:pic>
      <p:pic>
        <p:nvPicPr>
          <p:cNvPr id="2" name="Graphic 1" descr="Hamburger Menu Icon with solid fill">
            <a:hlinkClick r:id="rId18" action="ppaction://hlinksldjump"/>
            <a:extLst>
              <a:ext uri="{FF2B5EF4-FFF2-40B4-BE49-F238E27FC236}">
                <a16:creationId xmlns:a16="http://schemas.microsoft.com/office/drawing/2014/main" id="{1960C1A2-3F57-2357-2F45-0FFD137839B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377162" y="191774"/>
            <a:ext cx="409118" cy="409118"/>
          </a:xfrm>
          <a:prstGeom prst="rect">
            <a:avLst/>
          </a:prstGeom>
        </p:spPr>
      </p:pic>
      <p:sp>
        <p:nvSpPr>
          <p:cNvPr id="5" name="TextBox 4">
            <a:hlinkClick r:id="rId15"/>
            <a:extLst>
              <a:ext uri="{FF2B5EF4-FFF2-40B4-BE49-F238E27FC236}">
                <a16:creationId xmlns:a16="http://schemas.microsoft.com/office/drawing/2014/main" id="{C1B18A2A-7506-41B0-B5FB-85224F82FC56}"/>
              </a:ext>
            </a:extLst>
          </p:cNvPr>
          <p:cNvSpPr txBox="1"/>
          <p:nvPr/>
        </p:nvSpPr>
        <p:spPr>
          <a:xfrm>
            <a:off x="2092098" y="576987"/>
            <a:ext cx="3089502" cy="506746"/>
          </a:xfrm>
          <a:prstGeom prst="rect">
            <a:avLst/>
          </a:prstGeom>
          <a:noFill/>
        </p:spPr>
        <p:txBody>
          <a:bodyPr wrap="square" rtlCol="0">
            <a:spAutoFit/>
          </a:bodyPr>
          <a:lstStyle/>
          <a:p>
            <a:endParaRPr lang="en-US"/>
          </a:p>
        </p:txBody>
      </p:sp>
      <p:sp>
        <p:nvSpPr>
          <p:cNvPr id="8" name="TextBox 7">
            <a:hlinkClick r:id="rId13"/>
            <a:extLst>
              <a:ext uri="{FF2B5EF4-FFF2-40B4-BE49-F238E27FC236}">
                <a16:creationId xmlns:a16="http://schemas.microsoft.com/office/drawing/2014/main" id="{9759FBB5-CE47-AFC9-5E25-C8E9DA72158C}"/>
              </a:ext>
            </a:extLst>
          </p:cNvPr>
          <p:cNvSpPr txBox="1"/>
          <p:nvPr/>
        </p:nvSpPr>
        <p:spPr>
          <a:xfrm>
            <a:off x="2092098" y="2183718"/>
            <a:ext cx="2716969" cy="530229"/>
          </a:xfrm>
          <a:prstGeom prst="rect">
            <a:avLst/>
          </a:prstGeom>
          <a:noFill/>
        </p:spPr>
        <p:txBody>
          <a:bodyPr wrap="square" rtlCol="0">
            <a:spAutoFit/>
          </a:bodyPr>
          <a:lstStyle/>
          <a:p>
            <a:endParaRPr lang="en-US"/>
          </a:p>
        </p:txBody>
      </p:sp>
      <p:sp>
        <p:nvSpPr>
          <p:cNvPr id="11" name="TextBox 10">
            <a:hlinkClick r:id="rId11"/>
            <a:extLst>
              <a:ext uri="{FF2B5EF4-FFF2-40B4-BE49-F238E27FC236}">
                <a16:creationId xmlns:a16="http://schemas.microsoft.com/office/drawing/2014/main" id="{CF4F7410-B9CF-764E-1F5B-C8CC1009B808}"/>
              </a:ext>
            </a:extLst>
          </p:cNvPr>
          <p:cNvSpPr txBox="1"/>
          <p:nvPr/>
        </p:nvSpPr>
        <p:spPr>
          <a:xfrm>
            <a:off x="2092098" y="3802447"/>
            <a:ext cx="2716969" cy="369332"/>
          </a:xfrm>
          <a:prstGeom prst="rect">
            <a:avLst/>
          </a:prstGeom>
          <a:noFill/>
        </p:spPr>
        <p:txBody>
          <a:bodyPr wrap="square" rtlCol="0">
            <a:spAutoFit/>
          </a:bodyPr>
          <a:lstStyle/>
          <a:p>
            <a:endParaRPr lang="en-US"/>
          </a:p>
        </p:txBody>
      </p:sp>
      <p:sp>
        <p:nvSpPr>
          <p:cNvPr id="13" name="TextBox 12">
            <a:hlinkClick r:id="rId9"/>
            <a:extLst>
              <a:ext uri="{FF2B5EF4-FFF2-40B4-BE49-F238E27FC236}">
                <a16:creationId xmlns:a16="http://schemas.microsoft.com/office/drawing/2014/main" id="{4E62DDD5-75A3-28BA-60F3-8AA98BC4347A}"/>
              </a:ext>
            </a:extLst>
          </p:cNvPr>
          <p:cNvSpPr txBox="1"/>
          <p:nvPr/>
        </p:nvSpPr>
        <p:spPr>
          <a:xfrm>
            <a:off x="2092098" y="5292235"/>
            <a:ext cx="2852435" cy="369332"/>
          </a:xfrm>
          <a:prstGeom prst="rect">
            <a:avLst/>
          </a:prstGeom>
          <a:noFill/>
        </p:spPr>
        <p:txBody>
          <a:bodyPr wrap="square" rtlCol="0">
            <a:spAutoFit/>
          </a:bodyPr>
          <a:lstStyle/>
          <a:p>
            <a:endParaRPr lang="en-US"/>
          </a:p>
        </p:txBody>
      </p:sp>
      <p:sp>
        <p:nvSpPr>
          <p:cNvPr id="15" name="TextBox 14">
            <a:hlinkClick r:id="rId7"/>
            <a:extLst>
              <a:ext uri="{FF2B5EF4-FFF2-40B4-BE49-F238E27FC236}">
                <a16:creationId xmlns:a16="http://schemas.microsoft.com/office/drawing/2014/main" id="{3E5F93F5-A7A0-4513-26D3-00F7A3390ACE}"/>
              </a:ext>
            </a:extLst>
          </p:cNvPr>
          <p:cNvSpPr txBox="1"/>
          <p:nvPr/>
        </p:nvSpPr>
        <p:spPr>
          <a:xfrm>
            <a:off x="7961812" y="600890"/>
            <a:ext cx="2744787" cy="471923"/>
          </a:xfrm>
          <a:prstGeom prst="rect">
            <a:avLst/>
          </a:prstGeom>
          <a:noFill/>
        </p:spPr>
        <p:txBody>
          <a:bodyPr wrap="square" rtlCol="0">
            <a:spAutoFit/>
          </a:bodyPr>
          <a:lstStyle/>
          <a:p>
            <a:endParaRPr lang="en-US"/>
          </a:p>
        </p:txBody>
      </p:sp>
      <p:sp>
        <p:nvSpPr>
          <p:cNvPr id="16" name="TextBox 15">
            <a:hlinkClick r:id="rId5"/>
            <a:extLst>
              <a:ext uri="{FF2B5EF4-FFF2-40B4-BE49-F238E27FC236}">
                <a16:creationId xmlns:a16="http://schemas.microsoft.com/office/drawing/2014/main" id="{93CDEBAB-12EC-765D-EDDC-DF643B14D9C5}"/>
              </a:ext>
            </a:extLst>
          </p:cNvPr>
          <p:cNvSpPr txBox="1"/>
          <p:nvPr/>
        </p:nvSpPr>
        <p:spPr>
          <a:xfrm>
            <a:off x="8019386" y="2150437"/>
            <a:ext cx="2846125" cy="530229"/>
          </a:xfrm>
          <a:prstGeom prst="rect">
            <a:avLst/>
          </a:prstGeom>
          <a:noFill/>
        </p:spPr>
        <p:txBody>
          <a:bodyPr wrap="square" rtlCol="0">
            <a:spAutoFit/>
          </a:bodyPr>
          <a:lstStyle/>
          <a:p>
            <a:endParaRPr lang="en-US"/>
          </a:p>
        </p:txBody>
      </p:sp>
      <p:sp>
        <p:nvSpPr>
          <p:cNvPr id="19" name="TextBox 18">
            <a:hlinkClick r:id="rId3"/>
            <a:extLst>
              <a:ext uri="{FF2B5EF4-FFF2-40B4-BE49-F238E27FC236}">
                <a16:creationId xmlns:a16="http://schemas.microsoft.com/office/drawing/2014/main" id="{007FC807-2780-DCEE-E8CC-32BFE3D233CD}"/>
              </a:ext>
            </a:extLst>
          </p:cNvPr>
          <p:cNvSpPr txBox="1"/>
          <p:nvPr/>
        </p:nvSpPr>
        <p:spPr>
          <a:xfrm>
            <a:off x="7961813" y="3802447"/>
            <a:ext cx="3061227" cy="498620"/>
          </a:xfrm>
          <a:prstGeom prst="rect">
            <a:avLst/>
          </a:prstGeom>
          <a:noFill/>
        </p:spPr>
        <p:txBody>
          <a:bodyPr wrap="square" rtlCol="0">
            <a:spAutoFit/>
          </a:bodyPr>
          <a:lstStyle/>
          <a:p>
            <a:endParaRPr lang="en-US"/>
          </a:p>
        </p:txBody>
      </p:sp>
      <p:sp>
        <p:nvSpPr>
          <p:cNvPr id="31" name="TextBox 30">
            <a:extLst>
              <a:ext uri="{FF2B5EF4-FFF2-40B4-BE49-F238E27FC236}">
                <a16:creationId xmlns:a16="http://schemas.microsoft.com/office/drawing/2014/main" id="{3723D1AE-E240-9CA8-7706-F123A49F0CDA}"/>
              </a:ext>
            </a:extLst>
          </p:cNvPr>
          <p:cNvSpPr txBox="1"/>
          <p:nvPr/>
        </p:nvSpPr>
        <p:spPr>
          <a:xfrm>
            <a:off x="9043524" y="6439981"/>
            <a:ext cx="2867093" cy="276999"/>
          </a:xfrm>
          <a:prstGeom prst="rect">
            <a:avLst/>
          </a:prstGeom>
          <a:noFill/>
        </p:spPr>
        <p:txBody>
          <a:bodyPr wrap="square" rtlCol="0">
            <a:spAutoFit/>
          </a:bodyPr>
          <a:lstStyle/>
          <a:p>
            <a:pPr algn="ctr"/>
            <a:r>
              <a:rPr lang="en-US" sz="1200">
                <a:solidFill>
                  <a:schemeClr val="bg1"/>
                </a:solidFill>
                <a:latin typeface="URWTypewriterT" panose="02040503030505020204" pitchFamily="18" charset="0"/>
              </a:rPr>
              <a:t>Click the images to find out more!</a:t>
            </a:r>
          </a:p>
        </p:txBody>
      </p:sp>
    </p:spTree>
    <p:extLst>
      <p:ext uri="{BB962C8B-B14F-4D97-AF65-F5344CB8AC3E}">
        <p14:creationId xmlns:p14="http://schemas.microsoft.com/office/powerpoint/2010/main" val="632168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33A54"/>
        </a:solidFill>
        <a:effectLst/>
      </p:bgPr>
    </p:bg>
    <p:spTree>
      <p:nvGrpSpPr>
        <p:cNvPr id="1" name=""/>
        <p:cNvGrpSpPr/>
        <p:nvPr/>
      </p:nvGrpSpPr>
      <p:grpSpPr>
        <a:xfrm>
          <a:off x="0" y="0"/>
          <a:ext cx="0" cy="0"/>
          <a:chOff x="0" y="0"/>
          <a:chExt cx="0" cy="0"/>
        </a:xfrm>
      </p:grpSpPr>
      <p:pic>
        <p:nvPicPr>
          <p:cNvPr id="28" name="Picture 27" descr="A person pouring coffee into a cup&#10;&#10;Description automatically generated">
            <a:hlinkClick r:id="rId3"/>
            <a:extLst>
              <a:ext uri="{FF2B5EF4-FFF2-40B4-BE49-F238E27FC236}">
                <a16:creationId xmlns:a16="http://schemas.microsoft.com/office/drawing/2014/main" id="{13403BC9-A307-3128-0E58-DC5300FFB434}"/>
              </a:ext>
            </a:extLst>
          </p:cNvPr>
          <p:cNvPicPr>
            <a:picLocks noChangeAspect="1"/>
          </p:cNvPicPr>
          <p:nvPr/>
        </p:nvPicPr>
        <p:blipFill>
          <a:blip r:embed="rId4"/>
          <a:srcRect r="32283"/>
          <a:stretch/>
        </p:blipFill>
        <p:spPr>
          <a:xfrm>
            <a:off x="6701248" y="634082"/>
            <a:ext cx="1092581" cy="1038186"/>
          </a:xfrm>
          <a:prstGeom prst="ellipse">
            <a:avLst/>
          </a:prstGeom>
        </p:spPr>
      </p:pic>
      <p:sp>
        <p:nvSpPr>
          <p:cNvPr id="32" name="Rounded Rectangle 31">
            <a:extLst>
              <a:ext uri="{FF2B5EF4-FFF2-40B4-BE49-F238E27FC236}">
                <a16:creationId xmlns:a16="http://schemas.microsoft.com/office/drawing/2014/main" id="{DB7B5311-94E9-E634-05E7-3AC5E5DE5CC1}"/>
              </a:ext>
            </a:extLst>
          </p:cNvPr>
          <p:cNvSpPr/>
          <p:nvPr/>
        </p:nvSpPr>
        <p:spPr>
          <a:xfrm>
            <a:off x="6583680" y="3728495"/>
            <a:ext cx="5128895" cy="1548900"/>
          </a:xfrm>
          <a:prstGeom prst="roundRect">
            <a:avLst/>
          </a:prstGeom>
          <a:solidFill>
            <a:srgbClr val="D6C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variety of fruits and vegetables&#10;&#10;Description automatically generated">
            <a:hlinkClick r:id="rId5"/>
            <a:extLst>
              <a:ext uri="{FF2B5EF4-FFF2-40B4-BE49-F238E27FC236}">
                <a16:creationId xmlns:a16="http://schemas.microsoft.com/office/drawing/2014/main" id="{21559ED7-639D-851A-02EE-BFB27A2181DD}"/>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701248" y="3853320"/>
            <a:ext cx="1092581" cy="1060459"/>
          </a:xfrm>
          <a:prstGeom prst="ellipse">
            <a:avLst/>
          </a:prstGeom>
        </p:spPr>
      </p:pic>
      <p:pic>
        <p:nvPicPr>
          <p:cNvPr id="27" name="Picture 26" descr="A person in a garment&#10;&#10;Description automatically generated">
            <a:hlinkClick r:id="rId7"/>
            <a:extLst>
              <a:ext uri="{FF2B5EF4-FFF2-40B4-BE49-F238E27FC236}">
                <a16:creationId xmlns:a16="http://schemas.microsoft.com/office/drawing/2014/main" id="{1BD5A685-9C71-51BA-BD08-CC739F2055FE}"/>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6701248" y="2183718"/>
            <a:ext cx="1092581" cy="1060459"/>
          </a:xfrm>
          <a:prstGeom prst="ellipse">
            <a:avLst/>
          </a:prstGeom>
        </p:spPr>
      </p:pic>
      <p:pic>
        <p:nvPicPr>
          <p:cNvPr id="19" name="Picture 18" descr="A person looking at a mural of a person&#10;&#10;Description automatically generated">
            <a:hlinkClick r:id="rId9"/>
            <a:extLst>
              <a:ext uri="{FF2B5EF4-FFF2-40B4-BE49-F238E27FC236}">
                <a16:creationId xmlns:a16="http://schemas.microsoft.com/office/drawing/2014/main" id="{D23E8AF2-6F48-616D-2132-E954BC40E19D}"/>
              </a:ext>
            </a:extLst>
          </p:cNvPr>
          <p:cNvPicPr>
            <a:picLocks noChangeAspect="1"/>
          </p:cNvPicPr>
          <p:nvPr/>
        </p:nvPicPr>
        <p:blipFill>
          <a:blip r:embed="rId10" cstate="email">
            <a:extLst>
              <a:ext uri="{28A0092B-C50C-407E-A947-70E740481C1C}">
                <a14:useLocalDpi xmlns:a14="http://schemas.microsoft.com/office/drawing/2010/main"/>
              </a:ext>
            </a:extLst>
          </a:blip>
          <a:srcRect t="-65"/>
          <a:stretch/>
        </p:blipFill>
        <p:spPr>
          <a:xfrm>
            <a:off x="831534" y="5262121"/>
            <a:ext cx="1092581" cy="1018892"/>
          </a:xfrm>
          <a:prstGeom prst="ellipse">
            <a:avLst/>
          </a:prstGeom>
        </p:spPr>
      </p:pic>
      <p:pic>
        <p:nvPicPr>
          <p:cNvPr id="15" name="Picture 14" descr="A hand holding a cone of ice cream&#10;&#10;Description automatically generated">
            <a:hlinkClick r:id="rId11"/>
            <a:extLst>
              <a:ext uri="{FF2B5EF4-FFF2-40B4-BE49-F238E27FC236}">
                <a16:creationId xmlns:a16="http://schemas.microsoft.com/office/drawing/2014/main" id="{72A14273-0C66-9C66-992A-1AE78AEDF973}"/>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801226" y="3841461"/>
            <a:ext cx="1092581" cy="952432"/>
          </a:xfrm>
          <a:prstGeom prst="ellipse">
            <a:avLst/>
          </a:prstGeom>
        </p:spPr>
      </p:pic>
      <p:sp>
        <p:nvSpPr>
          <p:cNvPr id="3" name="TextBox 44">
            <a:extLst>
              <a:ext uri="{FF2B5EF4-FFF2-40B4-BE49-F238E27FC236}">
                <a16:creationId xmlns:a16="http://schemas.microsoft.com/office/drawing/2014/main" id="{E28DADC6-A8E0-B361-E5C7-8518A857D764}"/>
              </a:ext>
            </a:extLst>
          </p:cNvPr>
          <p:cNvSpPr txBox="1">
            <a:spLocks noChangeArrowheads="1"/>
          </p:cNvSpPr>
          <p:nvPr/>
        </p:nvSpPr>
        <p:spPr bwMode="auto">
          <a:xfrm>
            <a:off x="2092098" y="5606189"/>
            <a:ext cx="9705975"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lnSpc>
                <a:spcPts val="7300"/>
              </a:lnSpc>
            </a:pPr>
            <a:r>
              <a:rPr lang="en-US" altLang="en-US" sz="8000">
                <a:solidFill>
                  <a:srgbClr val="D6C535"/>
                </a:solidFill>
                <a:latin typeface="Bebas Neue" panose="020B0606020202050201" pitchFamily="34" charset="0"/>
              </a:rPr>
              <a:t>DIVERSE-CITY</a:t>
            </a:r>
          </a:p>
        </p:txBody>
      </p:sp>
      <p:pic>
        <p:nvPicPr>
          <p:cNvPr id="5" name="Picture 4" descr="A statue of a hindu god&#10;&#10;Description automatically generated">
            <a:hlinkClick r:id="rId13"/>
            <a:extLst>
              <a:ext uri="{FF2B5EF4-FFF2-40B4-BE49-F238E27FC236}">
                <a16:creationId xmlns:a16="http://schemas.microsoft.com/office/drawing/2014/main" id="{1F75C45F-4D2D-41BC-AEDD-F6CCB149F089}"/>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831534" y="600890"/>
            <a:ext cx="1031966" cy="1045029"/>
          </a:xfrm>
          <a:prstGeom prst="ellipse">
            <a:avLst/>
          </a:prstGeom>
        </p:spPr>
      </p:pic>
      <p:sp>
        <p:nvSpPr>
          <p:cNvPr id="7" name="TextBox 44">
            <a:extLst>
              <a:ext uri="{FF2B5EF4-FFF2-40B4-BE49-F238E27FC236}">
                <a16:creationId xmlns:a16="http://schemas.microsoft.com/office/drawing/2014/main" id="{400D45E4-D6A8-43BD-07FF-9776716BA5D6}"/>
              </a:ext>
            </a:extLst>
          </p:cNvPr>
          <p:cNvSpPr txBox="1">
            <a:spLocks noChangeArrowheads="1"/>
          </p:cNvSpPr>
          <p:nvPr/>
        </p:nvSpPr>
        <p:spPr bwMode="auto">
          <a:xfrm>
            <a:off x="2092099" y="60089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BRICK LANE, E1</a:t>
            </a:r>
          </a:p>
          <a:p>
            <a:pPr eaLnBrk="1" hangingPunct="1"/>
            <a:r>
              <a:rPr lang="en-GB" sz="1400" b="0" i="0" u="none" strike="noStrike">
                <a:solidFill>
                  <a:schemeClr val="bg1"/>
                </a:solidFill>
                <a:effectLst/>
                <a:latin typeface="+mn-lt"/>
              </a:rPr>
              <a:t>Brick Lane in East London is a vibrant hub that showcases the rich heritage and cultural identity of the Bangladeshi community. A curry here is a must.</a:t>
            </a:r>
            <a:endParaRPr lang="en-US" altLang="en-US" sz="1400">
              <a:solidFill>
                <a:schemeClr val="bg1"/>
              </a:solidFill>
              <a:latin typeface="+mn-lt"/>
            </a:endParaRPr>
          </a:p>
        </p:txBody>
      </p:sp>
      <p:sp>
        <p:nvSpPr>
          <p:cNvPr id="9" name="TextBox 44">
            <a:extLst>
              <a:ext uri="{FF2B5EF4-FFF2-40B4-BE49-F238E27FC236}">
                <a16:creationId xmlns:a16="http://schemas.microsoft.com/office/drawing/2014/main" id="{85C54FC5-87CA-8506-5F27-04DBAA53A031}"/>
              </a:ext>
            </a:extLst>
          </p:cNvPr>
          <p:cNvSpPr txBox="1">
            <a:spLocks noChangeArrowheads="1"/>
          </p:cNvSpPr>
          <p:nvPr/>
        </p:nvSpPr>
        <p:spPr bwMode="auto">
          <a:xfrm>
            <a:off x="2092098" y="2183718"/>
            <a:ext cx="4169444"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chemeClr val="bg1"/>
                </a:solidFill>
                <a:latin typeface="Bebas Neue" panose="020B0606020202050201" pitchFamily="34" charset="0"/>
              </a:rPr>
              <a:t>OLD COMPTON STREET, W1</a:t>
            </a:r>
          </a:p>
          <a:p>
            <a:pPr eaLnBrk="1" hangingPunct="1"/>
            <a:r>
              <a:rPr lang="en-GB" sz="1400" b="0" i="0" u="none" strike="noStrike" dirty="0">
                <a:solidFill>
                  <a:schemeClr val="bg1"/>
                </a:solidFill>
                <a:effectLst/>
                <a:latin typeface="+mn-lt"/>
              </a:rPr>
              <a:t>The beating heart of London’s amazing LGBTQ+ community</a:t>
            </a:r>
            <a:r>
              <a:rPr lang="en-GB" sz="1400" dirty="0">
                <a:solidFill>
                  <a:schemeClr val="bg1"/>
                </a:solidFill>
                <a:latin typeface="+mn-lt"/>
              </a:rPr>
              <a:t>. T</a:t>
            </a:r>
            <a:r>
              <a:rPr lang="en-GB" sz="1400" b="0" i="0" u="none" strike="noStrike" dirty="0">
                <a:solidFill>
                  <a:schemeClr val="bg1"/>
                </a:solidFill>
                <a:effectLst/>
                <a:latin typeface="+mn-lt"/>
              </a:rPr>
              <a:t>here are bars and clubs plus a wide array of shops – or simply soak up the buzzy atmosphere with pride!</a:t>
            </a:r>
            <a:endParaRPr lang="en-US" altLang="en-US" sz="1400" dirty="0">
              <a:solidFill>
                <a:schemeClr val="bg1"/>
              </a:solidFill>
              <a:latin typeface="+mn-lt"/>
            </a:endParaRPr>
          </a:p>
        </p:txBody>
      </p:sp>
      <p:pic>
        <p:nvPicPr>
          <p:cNvPr id="11" name="Picture 10" descr="A group of people on a parade&#10;&#10;Description automatically generated">
            <a:hlinkClick r:id="rId15"/>
            <a:extLst>
              <a:ext uri="{FF2B5EF4-FFF2-40B4-BE49-F238E27FC236}">
                <a16:creationId xmlns:a16="http://schemas.microsoft.com/office/drawing/2014/main" id="{1AFFDB5A-9DDD-EFB6-4CAA-6BE37DF93816}"/>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831534" y="2234904"/>
            <a:ext cx="1092582" cy="1045029"/>
          </a:xfrm>
          <a:prstGeom prst="ellipse">
            <a:avLst/>
          </a:prstGeom>
        </p:spPr>
      </p:pic>
      <p:sp>
        <p:nvSpPr>
          <p:cNvPr id="12" name="TextBox 44">
            <a:extLst>
              <a:ext uri="{FF2B5EF4-FFF2-40B4-BE49-F238E27FC236}">
                <a16:creationId xmlns:a16="http://schemas.microsoft.com/office/drawing/2014/main" id="{F12C39EE-8108-19F6-CE0E-1A21727634C3}"/>
              </a:ext>
            </a:extLst>
          </p:cNvPr>
          <p:cNvSpPr txBox="1">
            <a:spLocks noChangeArrowheads="1"/>
          </p:cNvSpPr>
          <p:nvPr/>
        </p:nvSpPr>
        <p:spPr bwMode="auto">
          <a:xfrm>
            <a:off x="2092098" y="3803513"/>
            <a:ext cx="4169444"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chemeClr val="bg1"/>
                </a:solidFill>
                <a:latin typeface="Bebas Neue" panose="020B0606020202050201" pitchFamily="34" charset="0"/>
              </a:rPr>
              <a:t>CHINATOWN, W1</a:t>
            </a:r>
          </a:p>
          <a:p>
            <a:pPr eaLnBrk="1" hangingPunct="1"/>
            <a:r>
              <a:rPr lang="en-GB" sz="1400" b="0" i="0" u="none" strike="noStrike" dirty="0">
                <a:solidFill>
                  <a:schemeClr val="bg1"/>
                </a:solidFill>
                <a:effectLst/>
                <a:latin typeface="+mn-lt"/>
              </a:rPr>
              <a:t>A foodie paradise in the heart of Soho – we recommend saying hello to Mr Wing of </a:t>
            </a:r>
            <a:r>
              <a:rPr lang="en-GB" sz="1400" b="1" i="0" u="none" strike="noStrike" dirty="0">
                <a:solidFill>
                  <a:schemeClr val="bg1"/>
                </a:solidFill>
                <a:effectLst/>
                <a:latin typeface="+mn-lt"/>
              </a:rPr>
              <a:t>Tao Tao Ju </a:t>
            </a:r>
            <a:r>
              <a:rPr lang="en-GB" sz="1400" b="0" i="0" u="none" strike="noStrike" dirty="0">
                <a:solidFill>
                  <a:schemeClr val="bg1"/>
                </a:solidFill>
                <a:effectLst/>
                <a:latin typeface="+mn-lt"/>
              </a:rPr>
              <a:t>– a friendly welcome (and delicious dishes!) await you.</a:t>
            </a:r>
            <a:endParaRPr lang="en-US" altLang="en-US" sz="1400" dirty="0">
              <a:solidFill>
                <a:schemeClr val="bg1"/>
              </a:solidFill>
              <a:latin typeface="+mn-lt"/>
            </a:endParaRPr>
          </a:p>
        </p:txBody>
      </p:sp>
      <p:sp>
        <p:nvSpPr>
          <p:cNvPr id="17" name="TextBox 44">
            <a:extLst>
              <a:ext uri="{FF2B5EF4-FFF2-40B4-BE49-F238E27FC236}">
                <a16:creationId xmlns:a16="http://schemas.microsoft.com/office/drawing/2014/main" id="{52BD422C-792C-68C1-67F9-D68EAA0E7F29}"/>
              </a:ext>
            </a:extLst>
          </p:cNvPr>
          <p:cNvSpPr txBox="1">
            <a:spLocks noChangeArrowheads="1"/>
          </p:cNvSpPr>
          <p:nvPr/>
        </p:nvSpPr>
        <p:spPr bwMode="auto">
          <a:xfrm>
            <a:off x="2092098" y="5277395"/>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BRIXTON, SW2</a:t>
            </a:r>
          </a:p>
          <a:p>
            <a:pPr eaLnBrk="1" hangingPunct="1"/>
            <a:r>
              <a:rPr lang="en-GB" sz="1400" b="0" i="0" u="none" strike="noStrike">
                <a:solidFill>
                  <a:schemeClr val="bg1"/>
                </a:solidFill>
                <a:effectLst/>
                <a:latin typeface="+mn-lt"/>
              </a:rPr>
              <a:t>Sign up for a self-guided Music Tour of this vibrant and diverse </a:t>
            </a:r>
            <a:r>
              <a:rPr lang="en-GB" sz="1400" b="0" i="0" u="none" strike="noStrike" err="1">
                <a:solidFill>
                  <a:schemeClr val="bg1"/>
                </a:solidFill>
                <a:effectLst/>
                <a:latin typeface="+mn-lt"/>
              </a:rPr>
              <a:t>neighborhood</a:t>
            </a:r>
            <a:r>
              <a:rPr lang="en-GB" sz="1400" b="0" i="0" u="none" strike="noStrike">
                <a:solidFill>
                  <a:schemeClr val="bg1"/>
                </a:solidFill>
                <a:effectLst/>
                <a:latin typeface="+mn-lt"/>
              </a:rPr>
              <a:t> – music is in Brixton’s soul and its influence is everywhere.</a:t>
            </a:r>
            <a:endParaRPr lang="en-US" altLang="en-US" sz="1400">
              <a:solidFill>
                <a:schemeClr val="bg1"/>
              </a:solidFill>
              <a:latin typeface="+mn-lt"/>
            </a:endParaRPr>
          </a:p>
        </p:txBody>
      </p:sp>
      <p:sp>
        <p:nvSpPr>
          <p:cNvPr id="21" name="TextBox 44">
            <a:extLst>
              <a:ext uri="{FF2B5EF4-FFF2-40B4-BE49-F238E27FC236}">
                <a16:creationId xmlns:a16="http://schemas.microsoft.com/office/drawing/2014/main" id="{F9F4A0F4-72B5-34FD-D0F9-D195B9BBD9D8}"/>
              </a:ext>
            </a:extLst>
          </p:cNvPr>
          <p:cNvSpPr txBox="1">
            <a:spLocks noChangeArrowheads="1"/>
          </p:cNvSpPr>
          <p:nvPr/>
        </p:nvSpPr>
        <p:spPr bwMode="auto">
          <a:xfrm>
            <a:off x="7961813" y="61181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chemeClr val="bg1"/>
                </a:solidFill>
                <a:latin typeface="Bebas Neue" panose="020B0606020202050201" pitchFamily="34" charset="0"/>
              </a:rPr>
              <a:t>SHOREDITCH, E2</a:t>
            </a:r>
          </a:p>
          <a:p>
            <a:pPr eaLnBrk="1" hangingPunct="1"/>
            <a:r>
              <a:rPr lang="en-GB" sz="1400" b="0" i="0" u="none" strike="noStrike" dirty="0">
                <a:solidFill>
                  <a:schemeClr val="bg1"/>
                </a:solidFill>
                <a:effectLst/>
                <a:latin typeface="+mn-lt"/>
              </a:rPr>
              <a:t>London’s trendy art district has something for everyone – from creative arts to cool bars and cafés like </a:t>
            </a:r>
            <a:r>
              <a:rPr lang="en-GB" sz="1400" b="1" i="0" u="none" strike="noStrike" dirty="0">
                <a:solidFill>
                  <a:schemeClr val="bg1"/>
                </a:solidFill>
                <a:effectLst/>
                <a:latin typeface="+mn-lt"/>
              </a:rPr>
              <a:t>Origin Coffee</a:t>
            </a:r>
            <a:r>
              <a:rPr lang="en-GB" sz="1400" b="0" i="0" u="none" strike="noStrike" dirty="0">
                <a:solidFill>
                  <a:schemeClr val="bg1"/>
                </a:solidFill>
                <a:effectLst/>
                <a:latin typeface="+mn-lt"/>
              </a:rPr>
              <a:t>!</a:t>
            </a:r>
            <a:endParaRPr lang="en-US" altLang="en-US" sz="1400" dirty="0">
              <a:solidFill>
                <a:schemeClr val="bg1"/>
              </a:solidFill>
              <a:latin typeface="+mn-lt"/>
            </a:endParaRPr>
          </a:p>
        </p:txBody>
      </p:sp>
      <p:sp>
        <p:nvSpPr>
          <p:cNvPr id="25" name="TextBox 44">
            <a:extLst>
              <a:ext uri="{FF2B5EF4-FFF2-40B4-BE49-F238E27FC236}">
                <a16:creationId xmlns:a16="http://schemas.microsoft.com/office/drawing/2014/main" id="{7F5FE32A-57E8-50C4-67F0-82728D458B94}"/>
              </a:ext>
            </a:extLst>
          </p:cNvPr>
          <p:cNvSpPr txBox="1">
            <a:spLocks noChangeArrowheads="1"/>
          </p:cNvSpPr>
          <p:nvPr/>
        </p:nvSpPr>
        <p:spPr bwMode="auto">
          <a:xfrm>
            <a:off x="7961813" y="2183718"/>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chemeClr val="bg1"/>
                </a:solidFill>
                <a:latin typeface="Bebas Neue" panose="020B0606020202050201" pitchFamily="34" charset="0"/>
              </a:rPr>
              <a:t>NOTTING HILL, W11</a:t>
            </a:r>
          </a:p>
          <a:p>
            <a:pPr eaLnBrk="1" hangingPunct="1"/>
            <a:r>
              <a:rPr lang="en-GB" sz="1400" b="0" i="0" u="none" strike="noStrike" dirty="0">
                <a:solidFill>
                  <a:schemeClr val="bg1"/>
                </a:solidFill>
                <a:effectLst/>
                <a:latin typeface="+mn-lt"/>
              </a:rPr>
              <a:t>Home to the world-famous carnival (and Hugh Grant of course), this is the place to explore the incredible market on Portobello Road. (*Julia Roberts not included!)</a:t>
            </a:r>
            <a:endParaRPr lang="en-US" altLang="en-US" sz="1400" dirty="0">
              <a:solidFill>
                <a:schemeClr val="bg1"/>
              </a:solidFill>
              <a:latin typeface="+mn-lt"/>
            </a:endParaRPr>
          </a:p>
        </p:txBody>
      </p:sp>
      <p:sp>
        <p:nvSpPr>
          <p:cNvPr id="29" name="TextBox 44">
            <a:extLst>
              <a:ext uri="{FF2B5EF4-FFF2-40B4-BE49-F238E27FC236}">
                <a16:creationId xmlns:a16="http://schemas.microsoft.com/office/drawing/2014/main" id="{AAFD5B07-6A62-CF9F-50E2-0FC37C9AD345}"/>
              </a:ext>
            </a:extLst>
          </p:cNvPr>
          <p:cNvSpPr txBox="1">
            <a:spLocks noChangeArrowheads="1"/>
          </p:cNvSpPr>
          <p:nvPr/>
        </p:nvSpPr>
        <p:spPr bwMode="auto">
          <a:xfrm>
            <a:off x="7961813" y="3854699"/>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BOROUGH MARKET, SE1</a:t>
            </a:r>
          </a:p>
          <a:p>
            <a:pPr eaLnBrk="1" hangingPunct="1"/>
            <a:r>
              <a:rPr lang="en-GB" altLang="en-US" sz="1400">
                <a:solidFill>
                  <a:srgbClr val="133A54"/>
                </a:solidFill>
                <a:latin typeface="+mn-lt"/>
              </a:rPr>
              <a:t>Whitewall’s old stomping ground and home to the world’s greatest food market (we’re biased!) You’ll want to come hungry – you won’t leave that way!</a:t>
            </a:r>
            <a:endParaRPr lang="en-US" altLang="en-US" sz="1400">
              <a:solidFill>
                <a:srgbClr val="133A54"/>
              </a:solidFill>
              <a:latin typeface="+mn-lt"/>
            </a:endParaRPr>
          </a:p>
        </p:txBody>
      </p:sp>
      <p:pic>
        <p:nvPicPr>
          <p:cNvPr id="33" name="Picture 32" descr="A white letters in a blue circle&#10;&#10;Description automatically generated">
            <a:extLst>
              <a:ext uri="{FF2B5EF4-FFF2-40B4-BE49-F238E27FC236}">
                <a16:creationId xmlns:a16="http://schemas.microsoft.com/office/drawing/2014/main" id="{7F716B9B-6A31-C09E-E289-C9B61A3E0916}"/>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rot="1767590">
            <a:off x="11109839" y="3834485"/>
            <a:ext cx="501254" cy="484757"/>
          </a:xfrm>
          <a:prstGeom prst="rect">
            <a:avLst/>
          </a:prstGeom>
        </p:spPr>
      </p:pic>
      <p:pic>
        <p:nvPicPr>
          <p:cNvPr id="2" name="Graphic 1" descr="Hamburger Menu Icon with solid fill">
            <a:hlinkClick r:id="rId18" action="ppaction://hlinksldjump"/>
            <a:extLst>
              <a:ext uri="{FF2B5EF4-FFF2-40B4-BE49-F238E27FC236}">
                <a16:creationId xmlns:a16="http://schemas.microsoft.com/office/drawing/2014/main" id="{D12F9BBE-20F3-1021-E2EF-8729ADF9393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377162" y="191774"/>
            <a:ext cx="409118" cy="409118"/>
          </a:xfrm>
          <a:prstGeom prst="rect">
            <a:avLst/>
          </a:prstGeom>
        </p:spPr>
      </p:pic>
      <p:sp>
        <p:nvSpPr>
          <p:cNvPr id="6" name="TextBox 5">
            <a:hlinkClick r:id="rId15"/>
            <a:extLst>
              <a:ext uri="{FF2B5EF4-FFF2-40B4-BE49-F238E27FC236}">
                <a16:creationId xmlns:a16="http://schemas.microsoft.com/office/drawing/2014/main" id="{3B31F0D9-7B4E-F26C-6ABD-7EBDAD8C1488}"/>
              </a:ext>
            </a:extLst>
          </p:cNvPr>
          <p:cNvSpPr txBox="1"/>
          <p:nvPr/>
        </p:nvSpPr>
        <p:spPr>
          <a:xfrm>
            <a:off x="2092098" y="2183718"/>
            <a:ext cx="3021769" cy="508682"/>
          </a:xfrm>
          <a:prstGeom prst="rect">
            <a:avLst/>
          </a:prstGeom>
          <a:noFill/>
        </p:spPr>
        <p:txBody>
          <a:bodyPr wrap="square" rtlCol="0">
            <a:spAutoFit/>
          </a:bodyPr>
          <a:lstStyle/>
          <a:p>
            <a:endParaRPr lang="en-US"/>
          </a:p>
        </p:txBody>
      </p:sp>
      <p:sp>
        <p:nvSpPr>
          <p:cNvPr id="8" name="TextBox 7">
            <a:hlinkClick r:id="rId11"/>
            <a:extLst>
              <a:ext uri="{FF2B5EF4-FFF2-40B4-BE49-F238E27FC236}">
                <a16:creationId xmlns:a16="http://schemas.microsoft.com/office/drawing/2014/main" id="{E1D8C1EF-6A67-23C7-6C06-2FC5E5A865D2}"/>
              </a:ext>
            </a:extLst>
          </p:cNvPr>
          <p:cNvSpPr txBox="1"/>
          <p:nvPr/>
        </p:nvSpPr>
        <p:spPr>
          <a:xfrm>
            <a:off x="2092098" y="3803513"/>
            <a:ext cx="1887235" cy="480620"/>
          </a:xfrm>
          <a:prstGeom prst="rect">
            <a:avLst/>
          </a:prstGeom>
          <a:noFill/>
        </p:spPr>
        <p:txBody>
          <a:bodyPr wrap="square" rtlCol="0">
            <a:spAutoFit/>
          </a:bodyPr>
          <a:lstStyle/>
          <a:p>
            <a:endParaRPr lang="en-US"/>
          </a:p>
        </p:txBody>
      </p:sp>
      <p:sp>
        <p:nvSpPr>
          <p:cNvPr id="10" name="TextBox 9">
            <a:hlinkClick r:id="rId9"/>
            <a:extLst>
              <a:ext uri="{FF2B5EF4-FFF2-40B4-BE49-F238E27FC236}">
                <a16:creationId xmlns:a16="http://schemas.microsoft.com/office/drawing/2014/main" id="{C0E93B49-AB9D-08CA-E7D4-02BA5F7B3514}"/>
              </a:ext>
            </a:extLst>
          </p:cNvPr>
          <p:cNvSpPr txBox="1"/>
          <p:nvPr/>
        </p:nvSpPr>
        <p:spPr>
          <a:xfrm>
            <a:off x="2092098" y="5187111"/>
            <a:ext cx="1717902" cy="553289"/>
          </a:xfrm>
          <a:prstGeom prst="rect">
            <a:avLst/>
          </a:prstGeom>
          <a:noFill/>
        </p:spPr>
        <p:txBody>
          <a:bodyPr wrap="square" rtlCol="0">
            <a:spAutoFit/>
          </a:bodyPr>
          <a:lstStyle/>
          <a:p>
            <a:endParaRPr lang="en-US"/>
          </a:p>
        </p:txBody>
      </p:sp>
      <p:sp>
        <p:nvSpPr>
          <p:cNvPr id="13" name="TextBox 12">
            <a:hlinkClick r:id="rId3"/>
            <a:extLst>
              <a:ext uri="{FF2B5EF4-FFF2-40B4-BE49-F238E27FC236}">
                <a16:creationId xmlns:a16="http://schemas.microsoft.com/office/drawing/2014/main" id="{7A075B71-D4A5-2747-7293-68B416CC54AB}"/>
              </a:ext>
            </a:extLst>
          </p:cNvPr>
          <p:cNvSpPr txBox="1"/>
          <p:nvPr/>
        </p:nvSpPr>
        <p:spPr>
          <a:xfrm>
            <a:off x="7961813" y="600890"/>
            <a:ext cx="2138088" cy="465910"/>
          </a:xfrm>
          <a:prstGeom prst="rect">
            <a:avLst/>
          </a:prstGeom>
          <a:noFill/>
        </p:spPr>
        <p:txBody>
          <a:bodyPr wrap="square" rtlCol="0">
            <a:spAutoFit/>
          </a:bodyPr>
          <a:lstStyle/>
          <a:p>
            <a:endParaRPr lang="en-US" dirty="0"/>
          </a:p>
        </p:txBody>
      </p:sp>
      <p:sp>
        <p:nvSpPr>
          <p:cNvPr id="14" name="TextBox 13">
            <a:hlinkClick r:id="rId7"/>
            <a:extLst>
              <a:ext uri="{FF2B5EF4-FFF2-40B4-BE49-F238E27FC236}">
                <a16:creationId xmlns:a16="http://schemas.microsoft.com/office/drawing/2014/main" id="{E9357106-424D-E043-B979-D967BBA0AF67}"/>
              </a:ext>
            </a:extLst>
          </p:cNvPr>
          <p:cNvSpPr txBox="1"/>
          <p:nvPr/>
        </p:nvSpPr>
        <p:spPr>
          <a:xfrm>
            <a:off x="7961813" y="2183718"/>
            <a:ext cx="2138088" cy="508682"/>
          </a:xfrm>
          <a:prstGeom prst="rect">
            <a:avLst/>
          </a:prstGeom>
          <a:noFill/>
        </p:spPr>
        <p:txBody>
          <a:bodyPr wrap="square" rtlCol="0">
            <a:spAutoFit/>
          </a:bodyPr>
          <a:lstStyle/>
          <a:p>
            <a:endParaRPr lang="en-US"/>
          </a:p>
        </p:txBody>
      </p:sp>
      <p:sp>
        <p:nvSpPr>
          <p:cNvPr id="16" name="TextBox 15">
            <a:hlinkClick r:id="rId5"/>
            <a:extLst>
              <a:ext uri="{FF2B5EF4-FFF2-40B4-BE49-F238E27FC236}">
                <a16:creationId xmlns:a16="http://schemas.microsoft.com/office/drawing/2014/main" id="{B9AE7D6F-41F5-E5CA-1B5B-4FB6BE5A5DDE}"/>
              </a:ext>
            </a:extLst>
          </p:cNvPr>
          <p:cNvSpPr txBox="1"/>
          <p:nvPr/>
        </p:nvSpPr>
        <p:spPr>
          <a:xfrm>
            <a:off x="7961813" y="3803513"/>
            <a:ext cx="2621520" cy="480620"/>
          </a:xfrm>
          <a:prstGeom prst="rect">
            <a:avLst/>
          </a:prstGeom>
          <a:noFill/>
        </p:spPr>
        <p:txBody>
          <a:bodyPr wrap="square" rtlCol="0">
            <a:spAutoFit/>
          </a:bodyPr>
          <a:lstStyle/>
          <a:p>
            <a:endParaRPr lang="en-US"/>
          </a:p>
        </p:txBody>
      </p:sp>
      <p:sp>
        <p:nvSpPr>
          <p:cNvPr id="18" name="TextBox 17">
            <a:extLst>
              <a:ext uri="{FF2B5EF4-FFF2-40B4-BE49-F238E27FC236}">
                <a16:creationId xmlns:a16="http://schemas.microsoft.com/office/drawing/2014/main" id="{61A5C59F-0F96-6BA0-5FD7-6126FD97FDBB}"/>
              </a:ext>
            </a:extLst>
          </p:cNvPr>
          <p:cNvSpPr txBox="1"/>
          <p:nvPr/>
        </p:nvSpPr>
        <p:spPr>
          <a:xfrm>
            <a:off x="9043524" y="6439981"/>
            <a:ext cx="2867093" cy="276999"/>
          </a:xfrm>
          <a:prstGeom prst="rect">
            <a:avLst/>
          </a:prstGeom>
          <a:noFill/>
        </p:spPr>
        <p:txBody>
          <a:bodyPr wrap="square" rtlCol="0">
            <a:spAutoFit/>
          </a:bodyPr>
          <a:lstStyle/>
          <a:p>
            <a:pPr algn="ctr"/>
            <a:r>
              <a:rPr lang="en-US" sz="1200">
                <a:solidFill>
                  <a:schemeClr val="bg1"/>
                </a:solidFill>
                <a:latin typeface="URWTypewriterT" panose="02040503030505020204" pitchFamily="18" charset="0"/>
              </a:rPr>
              <a:t>Click the images to find out more!</a:t>
            </a:r>
          </a:p>
        </p:txBody>
      </p:sp>
      <p:sp>
        <p:nvSpPr>
          <p:cNvPr id="4" name="TextBox 3">
            <a:hlinkClick r:id="rId13"/>
            <a:extLst>
              <a:ext uri="{FF2B5EF4-FFF2-40B4-BE49-F238E27FC236}">
                <a16:creationId xmlns:a16="http://schemas.microsoft.com/office/drawing/2014/main" id="{876D9073-D094-4D39-C0F5-0C54175A7360}"/>
              </a:ext>
            </a:extLst>
          </p:cNvPr>
          <p:cNvSpPr txBox="1"/>
          <p:nvPr/>
        </p:nvSpPr>
        <p:spPr>
          <a:xfrm>
            <a:off x="2130496" y="558118"/>
            <a:ext cx="3021769" cy="508682"/>
          </a:xfrm>
          <a:prstGeom prst="rect">
            <a:avLst/>
          </a:prstGeom>
          <a:noFill/>
        </p:spPr>
        <p:txBody>
          <a:bodyPr wrap="square" rtlCol="0">
            <a:spAutoFit/>
          </a:bodyPr>
          <a:lstStyle/>
          <a:p>
            <a:endParaRPr lang="en-US"/>
          </a:p>
        </p:txBody>
      </p:sp>
      <p:sp>
        <p:nvSpPr>
          <p:cNvPr id="22" name="TextBox 21">
            <a:hlinkClick r:id="rId21"/>
            <a:extLst>
              <a:ext uri="{FF2B5EF4-FFF2-40B4-BE49-F238E27FC236}">
                <a16:creationId xmlns:a16="http://schemas.microsoft.com/office/drawing/2014/main" id="{859E7891-A486-BEA8-9456-21A44E3A1F79}"/>
              </a:ext>
            </a:extLst>
          </p:cNvPr>
          <p:cNvSpPr txBox="1"/>
          <p:nvPr/>
        </p:nvSpPr>
        <p:spPr>
          <a:xfrm>
            <a:off x="5113867" y="4468963"/>
            <a:ext cx="858014" cy="259804"/>
          </a:xfrm>
          <a:prstGeom prst="rect">
            <a:avLst/>
          </a:prstGeom>
          <a:noFill/>
        </p:spPr>
        <p:txBody>
          <a:bodyPr wrap="square" rtlCol="0">
            <a:spAutoFit/>
          </a:bodyPr>
          <a:lstStyle/>
          <a:p>
            <a:endParaRPr lang="en-US"/>
          </a:p>
        </p:txBody>
      </p:sp>
      <p:sp>
        <p:nvSpPr>
          <p:cNvPr id="24" name="TextBox 23">
            <a:hlinkClick r:id="rId22"/>
            <a:extLst>
              <a:ext uri="{FF2B5EF4-FFF2-40B4-BE49-F238E27FC236}">
                <a16:creationId xmlns:a16="http://schemas.microsoft.com/office/drawing/2014/main" id="{3F44E3E4-A797-692F-9ED9-236CAE99FDA9}"/>
              </a:ext>
            </a:extLst>
          </p:cNvPr>
          <p:cNvSpPr txBox="1"/>
          <p:nvPr/>
        </p:nvSpPr>
        <p:spPr>
          <a:xfrm>
            <a:off x="8816553" y="1481580"/>
            <a:ext cx="1086928" cy="283060"/>
          </a:xfrm>
          <a:prstGeom prst="rect">
            <a:avLst/>
          </a:prstGeom>
          <a:noFill/>
        </p:spPr>
        <p:txBody>
          <a:bodyPr wrap="square" rtlCol="0">
            <a:noAutofit/>
          </a:bodyPr>
          <a:lstStyle/>
          <a:p>
            <a:endParaRPr lang="en-US" dirty="0"/>
          </a:p>
        </p:txBody>
      </p:sp>
    </p:spTree>
    <p:extLst>
      <p:ext uri="{BB962C8B-B14F-4D97-AF65-F5344CB8AC3E}">
        <p14:creationId xmlns:p14="http://schemas.microsoft.com/office/powerpoint/2010/main" val="2043919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6C535"/>
        </a:solidFill>
        <a:effectLst/>
      </p:bgPr>
    </p:bg>
    <p:spTree>
      <p:nvGrpSpPr>
        <p:cNvPr id="1" name=""/>
        <p:cNvGrpSpPr/>
        <p:nvPr/>
      </p:nvGrpSpPr>
      <p:grpSpPr>
        <a:xfrm>
          <a:off x="0" y="0"/>
          <a:ext cx="0" cy="0"/>
          <a:chOff x="0" y="0"/>
          <a:chExt cx="0" cy="0"/>
        </a:xfrm>
      </p:grpSpPr>
      <p:pic>
        <p:nvPicPr>
          <p:cNvPr id="30" name="Picture 29" descr="A group of people sitting at tables in a restaurant&#10;&#10;Description automatically generated">
            <a:hlinkClick r:id="rId3"/>
            <a:extLst>
              <a:ext uri="{FF2B5EF4-FFF2-40B4-BE49-F238E27FC236}">
                <a16:creationId xmlns:a16="http://schemas.microsoft.com/office/drawing/2014/main" id="{36132B87-F0E8-AC6C-F0C8-6CCDC240C893}"/>
              </a:ext>
            </a:extLst>
          </p:cNvPr>
          <p:cNvPicPr>
            <a:picLocks noChangeAspect="1"/>
          </p:cNvPicPr>
          <p:nvPr/>
        </p:nvPicPr>
        <p:blipFill>
          <a:blip r:embed="rId4"/>
          <a:stretch>
            <a:fillRect/>
          </a:stretch>
        </p:blipFill>
        <p:spPr>
          <a:xfrm>
            <a:off x="831533" y="3798332"/>
            <a:ext cx="1092578" cy="1059247"/>
          </a:xfrm>
          <a:prstGeom prst="ellipse">
            <a:avLst/>
          </a:prstGeom>
        </p:spPr>
      </p:pic>
      <p:pic>
        <p:nvPicPr>
          <p:cNvPr id="22" name="Picture 21" descr="A group of people sitting at tables in a restaurant&#10;&#10;Description automatically generated">
            <a:hlinkClick r:id="rId5"/>
            <a:extLst>
              <a:ext uri="{FF2B5EF4-FFF2-40B4-BE49-F238E27FC236}">
                <a16:creationId xmlns:a16="http://schemas.microsoft.com/office/drawing/2014/main" id="{78C67CBB-7FA0-A515-7379-B501D95E0233}"/>
              </a:ext>
            </a:extLst>
          </p:cNvPr>
          <p:cNvPicPr>
            <a:picLocks noChangeAspect="1"/>
          </p:cNvPicPr>
          <p:nvPr/>
        </p:nvPicPr>
        <p:blipFill>
          <a:blip r:embed="rId6"/>
          <a:stretch>
            <a:fillRect/>
          </a:stretch>
        </p:blipFill>
        <p:spPr>
          <a:xfrm>
            <a:off x="831532" y="600891"/>
            <a:ext cx="1092578" cy="1059248"/>
          </a:xfrm>
          <a:prstGeom prst="ellipse">
            <a:avLst/>
          </a:prstGeom>
        </p:spPr>
      </p:pic>
      <p:pic>
        <p:nvPicPr>
          <p:cNvPr id="32" name="Picture 31" descr="A person sitting at a table&#10;&#10;Description automatically generated">
            <a:hlinkClick r:id="rId7"/>
            <a:extLst>
              <a:ext uri="{FF2B5EF4-FFF2-40B4-BE49-F238E27FC236}">
                <a16:creationId xmlns:a16="http://schemas.microsoft.com/office/drawing/2014/main" id="{87FAA7DF-113C-6AD3-C817-D08921955D9E}"/>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6701248" y="3853320"/>
            <a:ext cx="1092581" cy="1102225"/>
          </a:xfrm>
          <a:prstGeom prst="ellipse">
            <a:avLst/>
          </a:prstGeom>
        </p:spPr>
      </p:pic>
      <p:sp>
        <p:nvSpPr>
          <p:cNvPr id="26" name="Rounded Rectangle 25">
            <a:extLst>
              <a:ext uri="{FF2B5EF4-FFF2-40B4-BE49-F238E27FC236}">
                <a16:creationId xmlns:a16="http://schemas.microsoft.com/office/drawing/2014/main" id="{33038D50-5826-BFA0-D837-7FFD255C1BE9}"/>
              </a:ext>
            </a:extLst>
          </p:cNvPr>
          <p:cNvSpPr/>
          <p:nvPr/>
        </p:nvSpPr>
        <p:spPr>
          <a:xfrm>
            <a:off x="6560538" y="2035395"/>
            <a:ext cx="5177385" cy="1653895"/>
          </a:xfrm>
          <a:prstGeom prst="roundRect">
            <a:avLst/>
          </a:prstGeom>
          <a:solidFill>
            <a:srgbClr val="133A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plate of food on a table&#10;&#10;Description automatically generated">
            <a:hlinkClick r:id="rId9"/>
            <a:extLst>
              <a:ext uri="{FF2B5EF4-FFF2-40B4-BE49-F238E27FC236}">
                <a16:creationId xmlns:a16="http://schemas.microsoft.com/office/drawing/2014/main" id="{FB16FBAA-5C1F-AEE3-801E-EE77FBC7611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07652" y="2125578"/>
            <a:ext cx="1102225" cy="1048329"/>
          </a:xfrm>
          <a:prstGeom prst="ellipse">
            <a:avLst/>
          </a:prstGeom>
        </p:spPr>
      </p:pic>
      <p:pic>
        <p:nvPicPr>
          <p:cNvPr id="20" name="Picture 19" descr="A plate of fried fish with a fork and knife&#10;&#10;Description automatically generated">
            <a:hlinkClick r:id="rId11"/>
            <a:extLst>
              <a:ext uri="{FF2B5EF4-FFF2-40B4-BE49-F238E27FC236}">
                <a16:creationId xmlns:a16="http://schemas.microsoft.com/office/drawing/2014/main" id="{E2D28D51-119C-284A-22A6-CEC2CCEF0A8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31532" y="5233774"/>
            <a:ext cx="1092579" cy="1059248"/>
          </a:xfrm>
          <a:prstGeom prst="ellipse">
            <a:avLst/>
          </a:prstGeom>
        </p:spPr>
      </p:pic>
      <p:pic>
        <p:nvPicPr>
          <p:cNvPr id="13" name="Picture 12" descr="A table with plates of food&#10;&#10;Description automatically generated">
            <a:hlinkClick r:id="rId13"/>
            <a:extLst>
              <a:ext uri="{FF2B5EF4-FFF2-40B4-BE49-F238E27FC236}">
                <a16:creationId xmlns:a16="http://schemas.microsoft.com/office/drawing/2014/main" id="{EC54B1B4-F410-1A4E-65E3-E51BE8396063}"/>
              </a:ext>
            </a:extLst>
          </p:cNvPr>
          <p:cNvPicPr>
            <a:picLocks noChangeAspect="1"/>
          </p:cNvPicPr>
          <p:nvPr/>
        </p:nvPicPr>
        <p:blipFill>
          <a:blip r:embed="rId14" cstate="email">
            <a:extLst>
              <a:ext uri="{28A0092B-C50C-407E-A947-70E740481C1C}">
                <a14:useLocalDpi xmlns:a14="http://schemas.microsoft.com/office/drawing/2010/main"/>
              </a:ext>
            </a:extLst>
          </a:blip>
          <a:srcRect t="-486"/>
          <a:stretch/>
        </p:blipFill>
        <p:spPr>
          <a:xfrm>
            <a:off x="831534" y="2220686"/>
            <a:ext cx="1092580" cy="1059248"/>
          </a:xfrm>
          <a:prstGeom prst="ellipse">
            <a:avLst/>
          </a:prstGeom>
        </p:spPr>
      </p:pic>
      <p:pic>
        <p:nvPicPr>
          <p:cNvPr id="4" name="Picture 3" descr="A restaurant with tables and chairs&#10;&#10;Description automatically generated">
            <a:hlinkClick r:id="rId15"/>
            <a:extLst>
              <a:ext uri="{FF2B5EF4-FFF2-40B4-BE49-F238E27FC236}">
                <a16:creationId xmlns:a16="http://schemas.microsoft.com/office/drawing/2014/main" id="{86706874-FE0E-3FA5-93EC-DFBFBBECA8D5}"/>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6691194" y="559011"/>
            <a:ext cx="1092581" cy="1060459"/>
          </a:xfrm>
          <a:prstGeom prst="ellipse">
            <a:avLst/>
          </a:prstGeom>
        </p:spPr>
      </p:pic>
      <p:sp>
        <p:nvSpPr>
          <p:cNvPr id="3" name="TextBox 44">
            <a:extLst>
              <a:ext uri="{FF2B5EF4-FFF2-40B4-BE49-F238E27FC236}">
                <a16:creationId xmlns:a16="http://schemas.microsoft.com/office/drawing/2014/main" id="{E28DADC6-A8E0-B361-E5C7-8518A857D764}"/>
              </a:ext>
            </a:extLst>
          </p:cNvPr>
          <p:cNvSpPr txBox="1">
            <a:spLocks noChangeArrowheads="1"/>
          </p:cNvSpPr>
          <p:nvPr/>
        </p:nvSpPr>
        <p:spPr bwMode="auto">
          <a:xfrm>
            <a:off x="2092098" y="5606189"/>
            <a:ext cx="9705975"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lnSpc>
                <a:spcPts val="7300"/>
              </a:lnSpc>
            </a:pPr>
            <a:r>
              <a:rPr lang="en-US" altLang="en-US" sz="8000">
                <a:solidFill>
                  <a:srgbClr val="BD1515"/>
                </a:solidFill>
                <a:latin typeface="Bebas Neue" panose="020B0606020202050201" pitchFamily="34" charset="0"/>
              </a:rPr>
              <a:t>FOODIES</a:t>
            </a:r>
          </a:p>
        </p:txBody>
      </p:sp>
      <p:sp>
        <p:nvSpPr>
          <p:cNvPr id="7" name="TextBox 44">
            <a:extLst>
              <a:ext uri="{FF2B5EF4-FFF2-40B4-BE49-F238E27FC236}">
                <a16:creationId xmlns:a16="http://schemas.microsoft.com/office/drawing/2014/main" id="{400D45E4-D6A8-43BD-07FF-9776716BA5D6}"/>
              </a:ext>
            </a:extLst>
          </p:cNvPr>
          <p:cNvSpPr txBox="1">
            <a:spLocks noChangeArrowheads="1"/>
          </p:cNvSpPr>
          <p:nvPr/>
        </p:nvSpPr>
        <p:spPr bwMode="auto">
          <a:xfrm>
            <a:off x="2092099" y="60089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AKARA, SE1</a:t>
            </a:r>
          </a:p>
          <a:p>
            <a:pPr eaLnBrk="1" hangingPunct="1"/>
            <a:r>
              <a:rPr lang="en-GB" sz="1400">
                <a:solidFill>
                  <a:srgbClr val="133A54"/>
                </a:solidFill>
                <a:latin typeface="+mn-lt"/>
              </a:rPr>
              <a:t>Nigerian </a:t>
            </a:r>
            <a:r>
              <a:rPr lang="en-GB" sz="1400" err="1">
                <a:solidFill>
                  <a:srgbClr val="133A54"/>
                </a:solidFill>
                <a:latin typeface="+mn-lt"/>
              </a:rPr>
              <a:t>Akara</a:t>
            </a:r>
            <a:r>
              <a:rPr lang="en-GB" sz="1400">
                <a:solidFill>
                  <a:srgbClr val="133A54"/>
                </a:solidFill>
                <a:latin typeface="+mn-lt"/>
              </a:rPr>
              <a:t> Osu with the flavour-packed delights of Brazilian </a:t>
            </a:r>
            <a:r>
              <a:rPr lang="en-GB" sz="1400" err="1">
                <a:solidFill>
                  <a:srgbClr val="133A54"/>
                </a:solidFill>
                <a:latin typeface="+mn-lt"/>
              </a:rPr>
              <a:t>Acaraje</a:t>
            </a:r>
            <a:r>
              <a:rPr lang="en-GB" sz="1400">
                <a:solidFill>
                  <a:srgbClr val="133A54"/>
                </a:solidFill>
                <a:latin typeface="+mn-lt"/>
              </a:rPr>
              <a:t> is the star at this gem situated in Borough Market.</a:t>
            </a:r>
            <a:endParaRPr lang="en-US" altLang="en-US" sz="1400">
              <a:solidFill>
                <a:srgbClr val="133A54"/>
              </a:solidFill>
              <a:latin typeface="+mn-lt"/>
            </a:endParaRPr>
          </a:p>
        </p:txBody>
      </p:sp>
      <p:sp>
        <p:nvSpPr>
          <p:cNvPr id="9" name="TextBox 44">
            <a:extLst>
              <a:ext uri="{FF2B5EF4-FFF2-40B4-BE49-F238E27FC236}">
                <a16:creationId xmlns:a16="http://schemas.microsoft.com/office/drawing/2014/main" id="{85C54FC5-87CA-8506-5F27-04DBAA53A031}"/>
              </a:ext>
            </a:extLst>
          </p:cNvPr>
          <p:cNvSpPr txBox="1">
            <a:spLocks noChangeArrowheads="1"/>
          </p:cNvSpPr>
          <p:nvPr/>
        </p:nvSpPr>
        <p:spPr bwMode="auto">
          <a:xfrm>
            <a:off x="2092098" y="2183718"/>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THE DEVONSHIRE, W1</a:t>
            </a:r>
          </a:p>
          <a:p>
            <a:pPr eaLnBrk="1" hangingPunct="1"/>
            <a:r>
              <a:rPr lang="en-GB" sz="1400" b="0" i="0" u="none" strike="noStrike">
                <a:solidFill>
                  <a:srgbClr val="133A54"/>
                </a:solidFill>
                <a:effectLst/>
                <a:latin typeface="+mn-lt"/>
              </a:rPr>
              <a:t>There are pubs, and then there’s the Devonshire! It may look like a typical London boozer, but its kitchen wizards elevate British classics beyond belief.</a:t>
            </a:r>
            <a:endParaRPr lang="en-US" altLang="en-US" sz="1400">
              <a:solidFill>
                <a:srgbClr val="133A54"/>
              </a:solidFill>
              <a:latin typeface="+mn-lt"/>
            </a:endParaRPr>
          </a:p>
        </p:txBody>
      </p:sp>
      <p:sp>
        <p:nvSpPr>
          <p:cNvPr id="12" name="TextBox 44">
            <a:extLst>
              <a:ext uri="{FF2B5EF4-FFF2-40B4-BE49-F238E27FC236}">
                <a16:creationId xmlns:a16="http://schemas.microsoft.com/office/drawing/2014/main" id="{F12C39EE-8108-19F6-CE0E-1A21727634C3}"/>
              </a:ext>
            </a:extLst>
          </p:cNvPr>
          <p:cNvSpPr txBox="1">
            <a:spLocks noChangeArrowheads="1"/>
          </p:cNvSpPr>
          <p:nvPr/>
        </p:nvSpPr>
        <p:spPr bwMode="auto">
          <a:xfrm>
            <a:off x="2092098" y="3803513"/>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MOUNT ST. RESTAURANT, W1</a:t>
            </a:r>
          </a:p>
          <a:p>
            <a:pPr eaLnBrk="1" hangingPunct="1"/>
            <a:r>
              <a:rPr lang="en-GB" sz="1400" b="0" i="0" u="none" strike="noStrike">
                <a:solidFill>
                  <a:srgbClr val="133A54"/>
                </a:solidFill>
                <a:effectLst/>
                <a:latin typeface="+mn-lt"/>
              </a:rPr>
              <a:t>Be warned: it’s not a cheap night out, but boy does it deliver. A feast for the eyes and the palette at this divine dining experience.</a:t>
            </a:r>
            <a:endParaRPr lang="en-US" altLang="en-US" sz="1400">
              <a:solidFill>
                <a:srgbClr val="133A54"/>
              </a:solidFill>
              <a:latin typeface="+mn-lt"/>
            </a:endParaRPr>
          </a:p>
        </p:txBody>
      </p:sp>
      <p:sp>
        <p:nvSpPr>
          <p:cNvPr id="17" name="TextBox 44">
            <a:extLst>
              <a:ext uri="{FF2B5EF4-FFF2-40B4-BE49-F238E27FC236}">
                <a16:creationId xmlns:a16="http://schemas.microsoft.com/office/drawing/2014/main" id="{52BD422C-792C-68C1-67F9-D68EAA0E7F29}"/>
              </a:ext>
            </a:extLst>
          </p:cNvPr>
          <p:cNvSpPr txBox="1">
            <a:spLocks noChangeArrowheads="1"/>
          </p:cNvSpPr>
          <p:nvPr/>
        </p:nvSpPr>
        <p:spPr bwMode="auto">
          <a:xfrm>
            <a:off x="2092098" y="5277395"/>
            <a:ext cx="3890691"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GOLDEN UNION, W1</a:t>
            </a:r>
          </a:p>
          <a:p>
            <a:pPr eaLnBrk="1" hangingPunct="1"/>
            <a:r>
              <a:rPr lang="en-GB" sz="1400" b="0" i="0" u="none" strike="noStrike">
                <a:solidFill>
                  <a:srgbClr val="133A54"/>
                </a:solidFill>
                <a:effectLst/>
                <a:latin typeface="+mn-lt"/>
              </a:rPr>
              <a:t>Pretentious it </a:t>
            </a:r>
            <a:r>
              <a:rPr lang="en-GB" sz="1400" b="0" i="0" u="none" strike="noStrike" err="1">
                <a:solidFill>
                  <a:srgbClr val="133A54"/>
                </a:solidFill>
                <a:effectLst/>
                <a:latin typeface="+mn-lt"/>
              </a:rPr>
              <a:t>ain’t</a:t>
            </a:r>
            <a:r>
              <a:rPr lang="en-GB" sz="1400" b="0" i="0" u="none" strike="noStrike">
                <a:solidFill>
                  <a:srgbClr val="133A54"/>
                </a:solidFill>
                <a:effectLst/>
                <a:latin typeface="+mn-lt"/>
              </a:rPr>
              <a:t>, but this no-frills fish bar in Soho serves up some of the capital’s best </a:t>
            </a:r>
            <a:r>
              <a:rPr lang="en-GB" sz="1400">
                <a:solidFill>
                  <a:srgbClr val="133A54"/>
                </a:solidFill>
                <a:latin typeface="+mn-lt"/>
              </a:rPr>
              <a:t>fish-and-chips; and what trip to London would be complete without that?</a:t>
            </a:r>
            <a:endParaRPr lang="en-US" altLang="en-US" sz="1400">
              <a:solidFill>
                <a:srgbClr val="133A54"/>
              </a:solidFill>
              <a:latin typeface="+mn-lt"/>
            </a:endParaRPr>
          </a:p>
        </p:txBody>
      </p:sp>
      <p:sp>
        <p:nvSpPr>
          <p:cNvPr id="21" name="TextBox 44">
            <a:extLst>
              <a:ext uri="{FF2B5EF4-FFF2-40B4-BE49-F238E27FC236}">
                <a16:creationId xmlns:a16="http://schemas.microsoft.com/office/drawing/2014/main" id="{F9F4A0F4-72B5-34FD-D0F9-D195B9BBD9D8}"/>
              </a:ext>
            </a:extLst>
          </p:cNvPr>
          <p:cNvSpPr txBox="1">
            <a:spLocks noChangeArrowheads="1"/>
          </p:cNvSpPr>
          <p:nvPr/>
        </p:nvSpPr>
        <p:spPr bwMode="auto">
          <a:xfrm>
            <a:off x="7977861" y="2203956"/>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D6C535"/>
                </a:solidFill>
                <a:latin typeface="Bebas Neue" panose="020B0606020202050201" pitchFamily="34" charset="0"/>
              </a:rPr>
              <a:t>64 Goodge street, w1</a:t>
            </a:r>
          </a:p>
          <a:p>
            <a:pPr eaLnBrk="1" hangingPunct="1"/>
            <a:r>
              <a:rPr lang="en-GB" sz="1400" b="0" i="0" u="none" strike="noStrike">
                <a:solidFill>
                  <a:srgbClr val="D6C535"/>
                </a:solidFill>
                <a:effectLst/>
                <a:latin typeface="+mn-lt"/>
              </a:rPr>
              <a:t>Don’t be fooled by the plain exterior: inside, Chef Stuart Andrew is offering up superb interpretations of French classics “from an outsider’s perspective.”</a:t>
            </a:r>
            <a:endParaRPr lang="en-US" altLang="en-US" sz="1400">
              <a:solidFill>
                <a:srgbClr val="D6C535"/>
              </a:solidFill>
              <a:latin typeface="+mn-lt"/>
            </a:endParaRPr>
          </a:p>
        </p:txBody>
      </p:sp>
      <p:sp>
        <p:nvSpPr>
          <p:cNvPr id="25" name="TextBox 44">
            <a:extLst>
              <a:ext uri="{FF2B5EF4-FFF2-40B4-BE49-F238E27FC236}">
                <a16:creationId xmlns:a16="http://schemas.microsoft.com/office/drawing/2014/main" id="{7F5FE32A-57E8-50C4-67F0-82728D458B94}"/>
              </a:ext>
            </a:extLst>
          </p:cNvPr>
          <p:cNvSpPr txBox="1">
            <a:spLocks noChangeArrowheads="1"/>
          </p:cNvSpPr>
          <p:nvPr/>
        </p:nvSpPr>
        <p:spPr bwMode="auto">
          <a:xfrm>
            <a:off x="7951759" y="559011"/>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RULES, WC2</a:t>
            </a:r>
          </a:p>
          <a:p>
            <a:pPr eaLnBrk="1" hangingPunct="1"/>
            <a:r>
              <a:rPr lang="en-GB" sz="1400" b="0" i="0" u="none" strike="noStrike">
                <a:solidFill>
                  <a:srgbClr val="133A54"/>
                </a:solidFill>
                <a:effectLst/>
                <a:latin typeface="+mn-lt"/>
              </a:rPr>
              <a:t>It doesn’t get more British than this – London’s oldest restaurant has been serving up the UK on a plate for a discerning clientele in Covent Garden since 1798.</a:t>
            </a:r>
            <a:endParaRPr lang="en-US" altLang="en-US" sz="1400">
              <a:solidFill>
                <a:srgbClr val="133A54"/>
              </a:solidFill>
              <a:latin typeface="+mn-lt"/>
            </a:endParaRPr>
          </a:p>
        </p:txBody>
      </p:sp>
      <p:sp>
        <p:nvSpPr>
          <p:cNvPr id="29" name="TextBox 44">
            <a:extLst>
              <a:ext uri="{FF2B5EF4-FFF2-40B4-BE49-F238E27FC236}">
                <a16:creationId xmlns:a16="http://schemas.microsoft.com/office/drawing/2014/main" id="{AAFD5B07-6A62-CF9F-50E2-0FC37C9AD345}"/>
              </a:ext>
            </a:extLst>
          </p:cNvPr>
          <p:cNvSpPr txBox="1">
            <a:spLocks noChangeArrowheads="1"/>
          </p:cNvSpPr>
          <p:nvPr/>
        </p:nvSpPr>
        <p:spPr bwMode="auto">
          <a:xfrm>
            <a:off x="7961813" y="381551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DARJEELING EXPRESS, W1</a:t>
            </a:r>
          </a:p>
          <a:p>
            <a:pPr eaLnBrk="1" hangingPunct="1"/>
            <a:r>
              <a:rPr lang="en-GB" altLang="en-US" sz="1400">
                <a:solidFill>
                  <a:srgbClr val="133A54"/>
                </a:solidFill>
                <a:latin typeface="+mn-lt"/>
              </a:rPr>
              <a:t>Staffed by Bengali women with no formal training, this authentic little gem showcases the best of North Indian cuisine – and your tastebuds will be tingling.</a:t>
            </a:r>
            <a:endParaRPr lang="en-US" altLang="en-US" sz="1400">
              <a:solidFill>
                <a:srgbClr val="133A54"/>
              </a:solidFill>
              <a:latin typeface="+mn-lt"/>
            </a:endParaRPr>
          </a:p>
        </p:txBody>
      </p:sp>
      <p:pic>
        <p:nvPicPr>
          <p:cNvPr id="28" name="Picture 27" descr="A white letters in a blue circle&#10;&#10;Description automatically generated">
            <a:extLst>
              <a:ext uri="{FF2B5EF4-FFF2-40B4-BE49-F238E27FC236}">
                <a16:creationId xmlns:a16="http://schemas.microsoft.com/office/drawing/2014/main" id="{90E6E992-819D-EA81-C36F-D8EEE082EF2C}"/>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rot="1767590">
            <a:off x="11097057" y="2105192"/>
            <a:ext cx="501254" cy="484757"/>
          </a:xfrm>
          <a:prstGeom prst="rect">
            <a:avLst/>
          </a:prstGeom>
        </p:spPr>
      </p:pic>
      <p:pic>
        <p:nvPicPr>
          <p:cNvPr id="2" name="Graphic 1" descr="Hamburger Menu Icon with solid fill">
            <a:hlinkClick r:id="rId18" action="ppaction://hlinksldjump"/>
            <a:extLst>
              <a:ext uri="{FF2B5EF4-FFF2-40B4-BE49-F238E27FC236}">
                <a16:creationId xmlns:a16="http://schemas.microsoft.com/office/drawing/2014/main" id="{328139F7-62D5-D051-83A0-AA5C76910EB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377162" y="191774"/>
            <a:ext cx="409118" cy="409118"/>
          </a:xfrm>
          <a:prstGeom prst="rect">
            <a:avLst/>
          </a:prstGeom>
        </p:spPr>
      </p:pic>
      <p:sp>
        <p:nvSpPr>
          <p:cNvPr id="5" name="TextBox 4">
            <a:hlinkClick r:id="rId5"/>
            <a:extLst>
              <a:ext uri="{FF2B5EF4-FFF2-40B4-BE49-F238E27FC236}">
                <a16:creationId xmlns:a16="http://schemas.microsoft.com/office/drawing/2014/main" id="{35B814D3-D901-A579-3C0F-03DD83DD90B3}"/>
              </a:ext>
            </a:extLst>
          </p:cNvPr>
          <p:cNvSpPr txBox="1"/>
          <p:nvPr/>
        </p:nvSpPr>
        <p:spPr>
          <a:xfrm>
            <a:off x="2063206" y="579950"/>
            <a:ext cx="1700969" cy="448977"/>
          </a:xfrm>
          <a:prstGeom prst="rect">
            <a:avLst/>
          </a:prstGeom>
          <a:noFill/>
        </p:spPr>
        <p:txBody>
          <a:bodyPr wrap="square" rtlCol="0">
            <a:spAutoFit/>
          </a:bodyPr>
          <a:lstStyle/>
          <a:p>
            <a:endParaRPr lang="en-US"/>
          </a:p>
        </p:txBody>
      </p:sp>
      <p:sp>
        <p:nvSpPr>
          <p:cNvPr id="6" name="TextBox 5">
            <a:hlinkClick r:id="rId13"/>
            <a:extLst>
              <a:ext uri="{FF2B5EF4-FFF2-40B4-BE49-F238E27FC236}">
                <a16:creationId xmlns:a16="http://schemas.microsoft.com/office/drawing/2014/main" id="{B484D47A-6A72-1FFE-C548-36181D3E3CD2}"/>
              </a:ext>
            </a:extLst>
          </p:cNvPr>
          <p:cNvSpPr txBox="1"/>
          <p:nvPr/>
        </p:nvSpPr>
        <p:spPr>
          <a:xfrm>
            <a:off x="2092098" y="2183718"/>
            <a:ext cx="2479902" cy="498154"/>
          </a:xfrm>
          <a:prstGeom prst="rect">
            <a:avLst/>
          </a:prstGeom>
          <a:noFill/>
        </p:spPr>
        <p:txBody>
          <a:bodyPr wrap="square" rtlCol="0">
            <a:spAutoFit/>
          </a:bodyPr>
          <a:lstStyle/>
          <a:p>
            <a:endParaRPr lang="en-US"/>
          </a:p>
        </p:txBody>
      </p:sp>
      <p:sp>
        <p:nvSpPr>
          <p:cNvPr id="10" name="TextBox 9">
            <a:hlinkClick r:id="rId3"/>
            <a:extLst>
              <a:ext uri="{FF2B5EF4-FFF2-40B4-BE49-F238E27FC236}">
                <a16:creationId xmlns:a16="http://schemas.microsoft.com/office/drawing/2014/main" id="{DFE80495-BE42-24FD-2EEB-C12CECC876F2}"/>
              </a:ext>
            </a:extLst>
          </p:cNvPr>
          <p:cNvSpPr txBox="1"/>
          <p:nvPr/>
        </p:nvSpPr>
        <p:spPr>
          <a:xfrm>
            <a:off x="2063206" y="3853320"/>
            <a:ext cx="3302878" cy="369332"/>
          </a:xfrm>
          <a:prstGeom prst="rect">
            <a:avLst/>
          </a:prstGeom>
          <a:noFill/>
        </p:spPr>
        <p:txBody>
          <a:bodyPr wrap="square" rtlCol="0">
            <a:spAutoFit/>
          </a:bodyPr>
          <a:lstStyle/>
          <a:p>
            <a:endParaRPr lang="en-US"/>
          </a:p>
        </p:txBody>
      </p:sp>
      <p:sp>
        <p:nvSpPr>
          <p:cNvPr id="11" name="TextBox 10">
            <a:hlinkClick r:id="rId11"/>
            <a:extLst>
              <a:ext uri="{FF2B5EF4-FFF2-40B4-BE49-F238E27FC236}">
                <a16:creationId xmlns:a16="http://schemas.microsoft.com/office/drawing/2014/main" id="{6B348C0D-8F85-0D14-64F0-71DA929147B3}"/>
              </a:ext>
            </a:extLst>
          </p:cNvPr>
          <p:cNvSpPr txBox="1"/>
          <p:nvPr/>
        </p:nvSpPr>
        <p:spPr>
          <a:xfrm>
            <a:off x="2092098" y="5277395"/>
            <a:ext cx="2192035" cy="369332"/>
          </a:xfrm>
          <a:prstGeom prst="rect">
            <a:avLst/>
          </a:prstGeom>
          <a:noFill/>
        </p:spPr>
        <p:txBody>
          <a:bodyPr wrap="square" rtlCol="0">
            <a:spAutoFit/>
          </a:bodyPr>
          <a:lstStyle/>
          <a:p>
            <a:endParaRPr lang="en-US"/>
          </a:p>
        </p:txBody>
      </p:sp>
      <p:sp>
        <p:nvSpPr>
          <p:cNvPr id="14" name="TextBox 13">
            <a:hlinkClick r:id="rId15"/>
            <a:extLst>
              <a:ext uri="{FF2B5EF4-FFF2-40B4-BE49-F238E27FC236}">
                <a16:creationId xmlns:a16="http://schemas.microsoft.com/office/drawing/2014/main" id="{5C64F6EF-CD3B-3267-4F4E-5DFF10611A17}"/>
              </a:ext>
            </a:extLst>
          </p:cNvPr>
          <p:cNvSpPr txBox="1"/>
          <p:nvPr/>
        </p:nvSpPr>
        <p:spPr>
          <a:xfrm>
            <a:off x="7951759" y="559011"/>
            <a:ext cx="1446241" cy="490856"/>
          </a:xfrm>
          <a:prstGeom prst="rect">
            <a:avLst/>
          </a:prstGeom>
          <a:noFill/>
        </p:spPr>
        <p:txBody>
          <a:bodyPr wrap="square" rtlCol="0">
            <a:spAutoFit/>
          </a:bodyPr>
          <a:lstStyle/>
          <a:p>
            <a:endParaRPr lang="en-US"/>
          </a:p>
        </p:txBody>
      </p:sp>
      <p:sp>
        <p:nvSpPr>
          <p:cNvPr id="15" name="TextBox 14">
            <a:hlinkClick r:id="rId9"/>
            <a:extLst>
              <a:ext uri="{FF2B5EF4-FFF2-40B4-BE49-F238E27FC236}">
                <a16:creationId xmlns:a16="http://schemas.microsoft.com/office/drawing/2014/main" id="{9A332C4B-1B58-F689-5641-947D7B6DA2A4}"/>
              </a:ext>
            </a:extLst>
          </p:cNvPr>
          <p:cNvSpPr txBox="1"/>
          <p:nvPr/>
        </p:nvSpPr>
        <p:spPr>
          <a:xfrm>
            <a:off x="7977861" y="2183718"/>
            <a:ext cx="2639339" cy="498154"/>
          </a:xfrm>
          <a:prstGeom prst="rect">
            <a:avLst/>
          </a:prstGeom>
          <a:noFill/>
        </p:spPr>
        <p:txBody>
          <a:bodyPr wrap="square" rtlCol="0">
            <a:spAutoFit/>
          </a:bodyPr>
          <a:lstStyle/>
          <a:p>
            <a:endParaRPr lang="en-US"/>
          </a:p>
        </p:txBody>
      </p:sp>
      <p:sp>
        <p:nvSpPr>
          <p:cNvPr id="18" name="TextBox 17">
            <a:hlinkClick r:id="rId7"/>
            <a:extLst>
              <a:ext uri="{FF2B5EF4-FFF2-40B4-BE49-F238E27FC236}">
                <a16:creationId xmlns:a16="http://schemas.microsoft.com/office/drawing/2014/main" id="{E08D1990-C0F1-FC56-A0F9-2C25D5B845DD}"/>
              </a:ext>
            </a:extLst>
          </p:cNvPr>
          <p:cNvSpPr txBox="1"/>
          <p:nvPr/>
        </p:nvSpPr>
        <p:spPr>
          <a:xfrm>
            <a:off x="7961813" y="3803513"/>
            <a:ext cx="2909387" cy="514487"/>
          </a:xfrm>
          <a:prstGeom prst="rect">
            <a:avLst/>
          </a:prstGeom>
          <a:noFill/>
        </p:spPr>
        <p:txBody>
          <a:bodyPr wrap="square" rtlCol="0">
            <a:spAutoFit/>
          </a:bodyPr>
          <a:lstStyle/>
          <a:p>
            <a:endParaRPr lang="en-US"/>
          </a:p>
        </p:txBody>
      </p:sp>
      <p:sp>
        <p:nvSpPr>
          <p:cNvPr id="31" name="TextBox 30">
            <a:extLst>
              <a:ext uri="{FF2B5EF4-FFF2-40B4-BE49-F238E27FC236}">
                <a16:creationId xmlns:a16="http://schemas.microsoft.com/office/drawing/2014/main" id="{4D846D0C-E63C-9D05-619A-50F19A6CD589}"/>
              </a:ext>
            </a:extLst>
          </p:cNvPr>
          <p:cNvSpPr txBox="1"/>
          <p:nvPr/>
        </p:nvSpPr>
        <p:spPr>
          <a:xfrm>
            <a:off x="9043524" y="6439981"/>
            <a:ext cx="2867093" cy="276999"/>
          </a:xfrm>
          <a:prstGeom prst="rect">
            <a:avLst/>
          </a:prstGeom>
          <a:noFill/>
        </p:spPr>
        <p:txBody>
          <a:bodyPr wrap="square" rtlCol="0">
            <a:spAutoFit/>
          </a:bodyPr>
          <a:lstStyle/>
          <a:p>
            <a:pPr algn="ctr"/>
            <a:r>
              <a:rPr lang="en-US" sz="1200">
                <a:solidFill>
                  <a:srgbClr val="133A54"/>
                </a:solidFill>
                <a:latin typeface="URWTypewriterT" panose="02040503030505020204" pitchFamily="18" charset="0"/>
              </a:rPr>
              <a:t>Click the images to find out more!</a:t>
            </a:r>
          </a:p>
        </p:txBody>
      </p:sp>
    </p:spTree>
    <p:extLst>
      <p:ext uri="{BB962C8B-B14F-4D97-AF65-F5344CB8AC3E}">
        <p14:creationId xmlns:p14="http://schemas.microsoft.com/office/powerpoint/2010/main" val="227426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D1515"/>
        </a:solidFill>
        <a:effectLst/>
      </p:bgPr>
    </p:bg>
    <p:spTree>
      <p:nvGrpSpPr>
        <p:cNvPr id="1" name=""/>
        <p:cNvGrpSpPr/>
        <p:nvPr/>
      </p:nvGrpSpPr>
      <p:grpSpPr>
        <a:xfrm>
          <a:off x="0" y="0"/>
          <a:ext cx="0" cy="0"/>
          <a:chOff x="0" y="0"/>
          <a:chExt cx="0" cy="0"/>
        </a:xfrm>
      </p:grpSpPr>
      <p:pic>
        <p:nvPicPr>
          <p:cNvPr id="35" name="Picture 34" descr="A group of people at a club&#10;&#10;Description automatically generated">
            <a:hlinkClick r:id="rId3"/>
            <a:extLst>
              <a:ext uri="{FF2B5EF4-FFF2-40B4-BE49-F238E27FC236}">
                <a16:creationId xmlns:a16="http://schemas.microsoft.com/office/drawing/2014/main" id="{E432EE5D-4DBC-0858-5B72-8BD3185A227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46430" y="2217182"/>
            <a:ext cx="1092582" cy="1102225"/>
          </a:xfrm>
          <a:prstGeom prst="ellipse">
            <a:avLst/>
          </a:prstGeom>
        </p:spPr>
      </p:pic>
      <p:sp>
        <p:nvSpPr>
          <p:cNvPr id="27" name="Rounded Rectangle 26">
            <a:extLst>
              <a:ext uri="{FF2B5EF4-FFF2-40B4-BE49-F238E27FC236}">
                <a16:creationId xmlns:a16="http://schemas.microsoft.com/office/drawing/2014/main" id="{F143A527-AAA7-45E7-932E-596CBD1BC6F2}"/>
              </a:ext>
            </a:extLst>
          </p:cNvPr>
          <p:cNvSpPr/>
          <p:nvPr/>
        </p:nvSpPr>
        <p:spPr>
          <a:xfrm>
            <a:off x="736330" y="453501"/>
            <a:ext cx="5240400" cy="1551168"/>
          </a:xfrm>
          <a:prstGeom prst="roundRect">
            <a:avLst/>
          </a:prstGeom>
          <a:solidFill>
            <a:srgbClr val="D6C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large group of people in a theater&#10;&#10;Description automatically generated">
            <a:hlinkClick r:id="rId5"/>
            <a:extLst>
              <a:ext uri="{FF2B5EF4-FFF2-40B4-BE49-F238E27FC236}">
                <a16:creationId xmlns:a16="http://schemas.microsoft.com/office/drawing/2014/main" id="{292C2A9E-79BF-5168-4DDA-99BA5A47105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701248" y="2183718"/>
            <a:ext cx="1092581" cy="1086056"/>
          </a:xfrm>
          <a:prstGeom prst="ellipse">
            <a:avLst/>
          </a:prstGeom>
        </p:spPr>
      </p:pic>
      <p:pic>
        <p:nvPicPr>
          <p:cNvPr id="31" name="Picture 30" descr="A person on a stage with a crowd of people&#10;&#10;Description automatically generated">
            <a:hlinkClick r:id="rId7"/>
            <a:extLst>
              <a:ext uri="{FF2B5EF4-FFF2-40B4-BE49-F238E27FC236}">
                <a16:creationId xmlns:a16="http://schemas.microsoft.com/office/drawing/2014/main" id="{1384509E-002F-A7C2-1989-B5D03AF5ACC8}"/>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6701249" y="611810"/>
            <a:ext cx="1107478" cy="1060458"/>
          </a:xfrm>
          <a:prstGeom prst="ellipse">
            <a:avLst/>
          </a:prstGeom>
        </p:spPr>
      </p:pic>
      <p:pic>
        <p:nvPicPr>
          <p:cNvPr id="19" name="Picture 18" descr="A crowd of people in a club&#10;&#10;Description automatically generated">
            <a:hlinkClick r:id="rId9"/>
            <a:extLst>
              <a:ext uri="{FF2B5EF4-FFF2-40B4-BE49-F238E27FC236}">
                <a16:creationId xmlns:a16="http://schemas.microsoft.com/office/drawing/2014/main" id="{1C71F01F-935E-D151-028F-08D0722D3249}"/>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825911" y="5250719"/>
            <a:ext cx="1092582" cy="1030294"/>
          </a:xfrm>
          <a:prstGeom prst="ellipse">
            <a:avLst/>
          </a:prstGeom>
        </p:spPr>
      </p:pic>
      <p:pic>
        <p:nvPicPr>
          <p:cNvPr id="15" name="Picture 14" descr="A crowd of people in a room with a stage and a person on a stage&#10;&#10;Description automatically generated">
            <a:hlinkClick r:id="rId11"/>
            <a:extLst>
              <a:ext uri="{FF2B5EF4-FFF2-40B4-BE49-F238E27FC236}">
                <a16:creationId xmlns:a16="http://schemas.microsoft.com/office/drawing/2014/main" id="{E5090F3C-5329-4826-2FA5-23E4CB450A8F}"/>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825911" y="3851311"/>
            <a:ext cx="1098203" cy="1060298"/>
          </a:xfrm>
          <a:prstGeom prst="ellipse">
            <a:avLst/>
          </a:prstGeom>
        </p:spPr>
      </p:pic>
      <p:pic>
        <p:nvPicPr>
          <p:cNvPr id="11" name="Picture 10" descr="A stage with tables and chairs and a piano&#10;&#10;Description automatically generated">
            <a:hlinkClick r:id="rId13"/>
            <a:extLst>
              <a:ext uri="{FF2B5EF4-FFF2-40B4-BE49-F238E27FC236}">
                <a16:creationId xmlns:a16="http://schemas.microsoft.com/office/drawing/2014/main" id="{FA4CE0C8-4FF9-A4ED-0F2F-077EB8BC6976}"/>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6728894" y="3781224"/>
            <a:ext cx="1064935" cy="1018892"/>
          </a:xfrm>
          <a:prstGeom prst="ellipse">
            <a:avLst/>
          </a:prstGeom>
        </p:spPr>
      </p:pic>
      <p:pic>
        <p:nvPicPr>
          <p:cNvPr id="5" name="Picture 4">
            <a:hlinkClick r:id="rId15"/>
            <a:extLst>
              <a:ext uri="{FF2B5EF4-FFF2-40B4-BE49-F238E27FC236}">
                <a16:creationId xmlns:a16="http://schemas.microsoft.com/office/drawing/2014/main" id="{1A54F5E3-80A9-79E3-B3D6-F562017F8BAA}"/>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831532" y="590059"/>
            <a:ext cx="1064934" cy="1045028"/>
          </a:xfrm>
          <a:prstGeom prst="ellipse">
            <a:avLst/>
          </a:prstGeom>
        </p:spPr>
      </p:pic>
      <p:sp>
        <p:nvSpPr>
          <p:cNvPr id="3" name="TextBox 44">
            <a:extLst>
              <a:ext uri="{FF2B5EF4-FFF2-40B4-BE49-F238E27FC236}">
                <a16:creationId xmlns:a16="http://schemas.microsoft.com/office/drawing/2014/main" id="{E28DADC6-A8E0-B361-E5C7-8518A857D764}"/>
              </a:ext>
            </a:extLst>
          </p:cNvPr>
          <p:cNvSpPr txBox="1">
            <a:spLocks noChangeArrowheads="1"/>
          </p:cNvSpPr>
          <p:nvPr/>
        </p:nvSpPr>
        <p:spPr bwMode="auto">
          <a:xfrm>
            <a:off x="2092098" y="5606189"/>
            <a:ext cx="9705975"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lnSpc>
                <a:spcPts val="7300"/>
              </a:lnSpc>
            </a:pPr>
            <a:r>
              <a:rPr lang="en-US" altLang="en-US" sz="8000">
                <a:solidFill>
                  <a:srgbClr val="D6C535"/>
                </a:solidFill>
                <a:latin typeface="Bebas Neue" panose="020B0606020202050201" pitchFamily="34" charset="0"/>
              </a:rPr>
              <a:t>MUSIC LOVERS</a:t>
            </a:r>
          </a:p>
        </p:txBody>
      </p:sp>
      <p:sp>
        <p:nvSpPr>
          <p:cNvPr id="7" name="TextBox 44">
            <a:extLst>
              <a:ext uri="{FF2B5EF4-FFF2-40B4-BE49-F238E27FC236}">
                <a16:creationId xmlns:a16="http://schemas.microsoft.com/office/drawing/2014/main" id="{400D45E4-D6A8-43BD-07FF-9776716BA5D6}"/>
              </a:ext>
            </a:extLst>
          </p:cNvPr>
          <p:cNvSpPr txBox="1">
            <a:spLocks noChangeArrowheads="1"/>
          </p:cNvSpPr>
          <p:nvPr/>
        </p:nvSpPr>
        <p:spPr bwMode="auto">
          <a:xfrm>
            <a:off x="2092099" y="60089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BD1515"/>
                </a:solidFill>
                <a:latin typeface="Bebas Neue" panose="020B0606020202050201" pitchFamily="34" charset="0"/>
              </a:rPr>
              <a:t>RONNIE SCOTT’S, W1</a:t>
            </a:r>
          </a:p>
          <a:p>
            <a:pPr eaLnBrk="1" hangingPunct="1"/>
            <a:r>
              <a:rPr lang="en-GB" sz="1400" b="0" i="0" u="none" strike="noStrike">
                <a:solidFill>
                  <a:srgbClr val="133A54"/>
                </a:solidFill>
                <a:effectLst/>
                <a:latin typeface="+mn-lt"/>
              </a:rPr>
              <a:t>This legendary club is the home to London’s eclectic jazz scene – and has been since 1959. </a:t>
            </a:r>
            <a:r>
              <a:rPr lang="en-GB" sz="1400" b="1" i="0" u="none" strike="noStrike">
                <a:solidFill>
                  <a:srgbClr val="133A54"/>
                </a:solidFill>
                <a:effectLst/>
                <a:latin typeface="+mn-lt"/>
              </a:rPr>
              <a:t>October 12</a:t>
            </a:r>
            <a:r>
              <a:rPr lang="en-GB" sz="1400" b="1" i="0" u="none" strike="noStrike" baseline="30000">
                <a:solidFill>
                  <a:srgbClr val="133A54"/>
                </a:solidFill>
                <a:effectLst/>
                <a:latin typeface="+mn-lt"/>
              </a:rPr>
              <a:t>th</a:t>
            </a:r>
            <a:r>
              <a:rPr lang="en-GB" sz="1400" b="1" i="0" u="none" strike="noStrike">
                <a:solidFill>
                  <a:srgbClr val="133A54"/>
                </a:solidFill>
                <a:effectLst/>
                <a:latin typeface="+mn-lt"/>
              </a:rPr>
              <a:t> </a:t>
            </a:r>
            <a:r>
              <a:rPr lang="en-GB" sz="1400" b="0" i="0" u="none" strike="noStrike">
                <a:solidFill>
                  <a:srgbClr val="133A54"/>
                </a:solidFill>
                <a:effectLst/>
                <a:latin typeface="+mn-lt"/>
              </a:rPr>
              <a:t>sees legend Booker T. Jones take the stage.</a:t>
            </a:r>
            <a:endParaRPr lang="en-US" altLang="en-US" sz="1400">
              <a:solidFill>
                <a:srgbClr val="133A54"/>
              </a:solidFill>
              <a:latin typeface="+mn-lt"/>
            </a:endParaRPr>
          </a:p>
        </p:txBody>
      </p:sp>
      <p:sp>
        <p:nvSpPr>
          <p:cNvPr id="9" name="TextBox 44">
            <a:extLst>
              <a:ext uri="{FF2B5EF4-FFF2-40B4-BE49-F238E27FC236}">
                <a16:creationId xmlns:a16="http://schemas.microsoft.com/office/drawing/2014/main" id="{85C54FC5-87CA-8506-5F27-04DBAA53A031}"/>
              </a:ext>
            </a:extLst>
          </p:cNvPr>
          <p:cNvSpPr txBox="1">
            <a:spLocks noChangeArrowheads="1"/>
          </p:cNvSpPr>
          <p:nvPr/>
        </p:nvSpPr>
        <p:spPr bwMode="auto">
          <a:xfrm>
            <a:off x="7961813" y="3714060"/>
            <a:ext cx="3793331"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chemeClr val="bg1"/>
                </a:solidFill>
                <a:latin typeface="Bebas Neue" panose="020B0606020202050201" pitchFamily="34" charset="0"/>
              </a:rPr>
              <a:t>The crazy </a:t>
            </a:r>
            <a:r>
              <a:rPr lang="en-US" altLang="en-US" sz="2800" dirty="0" err="1">
                <a:solidFill>
                  <a:schemeClr val="bg1"/>
                </a:solidFill>
                <a:latin typeface="Bebas Neue" panose="020B0606020202050201" pitchFamily="34" charset="0"/>
              </a:rPr>
              <a:t>coqs</a:t>
            </a:r>
            <a:r>
              <a:rPr lang="en-US" altLang="en-US" sz="2800" dirty="0">
                <a:solidFill>
                  <a:schemeClr val="bg1"/>
                </a:solidFill>
                <a:latin typeface="Bebas Neue" panose="020B0606020202050201" pitchFamily="34" charset="0"/>
              </a:rPr>
              <a:t>, w1</a:t>
            </a:r>
          </a:p>
          <a:p>
            <a:pPr eaLnBrk="1" hangingPunct="1"/>
            <a:r>
              <a:rPr lang="en-GB" sz="1400" b="0" i="0" u="none" strike="noStrike" dirty="0">
                <a:solidFill>
                  <a:schemeClr val="bg1"/>
                </a:solidFill>
                <a:effectLst/>
                <a:latin typeface="+mn-lt"/>
              </a:rPr>
              <a:t>An intimate cabaret venue just a stone’s throw from Piccadilly Circus. On </a:t>
            </a:r>
            <a:r>
              <a:rPr lang="en-GB" sz="1400" b="1" i="0" u="none" strike="noStrike" dirty="0">
                <a:solidFill>
                  <a:schemeClr val="bg1"/>
                </a:solidFill>
                <a:effectLst/>
                <a:latin typeface="+mn-lt"/>
              </a:rPr>
              <a:t>October 25</a:t>
            </a:r>
            <a:r>
              <a:rPr lang="en-GB" sz="1400" b="1" i="0" u="none" strike="noStrike" baseline="30000" dirty="0">
                <a:solidFill>
                  <a:schemeClr val="bg1"/>
                </a:solidFill>
                <a:effectLst/>
                <a:latin typeface="+mn-lt"/>
              </a:rPr>
              <a:t>th</a:t>
            </a:r>
            <a:r>
              <a:rPr lang="en-GB" sz="1400" b="0" i="0" u="none" strike="noStrike" dirty="0">
                <a:solidFill>
                  <a:schemeClr val="bg1"/>
                </a:solidFill>
                <a:effectLst/>
                <a:latin typeface="+mn-lt"/>
              </a:rPr>
              <a:t>, viral jazz sensation Rachel D’Arcy sings “Songs for My Soho”.</a:t>
            </a:r>
            <a:endParaRPr lang="en-US" altLang="en-US" sz="1400" dirty="0">
              <a:solidFill>
                <a:schemeClr val="bg1"/>
              </a:solidFill>
              <a:latin typeface="+mn-lt"/>
            </a:endParaRPr>
          </a:p>
        </p:txBody>
      </p:sp>
      <p:sp>
        <p:nvSpPr>
          <p:cNvPr id="12" name="TextBox 44">
            <a:extLst>
              <a:ext uri="{FF2B5EF4-FFF2-40B4-BE49-F238E27FC236}">
                <a16:creationId xmlns:a16="http://schemas.microsoft.com/office/drawing/2014/main" id="{F12C39EE-8108-19F6-CE0E-1A21727634C3}"/>
              </a:ext>
            </a:extLst>
          </p:cNvPr>
          <p:cNvSpPr txBox="1">
            <a:spLocks noChangeArrowheads="1"/>
          </p:cNvSpPr>
          <p:nvPr/>
        </p:nvSpPr>
        <p:spPr bwMode="auto">
          <a:xfrm>
            <a:off x="2092098" y="3803513"/>
            <a:ext cx="4003902"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JAZZ CAFE, NW1</a:t>
            </a:r>
          </a:p>
          <a:p>
            <a:pPr eaLnBrk="1" hangingPunct="1"/>
            <a:r>
              <a:rPr lang="en-GB" sz="1400" b="0" i="0" u="none" strike="noStrike">
                <a:solidFill>
                  <a:schemeClr val="bg1"/>
                </a:solidFill>
                <a:effectLst/>
                <a:latin typeface="+mn-lt"/>
              </a:rPr>
              <a:t>Great jazz performers from around the world, with “Best World Music Group” </a:t>
            </a:r>
            <a:r>
              <a:rPr lang="en-GB" sz="1400" b="0" i="0" u="none" strike="noStrike" err="1">
                <a:solidFill>
                  <a:schemeClr val="bg1"/>
                </a:solidFill>
                <a:effectLst/>
                <a:latin typeface="+mn-lt"/>
              </a:rPr>
              <a:t>Divanhana</a:t>
            </a:r>
            <a:r>
              <a:rPr lang="en-GB" sz="1400" b="0" i="0" u="none" strike="noStrike">
                <a:solidFill>
                  <a:schemeClr val="bg1"/>
                </a:solidFill>
                <a:effectLst/>
                <a:latin typeface="+mn-lt"/>
              </a:rPr>
              <a:t> bringing the world to Camden on </a:t>
            </a:r>
            <a:r>
              <a:rPr lang="en-GB" sz="1400" b="1" i="0" u="none" strike="noStrike">
                <a:solidFill>
                  <a:schemeClr val="bg1"/>
                </a:solidFill>
                <a:effectLst/>
                <a:latin typeface="+mn-lt"/>
              </a:rPr>
              <a:t>October 24</a:t>
            </a:r>
            <a:r>
              <a:rPr lang="en-GB" sz="1400" b="1" i="0" u="none" strike="noStrike" baseline="30000">
                <a:solidFill>
                  <a:schemeClr val="bg1"/>
                </a:solidFill>
                <a:effectLst/>
                <a:latin typeface="+mn-lt"/>
              </a:rPr>
              <a:t>th</a:t>
            </a:r>
            <a:r>
              <a:rPr lang="en-GB" sz="1400" b="0" i="0" u="none" strike="noStrike">
                <a:solidFill>
                  <a:schemeClr val="bg1"/>
                </a:solidFill>
                <a:effectLst/>
                <a:latin typeface="+mn-lt"/>
              </a:rPr>
              <a:t>.</a:t>
            </a:r>
            <a:endParaRPr lang="en-US" altLang="en-US" sz="1400">
              <a:solidFill>
                <a:schemeClr val="bg1"/>
              </a:solidFill>
              <a:latin typeface="+mn-lt"/>
            </a:endParaRPr>
          </a:p>
        </p:txBody>
      </p:sp>
      <p:sp>
        <p:nvSpPr>
          <p:cNvPr id="17" name="TextBox 44">
            <a:extLst>
              <a:ext uri="{FF2B5EF4-FFF2-40B4-BE49-F238E27FC236}">
                <a16:creationId xmlns:a16="http://schemas.microsoft.com/office/drawing/2014/main" id="{52BD422C-792C-68C1-67F9-D68EAA0E7F29}"/>
              </a:ext>
            </a:extLst>
          </p:cNvPr>
          <p:cNvSpPr txBox="1">
            <a:spLocks noChangeArrowheads="1"/>
          </p:cNvSpPr>
          <p:nvPr/>
        </p:nvSpPr>
        <p:spPr bwMode="auto">
          <a:xfrm>
            <a:off x="2092098" y="5277395"/>
            <a:ext cx="4003902"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Fabric, EC1</a:t>
            </a:r>
          </a:p>
          <a:p>
            <a:pPr eaLnBrk="1" hangingPunct="1"/>
            <a:r>
              <a:rPr lang="en-GB" sz="1400" b="0" i="0" u="none" strike="noStrike">
                <a:solidFill>
                  <a:schemeClr val="bg1"/>
                </a:solidFill>
                <a:effectLst/>
                <a:latin typeface="+mn-lt"/>
              </a:rPr>
              <a:t>Many a fine time had at Fabric, which celebrates its 25</a:t>
            </a:r>
            <a:r>
              <a:rPr lang="en-GB" sz="1400" b="0" i="0" u="none" strike="noStrike" baseline="30000">
                <a:solidFill>
                  <a:schemeClr val="bg1"/>
                </a:solidFill>
                <a:effectLst/>
                <a:latin typeface="+mn-lt"/>
              </a:rPr>
              <a:t>th</a:t>
            </a:r>
            <a:r>
              <a:rPr lang="en-GB" sz="1400" b="0" i="0" u="none" strike="noStrike">
                <a:solidFill>
                  <a:schemeClr val="bg1"/>
                </a:solidFill>
                <a:effectLst/>
                <a:latin typeface="+mn-lt"/>
              </a:rPr>
              <a:t> anniversary this year on </a:t>
            </a:r>
            <a:r>
              <a:rPr lang="en-GB" sz="1400" b="1" i="0" u="none" strike="noStrike">
                <a:solidFill>
                  <a:schemeClr val="bg1"/>
                </a:solidFill>
                <a:effectLst/>
                <a:latin typeface="+mn-lt"/>
              </a:rPr>
              <a:t>October 11</a:t>
            </a:r>
            <a:r>
              <a:rPr lang="en-GB" sz="1400" b="1" baseline="30000">
                <a:solidFill>
                  <a:schemeClr val="bg1"/>
                </a:solidFill>
                <a:latin typeface="+mn-lt"/>
              </a:rPr>
              <a:t>th</a:t>
            </a:r>
            <a:r>
              <a:rPr lang="en-GB" sz="1400" b="0" i="0" u="none" strike="noStrike">
                <a:solidFill>
                  <a:schemeClr val="bg1"/>
                </a:solidFill>
                <a:effectLst/>
                <a:latin typeface="+mn-lt"/>
              </a:rPr>
              <a:t> – you won’t want to miss this chance to get your groove on.</a:t>
            </a:r>
            <a:endParaRPr lang="en-US" altLang="en-US" sz="1400">
              <a:solidFill>
                <a:schemeClr val="bg1"/>
              </a:solidFill>
              <a:latin typeface="+mn-lt"/>
            </a:endParaRPr>
          </a:p>
        </p:txBody>
      </p:sp>
      <p:sp>
        <p:nvSpPr>
          <p:cNvPr id="21" name="TextBox 44">
            <a:extLst>
              <a:ext uri="{FF2B5EF4-FFF2-40B4-BE49-F238E27FC236}">
                <a16:creationId xmlns:a16="http://schemas.microsoft.com/office/drawing/2014/main" id="{F9F4A0F4-72B5-34FD-D0F9-D195B9BBD9D8}"/>
              </a:ext>
            </a:extLst>
          </p:cNvPr>
          <p:cNvSpPr txBox="1">
            <a:spLocks noChangeArrowheads="1"/>
          </p:cNvSpPr>
          <p:nvPr/>
        </p:nvSpPr>
        <p:spPr bwMode="auto">
          <a:xfrm>
            <a:off x="7961813" y="61181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ELECTRIC BRIXTON, SW2</a:t>
            </a:r>
          </a:p>
          <a:p>
            <a:pPr eaLnBrk="1" hangingPunct="1"/>
            <a:r>
              <a:rPr lang="en-GB" altLang="en-US" sz="1400">
                <a:solidFill>
                  <a:schemeClr val="bg1"/>
                </a:solidFill>
                <a:latin typeface="+mn-lt"/>
              </a:rPr>
              <a:t>Fans of drum-and-bass will be heading to this iconic venue on </a:t>
            </a:r>
            <a:r>
              <a:rPr lang="en-GB" altLang="en-US" sz="1400" b="1">
                <a:solidFill>
                  <a:schemeClr val="bg1"/>
                </a:solidFill>
                <a:latin typeface="+mn-lt"/>
              </a:rPr>
              <a:t>October 5</a:t>
            </a:r>
            <a:r>
              <a:rPr lang="en-GB" altLang="en-US" sz="1400" b="1" baseline="30000">
                <a:solidFill>
                  <a:schemeClr val="bg1"/>
                </a:solidFill>
                <a:latin typeface="+mn-lt"/>
              </a:rPr>
              <a:t>th</a:t>
            </a:r>
            <a:r>
              <a:rPr lang="en-GB" altLang="en-US" sz="1400" b="1">
                <a:solidFill>
                  <a:schemeClr val="bg1"/>
                </a:solidFill>
                <a:latin typeface="+mn-lt"/>
              </a:rPr>
              <a:t> </a:t>
            </a:r>
            <a:r>
              <a:rPr lang="en-GB" altLang="en-US" sz="1400">
                <a:solidFill>
                  <a:schemeClr val="bg1"/>
                </a:solidFill>
                <a:latin typeface="+mn-lt"/>
              </a:rPr>
              <a:t>for a one-off celebration of the vibrant musical genre that’s still going strong.</a:t>
            </a:r>
            <a:endParaRPr lang="en-US" altLang="en-US" sz="1400">
              <a:solidFill>
                <a:schemeClr val="bg1"/>
              </a:solidFill>
              <a:latin typeface="+mn-lt"/>
            </a:endParaRPr>
          </a:p>
        </p:txBody>
      </p:sp>
      <p:sp>
        <p:nvSpPr>
          <p:cNvPr id="25" name="TextBox 44">
            <a:extLst>
              <a:ext uri="{FF2B5EF4-FFF2-40B4-BE49-F238E27FC236}">
                <a16:creationId xmlns:a16="http://schemas.microsoft.com/office/drawing/2014/main" id="{7F5FE32A-57E8-50C4-67F0-82728D458B94}"/>
              </a:ext>
            </a:extLst>
          </p:cNvPr>
          <p:cNvSpPr txBox="1">
            <a:spLocks noChangeArrowheads="1"/>
          </p:cNvSpPr>
          <p:nvPr/>
        </p:nvSpPr>
        <p:spPr bwMode="auto">
          <a:xfrm>
            <a:off x="7961814" y="2183718"/>
            <a:ext cx="3598816"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ROYAL OPERA HOUSE, W1</a:t>
            </a:r>
          </a:p>
          <a:p>
            <a:pPr eaLnBrk="1" hangingPunct="1"/>
            <a:r>
              <a:rPr lang="en-GB" sz="1400" b="0" i="0" u="none" strike="noStrike">
                <a:solidFill>
                  <a:schemeClr val="bg1"/>
                </a:solidFill>
                <a:effectLst/>
                <a:latin typeface="+mn-lt"/>
              </a:rPr>
              <a:t>Go behind the scenes at one of the world’s greatest opera houses with a backstage tour; uncover the secrets of bringing great music to life.</a:t>
            </a:r>
            <a:endParaRPr lang="en-US" altLang="en-US" sz="1400">
              <a:solidFill>
                <a:schemeClr val="bg1"/>
              </a:solidFill>
              <a:latin typeface="+mn-lt"/>
            </a:endParaRPr>
          </a:p>
        </p:txBody>
      </p:sp>
      <p:sp>
        <p:nvSpPr>
          <p:cNvPr id="29" name="TextBox 44">
            <a:extLst>
              <a:ext uri="{FF2B5EF4-FFF2-40B4-BE49-F238E27FC236}">
                <a16:creationId xmlns:a16="http://schemas.microsoft.com/office/drawing/2014/main" id="{AAFD5B07-6A62-CF9F-50E2-0FC37C9AD345}"/>
              </a:ext>
            </a:extLst>
          </p:cNvPr>
          <p:cNvSpPr txBox="1">
            <a:spLocks noChangeArrowheads="1"/>
          </p:cNvSpPr>
          <p:nvPr/>
        </p:nvSpPr>
        <p:spPr bwMode="auto">
          <a:xfrm>
            <a:off x="2092098" y="2237885"/>
            <a:ext cx="4003902"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N7 LONDON, N7</a:t>
            </a:r>
          </a:p>
          <a:p>
            <a:pPr eaLnBrk="1" hangingPunct="1"/>
            <a:r>
              <a:rPr lang="en-GB" altLang="en-US" sz="1400">
                <a:solidFill>
                  <a:schemeClr val="bg1"/>
                </a:solidFill>
                <a:latin typeface="+mn-lt"/>
              </a:rPr>
              <a:t>Capture the spirit of the Balearics with a night of Ibiza house anthems on </a:t>
            </a:r>
            <a:r>
              <a:rPr lang="en-GB" altLang="en-US" sz="1400" b="1">
                <a:solidFill>
                  <a:schemeClr val="bg1"/>
                </a:solidFill>
                <a:latin typeface="+mn-lt"/>
              </a:rPr>
              <a:t>October 19</a:t>
            </a:r>
            <a:r>
              <a:rPr lang="en-GB" altLang="en-US" sz="1400" b="1" baseline="30000">
                <a:solidFill>
                  <a:schemeClr val="bg1"/>
                </a:solidFill>
                <a:latin typeface="+mn-lt"/>
              </a:rPr>
              <a:t>th</a:t>
            </a:r>
            <a:r>
              <a:rPr lang="en-GB" altLang="en-US" sz="1400">
                <a:solidFill>
                  <a:schemeClr val="bg1"/>
                </a:solidFill>
                <a:latin typeface="+mn-lt"/>
              </a:rPr>
              <a:t>. The hottest tracks at the coolest venue.</a:t>
            </a:r>
            <a:endParaRPr lang="en-US" altLang="en-US" sz="1400">
              <a:solidFill>
                <a:schemeClr val="bg1"/>
              </a:solidFill>
              <a:latin typeface="+mn-lt"/>
            </a:endParaRPr>
          </a:p>
        </p:txBody>
      </p:sp>
      <p:pic>
        <p:nvPicPr>
          <p:cNvPr id="28" name="Picture 27" descr="A white letters in a blue circle&#10;&#10;Description automatically generated">
            <a:extLst>
              <a:ext uri="{FF2B5EF4-FFF2-40B4-BE49-F238E27FC236}">
                <a16:creationId xmlns:a16="http://schemas.microsoft.com/office/drawing/2014/main" id="{87FD60FF-31F0-4373-C0DF-EABC9DFAD57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rot="1767590">
            <a:off x="5211270" y="501319"/>
            <a:ext cx="501254" cy="484757"/>
          </a:xfrm>
          <a:prstGeom prst="rect">
            <a:avLst/>
          </a:prstGeom>
        </p:spPr>
      </p:pic>
      <p:pic>
        <p:nvPicPr>
          <p:cNvPr id="36" name="Graphic 35" descr="Hamburger Menu Icon with solid fill">
            <a:hlinkClick r:id="rId18" action="ppaction://hlinksldjump"/>
            <a:extLst>
              <a:ext uri="{FF2B5EF4-FFF2-40B4-BE49-F238E27FC236}">
                <a16:creationId xmlns:a16="http://schemas.microsoft.com/office/drawing/2014/main" id="{E522A487-A3AA-732F-CFAD-E214A873B80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377162" y="191774"/>
            <a:ext cx="409118" cy="409118"/>
          </a:xfrm>
          <a:prstGeom prst="rect">
            <a:avLst/>
          </a:prstGeom>
        </p:spPr>
      </p:pic>
      <p:sp>
        <p:nvSpPr>
          <p:cNvPr id="2" name="TextBox 1">
            <a:hlinkClick r:id="rId15"/>
            <a:extLst>
              <a:ext uri="{FF2B5EF4-FFF2-40B4-BE49-F238E27FC236}">
                <a16:creationId xmlns:a16="http://schemas.microsoft.com/office/drawing/2014/main" id="{89E7CD4C-B5CD-9B95-0A21-F0452FDBF82A}"/>
              </a:ext>
            </a:extLst>
          </p:cNvPr>
          <p:cNvSpPr txBox="1"/>
          <p:nvPr/>
        </p:nvSpPr>
        <p:spPr>
          <a:xfrm>
            <a:off x="2092098" y="600890"/>
            <a:ext cx="2361369" cy="477109"/>
          </a:xfrm>
          <a:prstGeom prst="rect">
            <a:avLst/>
          </a:prstGeom>
          <a:noFill/>
        </p:spPr>
        <p:txBody>
          <a:bodyPr wrap="square" rtlCol="0">
            <a:spAutoFit/>
          </a:bodyPr>
          <a:lstStyle/>
          <a:p>
            <a:endParaRPr lang="en-US"/>
          </a:p>
        </p:txBody>
      </p:sp>
      <p:sp>
        <p:nvSpPr>
          <p:cNvPr id="4" name="TextBox 3">
            <a:hlinkClick r:id="rId3"/>
            <a:extLst>
              <a:ext uri="{FF2B5EF4-FFF2-40B4-BE49-F238E27FC236}">
                <a16:creationId xmlns:a16="http://schemas.microsoft.com/office/drawing/2014/main" id="{74221E00-8E9B-230C-46DD-D8D307E6D8CF}"/>
              </a:ext>
            </a:extLst>
          </p:cNvPr>
          <p:cNvSpPr txBox="1"/>
          <p:nvPr/>
        </p:nvSpPr>
        <p:spPr>
          <a:xfrm>
            <a:off x="2092098" y="2237885"/>
            <a:ext cx="1836435" cy="420648"/>
          </a:xfrm>
          <a:prstGeom prst="rect">
            <a:avLst/>
          </a:prstGeom>
          <a:noFill/>
        </p:spPr>
        <p:txBody>
          <a:bodyPr wrap="square" rtlCol="0">
            <a:spAutoFit/>
          </a:bodyPr>
          <a:lstStyle/>
          <a:p>
            <a:endParaRPr lang="en-US"/>
          </a:p>
        </p:txBody>
      </p:sp>
      <p:sp>
        <p:nvSpPr>
          <p:cNvPr id="6" name="TextBox 5">
            <a:hlinkClick r:id="rId11"/>
            <a:extLst>
              <a:ext uri="{FF2B5EF4-FFF2-40B4-BE49-F238E27FC236}">
                <a16:creationId xmlns:a16="http://schemas.microsoft.com/office/drawing/2014/main" id="{F2897AB1-E54B-CC43-5108-63A6CCC5745E}"/>
              </a:ext>
            </a:extLst>
          </p:cNvPr>
          <p:cNvSpPr txBox="1"/>
          <p:nvPr/>
        </p:nvSpPr>
        <p:spPr>
          <a:xfrm>
            <a:off x="2044332" y="3797199"/>
            <a:ext cx="2022702" cy="435665"/>
          </a:xfrm>
          <a:prstGeom prst="rect">
            <a:avLst/>
          </a:prstGeom>
          <a:noFill/>
        </p:spPr>
        <p:txBody>
          <a:bodyPr wrap="square" rtlCol="0">
            <a:spAutoFit/>
          </a:bodyPr>
          <a:lstStyle/>
          <a:p>
            <a:endParaRPr lang="en-US"/>
          </a:p>
        </p:txBody>
      </p:sp>
      <p:sp>
        <p:nvSpPr>
          <p:cNvPr id="8" name="TextBox 7">
            <a:hlinkClick r:id="rId9"/>
            <a:extLst>
              <a:ext uri="{FF2B5EF4-FFF2-40B4-BE49-F238E27FC236}">
                <a16:creationId xmlns:a16="http://schemas.microsoft.com/office/drawing/2014/main" id="{21CE6B84-A9C2-9694-C0B0-16D32E613E36}"/>
              </a:ext>
            </a:extLst>
          </p:cNvPr>
          <p:cNvSpPr txBox="1"/>
          <p:nvPr/>
        </p:nvSpPr>
        <p:spPr>
          <a:xfrm>
            <a:off x="2092098" y="5277395"/>
            <a:ext cx="1565502" cy="463005"/>
          </a:xfrm>
          <a:prstGeom prst="rect">
            <a:avLst/>
          </a:prstGeom>
          <a:noFill/>
        </p:spPr>
        <p:txBody>
          <a:bodyPr wrap="square" rtlCol="0">
            <a:spAutoFit/>
          </a:bodyPr>
          <a:lstStyle/>
          <a:p>
            <a:endParaRPr lang="en-US"/>
          </a:p>
        </p:txBody>
      </p:sp>
      <p:sp>
        <p:nvSpPr>
          <p:cNvPr id="10" name="TextBox 9">
            <a:hlinkClick r:id="rId7"/>
            <a:extLst>
              <a:ext uri="{FF2B5EF4-FFF2-40B4-BE49-F238E27FC236}">
                <a16:creationId xmlns:a16="http://schemas.microsoft.com/office/drawing/2014/main" id="{00D74811-90D1-47E0-D913-E86B2076F22E}"/>
              </a:ext>
            </a:extLst>
          </p:cNvPr>
          <p:cNvSpPr txBox="1"/>
          <p:nvPr/>
        </p:nvSpPr>
        <p:spPr>
          <a:xfrm>
            <a:off x="8034504" y="590059"/>
            <a:ext cx="2718163" cy="522514"/>
          </a:xfrm>
          <a:prstGeom prst="rect">
            <a:avLst/>
          </a:prstGeom>
          <a:noFill/>
        </p:spPr>
        <p:txBody>
          <a:bodyPr wrap="square" rtlCol="0">
            <a:spAutoFit/>
          </a:bodyPr>
          <a:lstStyle/>
          <a:p>
            <a:endParaRPr lang="en-US"/>
          </a:p>
        </p:txBody>
      </p:sp>
      <p:sp>
        <p:nvSpPr>
          <p:cNvPr id="13" name="TextBox 12">
            <a:hlinkClick r:id="rId5"/>
            <a:extLst>
              <a:ext uri="{FF2B5EF4-FFF2-40B4-BE49-F238E27FC236}">
                <a16:creationId xmlns:a16="http://schemas.microsoft.com/office/drawing/2014/main" id="{A901A9C8-F7D7-6684-6218-842E5AD26A5B}"/>
              </a:ext>
            </a:extLst>
          </p:cNvPr>
          <p:cNvSpPr txBox="1"/>
          <p:nvPr/>
        </p:nvSpPr>
        <p:spPr>
          <a:xfrm>
            <a:off x="7995081" y="2183718"/>
            <a:ext cx="2757586" cy="474815"/>
          </a:xfrm>
          <a:prstGeom prst="rect">
            <a:avLst/>
          </a:prstGeom>
          <a:noFill/>
        </p:spPr>
        <p:txBody>
          <a:bodyPr wrap="square" rtlCol="0">
            <a:spAutoFit/>
          </a:bodyPr>
          <a:lstStyle/>
          <a:p>
            <a:endParaRPr lang="en-US"/>
          </a:p>
        </p:txBody>
      </p:sp>
      <p:sp>
        <p:nvSpPr>
          <p:cNvPr id="14" name="TextBox 13">
            <a:hlinkClick r:id="rId13"/>
            <a:extLst>
              <a:ext uri="{FF2B5EF4-FFF2-40B4-BE49-F238E27FC236}">
                <a16:creationId xmlns:a16="http://schemas.microsoft.com/office/drawing/2014/main" id="{99D7564C-DDDA-0A7C-8048-16695A6256B8}"/>
              </a:ext>
            </a:extLst>
          </p:cNvPr>
          <p:cNvSpPr txBox="1"/>
          <p:nvPr/>
        </p:nvSpPr>
        <p:spPr>
          <a:xfrm>
            <a:off x="8034504" y="3740038"/>
            <a:ext cx="2481096" cy="409687"/>
          </a:xfrm>
          <a:prstGeom prst="rect">
            <a:avLst/>
          </a:prstGeom>
          <a:noFill/>
        </p:spPr>
        <p:txBody>
          <a:bodyPr wrap="square" rtlCol="0">
            <a:spAutoFit/>
          </a:bodyPr>
          <a:lstStyle/>
          <a:p>
            <a:endParaRPr lang="en-US"/>
          </a:p>
        </p:txBody>
      </p:sp>
      <p:sp>
        <p:nvSpPr>
          <p:cNvPr id="16" name="TextBox 15">
            <a:extLst>
              <a:ext uri="{FF2B5EF4-FFF2-40B4-BE49-F238E27FC236}">
                <a16:creationId xmlns:a16="http://schemas.microsoft.com/office/drawing/2014/main" id="{ACA1E1AC-07A2-0299-9E48-F89A2DD0E79E}"/>
              </a:ext>
            </a:extLst>
          </p:cNvPr>
          <p:cNvSpPr txBox="1"/>
          <p:nvPr/>
        </p:nvSpPr>
        <p:spPr>
          <a:xfrm>
            <a:off x="9043524" y="6439981"/>
            <a:ext cx="2867093" cy="276999"/>
          </a:xfrm>
          <a:prstGeom prst="rect">
            <a:avLst/>
          </a:prstGeom>
          <a:noFill/>
        </p:spPr>
        <p:txBody>
          <a:bodyPr wrap="square" rtlCol="0">
            <a:spAutoFit/>
          </a:bodyPr>
          <a:lstStyle/>
          <a:p>
            <a:pPr algn="ctr"/>
            <a:r>
              <a:rPr lang="en-US" sz="1200">
                <a:solidFill>
                  <a:schemeClr val="bg1"/>
                </a:solidFill>
                <a:latin typeface="URWTypewriterT" panose="02040503030505020204" pitchFamily="18" charset="0"/>
              </a:rPr>
              <a:t>Click the images to find out more!</a:t>
            </a:r>
          </a:p>
        </p:txBody>
      </p:sp>
    </p:spTree>
    <p:extLst>
      <p:ext uri="{BB962C8B-B14F-4D97-AF65-F5344CB8AC3E}">
        <p14:creationId xmlns:p14="http://schemas.microsoft.com/office/powerpoint/2010/main" val="27209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33A54"/>
        </a:solidFill>
        <a:effectLst/>
      </p:bgPr>
    </p:bg>
    <p:spTree>
      <p:nvGrpSpPr>
        <p:cNvPr id="1" name=""/>
        <p:cNvGrpSpPr/>
        <p:nvPr/>
      </p:nvGrpSpPr>
      <p:grpSpPr>
        <a:xfrm>
          <a:off x="0" y="0"/>
          <a:ext cx="0" cy="0"/>
          <a:chOff x="0" y="0"/>
          <a:chExt cx="0" cy="0"/>
        </a:xfrm>
      </p:grpSpPr>
      <p:pic>
        <p:nvPicPr>
          <p:cNvPr id="19" name="Picture 18">
            <a:hlinkClick r:id="rId3"/>
            <a:extLst>
              <a:ext uri="{FF2B5EF4-FFF2-40B4-BE49-F238E27FC236}">
                <a16:creationId xmlns:a16="http://schemas.microsoft.com/office/drawing/2014/main" id="{D871B7A3-7A7E-EA37-F66D-8A57AEBB2A6D}"/>
              </a:ext>
            </a:extLst>
          </p:cNvPr>
          <p:cNvPicPr>
            <a:picLocks noChangeAspect="1"/>
          </p:cNvPicPr>
          <p:nvPr/>
        </p:nvPicPr>
        <p:blipFill>
          <a:blip r:embed="rId4"/>
          <a:srcRect l="13686" r="8456"/>
          <a:stretch/>
        </p:blipFill>
        <p:spPr>
          <a:xfrm>
            <a:off x="840875" y="2282955"/>
            <a:ext cx="1092581" cy="1003618"/>
          </a:xfrm>
          <a:prstGeom prst="ellipse">
            <a:avLst/>
          </a:prstGeom>
        </p:spPr>
      </p:pic>
      <p:pic>
        <p:nvPicPr>
          <p:cNvPr id="28" name="Picture 27" descr="A person looking through a window&#10;&#10;Description automatically generated">
            <a:hlinkClick r:id="rId5"/>
            <a:extLst>
              <a:ext uri="{FF2B5EF4-FFF2-40B4-BE49-F238E27FC236}">
                <a16:creationId xmlns:a16="http://schemas.microsoft.com/office/drawing/2014/main" id="{2645E218-7351-EAF3-673A-39D0E4CA664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701248" y="3800911"/>
            <a:ext cx="1088255" cy="1059248"/>
          </a:xfrm>
          <a:prstGeom prst="ellipse">
            <a:avLst/>
          </a:prstGeom>
        </p:spPr>
      </p:pic>
      <p:pic>
        <p:nvPicPr>
          <p:cNvPr id="24" name="Picture 23" descr="A person serving food to a group of people&#10;&#10;Description automatically generated">
            <a:hlinkClick r:id="rId7"/>
            <a:extLst>
              <a:ext uri="{FF2B5EF4-FFF2-40B4-BE49-F238E27FC236}">
                <a16:creationId xmlns:a16="http://schemas.microsoft.com/office/drawing/2014/main" id="{CEE9899D-5F57-3AF5-8912-E48F51A92614}"/>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6701249" y="2183718"/>
            <a:ext cx="1088254" cy="1060459"/>
          </a:xfrm>
          <a:prstGeom prst="ellipse">
            <a:avLst/>
          </a:prstGeom>
        </p:spPr>
      </p:pic>
      <p:pic>
        <p:nvPicPr>
          <p:cNvPr id="20" name="Picture 19" descr="A person looking at a painting on the ceiling&#10;&#10;Description automatically generated">
            <a:hlinkClick r:id="rId9"/>
            <a:extLst>
              <a:ext uri="{FF2B5EF4-FFF2-40B4-BE49-F238E27FC236}">
                <a16:creationId xmlns:a16="http://schemas.microsoft.com/office/drawing/2014/main" id="{1272A099-3C5B-15E9-5760-9DBF2271D794}"/>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6705575" y="600890"/>
            <a:ext cx="1088254" cy="1059248"/>
          </a:xfrm>
          <a:prstGeom prst="ellipse">
            <a:avLst/>
          </a:prstGeom>
        </p:spPr>
      </p:pic>
      <p:sp>
        <p:nvSpPr>
          <p:cNvPr id="32" name="Rounded Rectangle 31">
            <a:extLst>
              <a:ext uri="{FF2B5EF4-FFF2-40B4-BE49-F238E27FC236}">
                <a16:creationId xmlns:a16="http://schemas.microsoft.com/office/drawing/2014/main" id="{DB7B5311-94E9-E634-05E7-3AC5E5DE5CC1}"/>
              </a:ext>
            </a:extLst>
          </p:cNvPr>
          <p:cNvSpPr/>
          <p:nvPr/>
        </p:nvSpPr>
        <p:spPr>
          <a:xfrm>
            <a:off x="762500" y="5201947"/>
            <a:ext cx="5333500" cy="1332412"/>
          </a:xfrm>
          <a:prstGeom prst="roundRect">
            <a:avLst/>
          </a:prstGeom>
          <a:solidFill>
            <a:srgbClr val="D6C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group of people with flashlights&#10;&#10;Description automatically generated">
            <a:hlinkClick r:id="rId11"/>
            <a:extLst>
              <a:ext uri="{FF2B5EF4-FFF2-40B4-BE49-F238E27FC236}">
                <a16:creationId xmlns:a16="http://schemas.microsoft.com/office/drawing/2014/main" id="{2CD31A5C-64DB-1E2C-0EFC-9DC3D3FB2FCD}"/>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831533" y="5343715"/>
            <a:ext cx="1101923" cy="1041515"/>
          </a:xfrm>
          <a:prstGeom prst="ellipse">
            <a:avLst/>
          </a:prstGeom>
        </p:spPr>
      </p:pic>
      <p:pic>
        <p:nvPicPr>
          <p:cNvPr id="13" name="Picture 12" descr="A group of people posing for a picture&#10;&#10;Description automatically generated">
            <a:hlinkClick r:id="rId13"/>
            <a:extLst>
              <a:ext uri="{FF2B5EF4-FFF2-40B4-BE49-F238E27FC236}">
                <a16:creationId xmlns:a16="http://schemas.microsoft.com/office/drawing/2014/main" id="{6E808831-A9C5-FCE3-2216-5CB01EF2C4B8}"/>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840875" y="3803513"/>
            <a:ext cx="1092581" cy="1003618"/>
          </a:xfrm>
          <a:prstGeom prst="ellipse">
            <a:avLst/>
          </a:prstGeom>
        </p:spPr>
      </p:pic>
      <p:pic>
        <p:nvPicPr>
          <p:cNvPr id="4" name="Picture 3" descr="A person holding a child's hand&#10;&#10;Description automatically generated">
            <a:hlinkClick r:id="rId15"/>
            <a:extLst>
              <a:ext uri="{FF2B5EF4-FFF2-40B4-BE49-F238E27FC236}">
                <a16:creationId xmlns:a16="http://schemas.microsoft.com/office/drawing/2014/main" id="{3A1809BE-D168-5BE6-44C1-CAE01FB93961}"/>
              </a:ext>
            </a:extLst>
          </p:cNvPr>
          <p:cNvPicPr>
            <a:picLocks noChangeAspect="1"/>
          </p:cNvPicPr>
          <p:nvPr/>
        </p:nvPicPr>
        <p:blipFill>
          <a:blip r:embed="rId16" cstate="email">
            <a:extLst>
              <a:ext uri="{28A0092B-C50C-407E-A947-70E740481C1C}">
                <a14:useLocalDpi xmlns:a14="http://schemas.microsoft.com/office/drawing/2010/main"/>
              </a:ext>
            </a:extLst>
          </a:blip>
          <a:srcRect b="-783"/>
          <a:stretch/>
        </p:blipFill>
        <p:spPr>
          <a:xfrm>
            <a:off x="831534" y="618623"/>
            <a:ext cx="1031966" cy="1041515"/>
          </a:xfrm>
          <a:prstGeom prst="ellipse">
            <a:avLst/>
          </a:prstGeom>
        </p:spPr>
      </p:pic>
      <p:sp>
        <p:nvSpPr>
          <p:cNvPr id="3" name="TextBox 44">
            <a:extLst>
              <a:ext uri="{FF2B5EF4-FFF2-40B4-BE49-F238E27FC236}">
                <a16:creationId xmlns:a16="http://schemas.microsoft.com/office/drawing/2014/main" id="{E28DADC6-A8E0-B361-E5C7-8518A857D764}"/>
              </a:ext>
            </a:extLst>
          </p:cNvPr>
          <p:cNvSpPr txBox="1">
            <a:spLocks noChangeArrowheads="1"/>
          </p:cNvSpPr>
          <p:nvPr/>
        </p:nvSpPr>
        <p:spPr bwMode="auto">
          <a:xfrm>
            <a:off x="2092098" y="5606189"/>
            <a:ext cx="9705975"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lnSpc>
                <a:spcPts val="7300"/>
              </a:lnSpc>
            </a:pPr>
            <a:r>
              <a:rPr lang="en-US" altLang="en-US" sz="8000">
                <a:solidFill>
                  <a:srgbClr val="D6C535"/>
                </a:solidFill>
                <a:latin typeface="Bebas Neue" panose="020B0606020202050201" pitchFamily="34" charset="0"/>
              </a:rPr>
              <a:t>GET Immersed</a:t>
            </a:r>
          </a:p>
        </p:txBody>
      </p:sp>
      <p:sp>
        <p:nvSpPr>
          <p:cNvPr id="7" name="TextBox 44">
            <a:extLst>
              <a:ext uri="{FF2B5EF4-FFF2-40B4-BE49-F238E27FC236}">
                <a16:creationId xmlns:a16="http://schemas.microsoft.com/office/drawing/2014/main" id="{400D45E4-D6A8-43BD-07FF-9776716BA5D6}"/>
              </a:ext>
            </a:extLst>
          </p:cNvPr>
          <p:cNvSpPr txBox="1">
            <a:spLocks noChangeArrowheads="1"/>
          </p:cNvSpPr>
          <p:nvPr/>
        </p:nvSpPr>
        <p:spPr bwMode="auto">
          <a:xfrm>
            <a:off x="2092099" y="600890"/>
            <a:ext cx="4165010"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PADDINGTON BEAR EXPERIENCE, SE1</a:t>
            </a:r>
          </a:p>
          <a:p>
            <a:pPr eaLnBrk="1" hangingPunct="1"/>
            <a:r>
              <a:rPr lang="en-GB" sz="1400" b="0" i="0" u="none" strike="noStrike">
                <a:solidFill>
                  <a:schemeClr val="bg1"/>
                </a:solidFill>
                <a:effectLst/>
                <a:latin typeface="+mn-lt"/>
              </a:rPr>
              <a:t>Everyone’s </a:t>
            </a:r>
            <a:r>
              <a:rPr lang="en-GB" sz="1400" b="0" i="0" u="none" strike="noStrike" err="1">
                <a:solidFill>
                  <a:schemeClr val="bg1"/>
                </a:solidFill>
                <a:effectLst/>
                <a:latin typeface="+mn-lt"/>
              </a:rPr>
              <a:t>favorite</a:t>
            </a:r>
            <a:r>
              <a:rPr lang="en-GB" sz="1400" b="0" i="0" u="none" strike="noStrike">
                <a:solidFill>
                  <a:schemeClr val="bg1"/>
                </a:solidFill>
                <a:effectLst/>
                <a:latin typeface="+mn-lt"/>
              </a:rPr>
              <a:t> bear is hosting his very own immersive experience, and you’re cordially invited. Expect the unexpected when Paddington’s around. Also, marmalade.</a:t>
            </a:r>
            <a:endParaRPr lang="en-US" altLang="en-US" sz="1400">
              <a:solidFill>
                <a:schemeClr val="bg1"/>
              </a:solidFill>
              <a:latin typeface="+mn-lt"/>
            </a:endParaRPr>
          </a:p>
        </p:txBody>
      </p:sp>
      <p:sp>
        <p:nvSpPr>
          <p:cNvPr id="9" name="TextBox 44">
            <a:extLst>
              <a:ext uri="{FF2B5EF4-FFF2-40B4-BE49-F238E27FC236}">
                <a16:creationId xmlns:a16="http://schemas.microsoft.com/office/drawing/2014/main" id="{85C54FC5-87CA-8506-5F27-04DBAA53A031}"/>
              </a:ext>
            </a:extLst>
          </p:cNvPr>
          <p:cNvSpPr txBox="1">
            <a:spLocks noChangeArrowheads="1"/>
          </p:cNvSpPr>
          <p:nvPr/>
        </p:nvSpPr>
        <p:spPr bwMode="auto">
          <a:xfrm>
            <a:off x="2092098" y="2183718"/>
            <a:ext cx="3932465"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ABBA VOYAGE, E15</a:t>
            </a:r>
          </a:p>
          <a:p>
            <a:pPr eaLnBrk="1" hangingPunct="1"/>
            <a:r>
              <a:rPr lang="en-GB" altLang="en-US" sz="1400">
                <a:solidFill>
                  <a:schemeClr val="bg1"/>
                </a:solidFill>
                <a:latin typeface="+mn-lt"/>
              </a:rPr>
              <a:t>Take a chance on the most </a:t>
            </a:r>
            <a:r>
              <a:rPr lang="en-GB" altLang="en-US" sz="1400" err="1">
                <a:solidFill>
                  <a:schemeClr val="bg1"/>
                </a:solidFill>
                <a:latin typeface="+mn-lt"/>
              </a:rPr>
              <a:t>poptastic</a:t>
            </a:r>
            <a:r>
              <a:rPr lang="en-GB" altLang="en-US" sz="1400">
                <a:solidFill>
                  <a:schemeClr val="bg1"/>
                </a:solidFill>
                <a:latin typeface="+mn-lt"/>
              </a:rPr>
              <a:t> show in town, as mind-blowing technology recreates one of the world’s most famous bands. We dare you not to sing along!</a:t>
            </a:r>
            <a:endParaRPr lang="en-US" altLang="en-US" sz="1400">
              <a:solidFill>
                <a:schemeClr val="bg1"/>
              </a:solidFill>
              <a:latin typeface="+mn-lt"/>
            </a:endParaRPr>
          </a:p>
        </p:txBody>
      </p:sp>
      <p:sp>
        <p:nvSpPr>
          <p:cNvPr id="12" name="TextBox 44">
            <a:extLst>
              <a:ext uri="{FF2B5EF4-FFF2-40B4-BE49-F238E27FC236}">
                <a16:creationId xmlns:a16="http://schemas.microsoft.com/office/drawing/2014/main" id="{F12C39EE-8108-19F6-CE0E-1A21727634C3}"/>
              </a:ext>
            </a:extLst>
          </p:cNvPr>
          <p:cNvSpPr txBox="1">
            <a:spLocks noChangeArrowheads="1"/>
          </p:cNvSpPr>
          <p:nvPr/>
        </p:nvSpPr>
        <p:spPr bwMode="auto">
          <a:xfrm>
            <a:off x="2092098" y="3803513"/>
            <a:ext cx="3932465"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Monopoly life-sized, W1</a:t>
            </a:r>
          </a:p>
          <a:p>
            <a:pPr eaLnBrk="1" hangingPunct="1"/>
            <a:r>
              <a:rPr lang="en-GB" sz="1400" b="0" i="0" u="none" strike="noStrike">
                <a:solidFill>
                  <a:schemeClr val="bg1"/>
                </a:solidFill>
                <a:effectLst/>
                <a:latin typeface="+mn-lt"/>
              </a:rPr>
              <a:t>See all of London in one venue as you enter the world of the classic board game. Mr Monopoly himself guides you through this fast and fun experience.</a:t>
            </a:r>
            <a:endParaRPr lang="en-US" altLang="en-US" sz="1400">
              <a:solidFill>
                <a:schemeClr val="bg1"/>
              </a:solidFill>
              <a:latin typeface="+mn-lt"/>
            </a:endParaRPr>
          </a:p>
        </p:txBody>
      </p:sp>
      <p:sp>
        <p:nvSpPr>
          <p:cNvPr id="17" name="TextBox 44">
            <a:extLst>
              <a:ext uri="{FF2B5EF4-FFF2-40B4-BE49-F238E27FC236}">
                <a16:creationId xmlns:a16="http://schemas.microsoft.com/office/drawing/2014/main" id="{52BD422C-792C-68C1-67F9-D68EAA0E7F29}"/>
              </a:ext>
            </a:extLst>
          </p:cNvPr>
          <p:cNvSpPr txBox="1">
            <a:spLocks noChangeArrowheads="1"/>
          </p:cNvSpPr>
          <p:nvPr/>
        </p:nvSpPr>
        <p:spPr bwMode="auto">
          <a:xfrm>
            <a:off x="2092098" y="5277395"/>
            <a:ext cx="3851501"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STRANGER THINGS, W1</a:t>
            </a:r>
          </a:p>
          <a:p>
            <a:pPr eaLnBrk="1" hangingPunct="1"/>
            <a:r>
              <a:rPr lang="en-GB" sz="1400" b="0" i="0" u="none" strike="noStrike">
                <a:solidFill>
                  <a:srgbClr val="133A54"/>
                </a:solidFill>
                <a:effectLst/>
                <a:latin typeface="+mn-lt"/>
              </a:rPr>
              <a:t>Whether you’re a fan of the Netflix smash hit or not, we defy you not to be enthralled by this imaginative and dynamic prequel, live on stage.</a:t>
            </a:r>
            <a:endParaRPr lang="en-US" altLang="en-US" sz="1400">
              <a:solidFill>
                <a:srgbClr val="133A54"/>
              </a:solidFill>
              <a:latin typeface="+mn-lt"/>
            </a:endParaRPr>
          </a:p>
        </p:txBody>
      </p:sp>
      <p:sp>
        <p:nvSpPr>
          <p:cNvPr id="21" name="TextBox 44">
            <a:extLst>
              <a:ext uri="{FF2B5EF4-FFF2-40B4-BE49-F238E27FC236}">
                <a16:creationId xmlns:a16="http://schemas.microsoft.com/office/drawing/2014/main" id="{F9F4A0F4-72B5-34FD-D0F9-D195B9BBD9D8}"/>
              </a:ext>
            </a:extLst>
          </p:cNvPr>
          <p:cNvSpPr txBox="1">
            <a:spLocks noChangeArrowheads="1"/>
          </p:cNvSpPr>
          <p:nvPr/>
        </p:nvSpPr>
        <p:spPr bwMode="auto">
          <a:xfrm>
            <a:off x="7961813" y="61181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OUTERNET LONDON, W1</a:t>
            </a:r>
          </a:p>
          <a:p>
            <a:pPr eaLnBrk="1" hangingPunct="1"/>
            <a:r>
              <a:rPr lang="en-GB" sz="1400" b="0" i="0" u="none" strike="noStrike">
                <a:solidFill>
                  <a:schemeClr val="bg1"/>
                </a:solidFill>
                <a:effectLst/>
                <a:latin typeface="+mn-lt"/>
              </a:rPr>
              <a:t>The UK’s </a:t>
            </a:r>
            <a:r>
              <a:rPr lang="en-GB" sz="1400">
                <a:solidFill>
                  <a:schemeClr val="bg1"/>
                </a:solidFill>
                <a:latin typeface="+mn-lt"/>
              </a:rPr>
              <a:t>most visited cultural attraction offers eye-popping visuals and interactive screens. A live music venue attracts big-name performers. </a:t>
            </a:r>
            <a:endParaRPr lang="en-US" altLang="en-US" sz="1400">
              <a:solidFill>
                <a:schemeClr val="bg1"/>
              </a:solidFill>
              <a:latin typeface="+mn-lt"/>
            </a:endParaRPr>
          </a:p>
        </p:txBody>
      </p:sp>
      <p:sp>
        <p:nvSpPr>
          <p:cNvPr id="25" name="TextBox 44">
            <a:extLst>
              <a:ext uri="{FF2B5EF4-FFF2-40B4-BE49-F238E27FC236}">
                <a16:creationId xmlns:a16="http://schemas.microsoft.com/office/drawing/2014/main" id="{7F5FE32A-57E8-50C4-67F0-82728D458B94}"/>
              </a:ext>
            </a:extLst>
          </p:cNvPr>
          <p:cNvSpPr txBox="1">
            <a:spLocks noChangeArrowheads="1"/>
          </p:cNvSpPr>
          <p:nvPr/>
        </p:nvSpPr>
        <p:spPr bwMode="auto">
          <a:xfrm>
            <a:off x="7961813" y="2183718"/>
            <a:ext cx="3938450"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SUPPERCLUB TUBE, E17</a:t>
            </a:r>
          </a:p>
          <a:p>
            <a:pPr eaLnBrk="1" hangingPunct="1"/>
            <a:r>
              <a:rPr lang="en-GB" sz="1400" b="0" i="0" u="none" strike="noStrike">
                <a:solidFill>
                  <a:schemeClr val="bg1"/>
                </a:solidFill>
                <a:effectLst/>
                <a:latin typeface="+mn-lt"/>
              </a:rPr>
              <a:t>Ever fancied eating a Latin American-inspired meal on a decommissioned 1967 Tube carriage? Us neither, but this is a one-of-a-kind dining experience you’ll love!</a:t>
            </a:r>
            <a:endParaRPr lang="en-US" altLang="en-US" sz="1400">
              <a:solidFill>
                <a:schemeClr val="bg1"/>
              </a:solidFill>
              <a:latin typeface="+mn-lt"/>
            </a:endParaRPr>
          </a:p>
        </p:txBody>
      </p:sp>
      <p:sp>
        <p:nvSpPr>
          <p:cNvPr id="29" name="TextBox 44">
            <a:extLst>
              <a:ext uri="{FF2B5EF4-FFF2-40B4-BE49-F238E27FC236}">
                <a16:creationId xmlns:a16="http://schemas.microsoft.com/office/drawing/2014/main" id="{AAFD5B07-6A62-CF9F-50E2-0FC37C9AD345}"/>
              </a:ext>
            </a:extLst>
          </p:cNvPr>
          <p:cNvSpPr txBox="1">
            <a:spLocks noChangeArrowheads="1"/>
          </p:cNvSpPr>
          <p:nvPr/>
        </p:nvSpPr>
        <p:spPr bwMode="auto">
          <a:xfrm>
            <a:off x="7961813" y="3800911"/>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TWIST MUSEUM, W1</a:t>
            </a:r>
          </a:p>
          <a:p>
            <a:pPr eaLnBrk="1" hangingPunct="1"/>
            <a:r>
              <a:rPr lang="en-GB" altLang="en-US" sz="1400">
                <a:solidFill>
                  <a:schemeClr val="bg1"/>
                </a:solidFill>
                <a:latin typeface="+mn-lt"/>
              </a:rPr>
              <a:t>Be prepared to be blown away by this incredible immersive space where nothing is quite what it seems. A mind-bending experience awaits.</a:t>
            </a:r>
            <a:endParaRPr lang="en-US" altLang="en-US" sz="1400">
              <a:solidFill>
                <a:schemeClr val="bg1"/>
              </a:solidFill>
              <a:latin typeface="+mn-lt"/>
            </a:endParaRPr>
          </a:p>
        </p:txBody>
      </p:sp>
      <p:pic>
        <p:nvPicPr>
          <p:cNvPr id="33" name="Picture 32" descr="A white letters in a blue circle&#10;&#10;Description automatically generated">
            <a:extLst>
              <a:ext uri="{FF2B5EF4-FFF2-40B4-BE49-F238E27FC236}">
                <a16:creationId xmlns:a16="http://schemas.microsoft.com/office/drawing/2014/main" id="{7F716B9B-6A31-C09E-E289-C9B61A3E0916}"/>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rot="1767590">
            <a:off x="5465945" y="5270710"/>
            <a:ext cx="501254" cy="484757"/>
          </a:xfrm>
          <a:prstGeom prst="rect">
            <a:avLst/>
          </a:prstGeom>
        </p:spPr>
      </p:pic>
      <p:pic>
        <p:nvPicPr>
          <p:cNvPr id="30" name="Graphic 29" descr="Hamburger Menu Icon with solid fill">
            <a:hlinkClick r:id="rId18" action="ppaction://hlinksldjump"/>
            <a:extLst>
              <a:ext uri="{FF2B5EF4-FFF2-40B4-BE49-F238E27FC236}">
                <a16:creationId xmlns:a16="http://schemas.microsoft.com/office/drawing/2014/main" id="{4BBF934E-CE20-2D3C-0483-E4E4073DDFF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377162" y="191774"/>
            <a:ext cx="409118" cy="409118"/>
          </a:xfrm>
          <a:prstGeom prst="rect">
            <a:avLst/>
          </a:prstGeom>
        </p:spPr>
      </p:pic>
      <p:sp>
        <p:nvSpPr>
          <p:cNvPr id="2" name="TextBox 1">
            <a:hlinkClick r:id="rId15"/>
            <a:extLst>
              <a:ext uri="{FF2B5EF4-FFF2-40B4-BE49-F238E27FC236}">
                <a16:creationId xmlns:a16="http://schemas.microsoft.com/office/drawing/2014/main" id="{82835738-687F-3598-7FED-640E3F80376C}"/>
              </a:ext>
            </a:extLst>
          </p:cNvPr>
          <p:cNvSpPr txBox="1"/>
          <p:nvPr/>
        </p:nvSpPr>
        <p:spPr>
          <a:xfrm>
            <a:off x="2092098" y="565534"/>
            <a:ext cx="4165011" cy="501266"/>
          </a:xfrm>
          <a:prstGeom prst="rect">
            <a:avLst/>
          </a:prstGeom>
          <a:noFill/>
        </p:spPr>
        <p:txBody>
          <a:bodyPr wrap="square" rtlCol="0">
            <a:spAutoFit/>
          </a:bodyPr>
          <a:lstStyle/>
          <a:p>
            <a:endParaRPr lang="en-US"/>
          </a:p>
        </p:txBody>
      </p:sp>
      <p:sp>
        <p:nvSpPr>
          <p:cNvPr id="5" name="TextBox 4">
            <a:hlinkClick r:id="rId3"/>
            <a:extLst>
              <a:ext uri="{FF2B5EF4-FFF2-40B4-BE49-F238E27FC236}">
                <a16:creationId xmlns:a16="http://schemas.microsoft.com/office/drawing/2014/main" id="{7E2AFA8C-A882-785E-D67B-792C2AF83A21}"/>
              </a:ext>
            </a:extLst>
          </p:cNvPr>
          <p:cNvSpPr txBox="1"/>
          <p:nvPr/>
        </p:nvSpPr>
        <p:spPr>
          <a:xfrm>
            <a:off x="2057041" y="2186393"/>
            <a:ext cx="3038702" cy="525615"/>
          </a:xfrm>
          <a:prstGeom prst="rect">
            <a:avLst/>
          </a:prstGeom>
          <a:noFill/>
        </p:spPr>
        <p:txBody>
          <a:bodyPr wrap="square" rtlCol="0">
            <a:spAutoFit/>
          </a:bodyPr>
          <a:lstStyle/>
          <a:p>
            <a:endParaRPr lang="en-US"/>
          </a:p>
        </p:txBody>
      </p:sp>
      <p:sp>
        <p:nvSpPr>
          <p:cNvPr id="6" name="TextBox 5">
            <a:hlinkClick r:id="rId13"/>
            <a:extLst>
              <a:ext uri="{FF2B5EF4-FFF2-40B4-BE49-F238E27FC236}">
                <a16:creationId xmlns:a16="http://schemas.microsoft.com/office/drawing/2014/main" id="{28C5C361-F59C-F38B-D061-D0DD5BB047BD}"/>
              </a:ext>
            </a:extLst>
          </p:cNvPr>
          <p:cNvSpPr txBox="1"/>
          <p:nvPr/>
        </p:nvSpPr>
        <p:spPr>
          <a:xfrm>
            <a:off x="2092098" y="3800911"/>
            <a:ext cx="3038702" cy="500156"/>
          </a:xfrm>
          <a:prstGeom prst="rect">
            <a:avLst/>
          </a:prstGeom>
          <a:noFill/>
        </p:spPr>
        <p:txBody>
          <a:bodyPr wrap="square" rtlCol="0">
            <a:spAutoFit/>
          </a:bodyPr>
          <a:lstStyle/>
          <a:p>
            <a:endParaRPr lang="en-US"/>
          </a:p>
        </p:txBody>
      </p:sp>
      <p:sp>
        <p:nvSpPr>
          <p:cNvPr id="10" name="TextBox 9">
            <a:hlinkClick r:id="rId11"/>
            <a:extLst>
              <a:ext uri="{FF2B5EF4-FFF2-40B4-BE49-F238E27FC236}">
                <a16:creationId xmlns:a16="http://schemas.microsoft.com/office/drawing/2014/main" id="{3D83DD22-1795-6E36-9834-06E5CE7DEA6E}"/>
              </a:ext>
            </a:extLst>
          </p:cNvPr>
          <p:cNvSpPr txBox="1"/>
          <p:nvPr/>
        </p:nvSpPr>
        <p:spPr>
          <a:xfrm>
            <a:off x="2092098" y="5277395"/>
            <a:ext cx="2632302" cy="494314"/>
          </a:xfrm>
          <a:prstGeom prst="rect">
            <a:avLst/>
          </a:prstGeom>
          <a:noFill/>
        </p:spPr>
        <p:txBody>
          <a:bodyPr wrap="square" rtlCol="0">
            <a:spAutoFit/>
          </a:bodyPr>
          <a:lstStyle/>
          <a:p>
            <a:endParaRPr lang="en-US"/>
          </a:p>
        </p:txBody>
      </p:sp>
      <p:sp>
        <p:nvSpPr>
          <p:cNvPr id="11" name="TextBox 10">
            <a:hlinkClick r:id="rId9"/>
            <a:extLst>
              <a:ext uri="{FF2B5EF4-FFF2-40B4-BE49-F238E27FC236}">
                <a16:creationId xmlns:a16="http://schemas.microsoft.com/office/drawing/2014/main" id="{F1B3D38B-AAD7-5DE8-761F-01459BEA450F}"/>
              </a:ext>
            </a:extLst>
          </p:cNvPr>
          <p:cNvSpPr txBox="1"/>
          <p:nvPr/>
        </p:nvSpPr>
        <p:spPr>
          <a:xfrm>
            <a:off x="7961813" y="565534"/>
            <a:ext cx="2672320" cy="501266"/>
          </a:xfrm>
          <a:prstGeom prst="rect">
            <a:avLst/>
          </a:prstGeom>
          <a:noFill/>
        </p:spPr>
        <p:txBody>
          <a:bodyPr wrap="square" rtlCol="0">
            <a:spAutoFit/>
          </a:bodyPr>
          <a:lstStyle/>
          <a:p>
            <a:endParaRPr lang="en-US"/>
          </a:p>
        </p:txBody>
      </p:sp>
      <p:sp>
        <p:nvSpPr>
          <p:cNvPr id="14" name="TextBox 13">
            <a:hlinkClick r:id="rId7"/>
            <a:extLst>
              <a:ext uri="{FF2B5EF4-FFF2-40B4-BE49-F238E27FC236}">
                <a16:creationId xmlns:a16="http://schemas.microsoft.com/office/drawing/2014/main" id="{6A9DE626-AFEC-C86F-F739-C4ED347DAF1D}"/>
              </a:ext>
            </a:extLst>
          </p:cNvPr>
          <p:cNvSpPr txBox="1"/>
          <p:nvPr/>
        </p:nvSpPr>
        <p:spPr>
          <a:xfrm>
            <a:off x="7961813" y="2183718"/>
            <a:ext cx="2672320" cy="525615"/>
          </a:xfrm>
          <a:prstGeom prst="rect">
            <a:avLst/>
          </a:prstGeom>
          <a:noFill/>
        </p:spPr>
        <p:txBody>
          <a:bodyPr wrap="square" rtlCol="0">
            <a:spAutoFit/>
          </a:bodyPr>
          <a:lstStyle/>
          <a:p>
            <a:endParaRPr lang="en-US"/>
          </a:p>
        </p:txBody>
      </p:sp>
      <p:sp>
        <p:nvSpPr>
          <p:cNvPr id="15" name="TextBox 14">
            <a:hlinkClick r:id="rId5"/>
            <a:extLst>
              <a:ext uri="{FF2B5EF4-FFF2-40B4-BE49-F238E27FC236}">
                <a16:creationId xmlns:a16="http://schemas.microsoft.com/office/drawing/2014/main" id="{D4C83C6E-362F-9C22-88AD-DAC0DE5E0340}"/>
              </a:ext>
            </a:extLst>
          </p:cNvPr>
          <p:cNvSpPr txBox="1"/>
          <p:nvPr/>
        </p:nvSpPr>
        <p:spPr>
          <a:xfrm>
            <a:off x="7961813" y="3800911"/>
            <a:ext cx="2435254" cy="500156"/>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id="{979DF08B-4FBE-231F-F3A6-90F76C85AE18}"/>
              </a:ext>
            </a:extLst>
          </p:cNvPr>
          <p:cNvSpPr txBox="1"/>
          <p:nvPr/>
        </p:nvSpPr>
        <p:spPr>
          <a:xfrm>
            <a:off x="9043524" y="6439981"/>
            <a:ext cx="2867093" cy="276999"/>
          </a:xfrm>
          <a:prstGeom prst="rect">
            <a:avLst/>
          </a:prstGeom>
          <a:noFill/>
        </p:spPr>
        <p:txBody>
          <a:bodyPr wrap="square" rtlCol="0">
            <a:spAutoFit/>
          </a:bodyPr>
          <a:lstStyle/>
          <a:p>
            <a:pPr algn="ctr"/>
            <a:r>
              <a:rPr lang="en-US" sz="1200">
                <a:solidFill>
                  <a:schemeClr val="bg1"/>
                </a:solidFill>
                <a:latin typeface="URWTypewriterT" panose="02040503030505020204" pitchFamily="18" charset="0"/>
              </a:rPr>
              <a:t>Click the images to find out more!</a:t>
            </a:r>
          </a:p>
        </p:txBody>
      </p:sp>
    </p:spTree>
    <p:extLst>
      <p:ext uri="{BB962C8B-B14F-4D97-AF65-F5344CB8AC3E}">
        <p14:creationId xmlns:p14="http://schemas.microsoft.com/office/powerpoint/2010/main" val="17429820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50FE3CF5C6914E8E6067F006322BEE" ma:contentTypeVersion="15" ma:contentTypeDescription="Create a new document." ma:contentTypeScope="" ma:versionID="ed5b21121cafb7b0c4e163b95c02ea56">
  <xsd:schema xmlns:xsd="http://www.w3.org/2001/XMLSchema" xmlns:xs="http://www.w3.org/2001/XMLSchema" xmlns:p="http://schemas.microsoft.com/office/2006/metadata/properties" xmlns:ns2="37024962-1aa8-4a0e-bcc4-2052b0132858" xmlns:ns3="bbe29a26-4ba2-44fb-9ebd-4f0032c7f13a" targetNamespace="http://schemas.microsoft.com/office/2006/metadata/properties" ma:root="true" ma:fieldsID="8bbacb702a3ef1dcac48f4d8d3968534" ns2:_="" ns3:_="">
    <xsd:import namespace="37024962-1aa8-4a0e-bcc4-2052b0132858"/>
    <xsd:import namespace="bbe29a26-4ba2-44fb-9ebd-4f0032c7f1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024962-1aa8-4a0e-bcc4-2052b01328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25e52a8-c8f1-46e2-8f82-f219af9959a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e29a26-4ba2-44fb-9ebd-4f0032c7f13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34508f9-cc6b-4a84-84e4-467216a896b2}" ma:internalName="TaxCatchAll" ma:showField="CatchAllData" ma:web="bbe29a26-4ba2-44fb-9ebd-4f0032c7f13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7024962-1aa8-4a0e-bcc4-2052b0132858">
      <Terms xmlns="http://schemas.microsoft.com/office/infopath/2007/PartnerControls"/>
    </lcf76f155ced4ddcb4097134ff3c332f>
    <TaxCatchAll xmlns="bbe29a26-4ba2-44fb-9ebd-4f0032c7f13a" xsi:nil="true"/>
  </documentManagement>
</p:properties>
</file>

<file path=customXml/itemProps1.xml><?xml version="1.0" encoding="utf-8"?>
<ds:datastoreItem xmlns:ds="http://schemas.openxmlformats.org/officeDocument/2006/customXml" ds:itemID="{78D0D98B-19CB-4DD6-8068-BF95C171A18A}">
  <ds:schemaRefs>
    <ds:schemaRef ds:uri="37024962-1aa8-4a0e-bcc4-2052b0132858"/>
    <ds:schemaRef ds:uri="bbe29a26-4ba2-44fb-9ebd-4f0032c7f1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BD05D40-E8AB-423B-A6B4-0788937B6310}">
  <ds:schemaRefs>
    <ds:schemaRef ds:uri="http://schemas.microsoft.com/sharepoint/v3/contenttype/forms"/>
  </ds:schemaRefs>
</ds:datastoreItem>
</file>

<file path=customXml/itemProps3.xml><?xml version="1.0" encoding="utf-8"?>
<ds:datastoreItem xmlns:ds="http://schemas.openxmlformats.org/officeDocument/2006/customXml" ds:itemID="{0D509A11-ABF7-4B27-9052-90D95BB89E96}">
  <ds:schemaRefs>
    <ds:schemaRef ds:uri="http://purl.org/dc/dcmitype/"/>
    <ds:schemaRef ds:uri="http://www.w3.org/XML/1998/namespace"/>
    <ds:schemaRef ds:uri="http://schemas.microsoft.com/office/2006/metadata/properties"/>
    <ds:schemaRef ds:uri="37024962-1aa8-4a0e-bcc4-2052b0132858"/>
    <ds:schemaRef ds:uri="http://purl.org/dc/terms/"/>
    <ds:schemaRef ds:uri="http://schemas.microsoft.com/office/2006/documentManagement/types"/>
    <ds:schemaRef ds:uri="bbe29a26-4ba2-44fb-9ebd-4f0032c7f13a"/>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341</TotalTime>
  <Words>2545</Words>
  <Application>Microsoft Office PowerPoint</Application>
  <PresentationFormat>Widescreen</PresentationFormat>
  <Paragraphs>227</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Wall</dc:creator>
  <cp:lastModifiedBy>Rod Lee</cp:lastModifiedBy>
  <cp:revision>10</cp:revision>
  <dcterms:created xsi:type="dcterms:W3CDTF">2024-08-20T12:18:39Z</dcterms:created>
  <dcterms:modified xsi:type="dcterms:W3CDTF">2024-10-04T17:54:54Z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0x010100FD50FE3CF5C6914E8E6067F006322BEE</vt:lpwstr>
  </property>
  <property fmtid="{D5CDD505-2E9C-101B-9397-08002B2CF9AE}" pid="3" name="MediaServiceImageTags">
    <vt:lpwstr/>
  </property>
</Properties>
</file>