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58" r:id="rId7"/>
    <p:sldId id="265" r:id="rId8"/>
    <p:sldId id="261" r:id="rId9"/>
    <p:sldId id="259" r:id="rId10"/>
    <p:sldId id="260" r:id="rId11"/>
    <p:sldId id="262" r:id="rId12"/>
    <p:sldId id="263" r:id="rId13"/>
    <p:sldId id="268" r:id="rId14"/>
    <p:sldId id="270" r:id="rId15"/>
    <p:sldId id="264" r:id="rId16"/>
    <p:sldId id="271" r:id="rId17"/>
    <p:sldId id="281" r:id="rId18"/>
    <p:sldId id="276" r:id="rId19"/>
    <p:sldId id="273" r:id="rId20"/>
    <p:sldId id="274" r:id="rId21"/>
    <p:sldId id="282" r:id="rId22"/>
    <p:sldId id="277" r:id="rId23"/>
    <p:sldId id="278" r:id="rId24"/>
    <p:sldId id="279" r:id="rId25"/>
    <p:sldId id="280" r:id="rId26"/>
    <p:sldId id="26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2" userDrawn="1">
          <p15:clr>
            <a:srgbClr val="A4A3A4"/>
          </p15:clr>
        </p15:guide>
        <p15:guide id="2" pos="619" userDrawn="1">
          <p15:clr>
            <a:srgbClr val="A4A3A4"/>
          </p15:clr>
        </p15:guide>
        <p15:guide id="3" pos="73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3A54"/>
    <a:srgbClr val="BD1515"/>
    <a:srgbClr val="123F71"/>
    <a:srgbClr val="072463"/>
    <a:srgbClr val="D6C535"/>
    <a:srgbClr val="279C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22"/>
    <p:restoredTop sz="94886"/>
  </p:normalViewPr>
  <p:slideViewPr>
    <p:cSldViewPr snapToGrid="0">
      <p:cViewPr varScale="1">
        <p:scale>
          <a:sx n="116" d="100"/>
          <a:sy n="116" d="100"/>
        </p:scale>
        <p:origin x="600" y="184"/>
      </p:cViewPr>
      <p:guideLst>
        <p:guide orient="horz" pos="572"/>
        <p:guide pos="619"/>
        <p:guide pos="73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FFFCF-0C6B-F749-9864-57FBD771CE9A}" type="datetimeFigureOut">
              <a:rPr lang="en-US" smtClean="0"/>
              <a:t>9/18/24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4838A-21A3-E34F-B120-40DBC0676BAE}" type="slidenum">
              <a:rPr lang="en-US" smtClean="0"/>
              <a:t>‹#›</a:t>
            </a:fld>
            <a:endParaRPr lang="en-US"/>
          </a:p>
        </p:txBody>
      </p:sp>
    </p:spTree>
    <p:extLst>
      <p:ext uri="{BB962C8B-B14F-4D97-AF65-F5344CB8AC3E}">
        <p14:creationId xmlns:p14="http://schemas.microsoft.com/office/powerpoint/2010/main" val="2626208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1</a:t>
            </a:fld>
            <a:endParaRPr lang="en-US"/>
          </a:p>
        </p:txBody>
      </p:sp>
    </p:spTree>
    <p:extLst>
      <p:ext uri="{BB962C8B-B14F-4D97-AF65-F5344CB8AC3E}">
        <p14:creationId xmlns:p14="http://schemas.microsoft.com/office/powerpoint/2010/main" val="1774270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a:t>
            </a:r>
          </a:p>
        </p:txBody>
      </p:sp>
      <p:sp>
        <p:nvSpPr>
          <p:cNvPr id="4" name="Slide Number Placeholder 3"/>
          <p:cNvSpPr>
            <a:spLocks noGrp="1"/>
          </p:cNvSpPr>
          <p:nvPr>
            <p:ph type="sldNum" sz="quarter" idx="5"/>
          </p:nvPr>
        </p:nvSpPr>
        <p:spPr/>
        <p:txBody>
          <a:bodyPr/>
          <a:lstStyle/>
          <a:p>
            <a:fld id="{C3A4838A-21A3-E34F-B120-40DBC0676BAE}" type="slidenum">
              <a:rPr lang="en-US" smtClean="0"/>
              <a:t>10</a:t>
            </a:fld>
            <a:endParaRPr lang="en-US"/>
          </a:p>
        </p:txBody>
      </p:sp>
    </p:spTree>
    <p:extLst>
      <p:ext uri="{BB962C8B-B14F-4D97-AF65-F5344CB8AC3E}">
        <p14:creationId xmlns:p14="http://schemas.microsoft.com/office/powerpoint/2010/main" val="3266594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a:t>
            </a:r>
          </a:p>
        </p:txBody>
      </p:sp>
      <p:sp>
        <p:nvSpPr>
          <p:cNvPr id="4" name="Slide Number Placeholder 3"/>
          <p:cNvSpPr>
            <a:spLocks noGrp="1"/>
          </p:cNvSpPr>
          <p:nvPr>
            <p:ph type="sldNum" sz="quarter" idx="5"/>
          </p:nvPr>
        </p:nvSpPr>
        <p:spPr/>
        <p:txBody>
          <a:bodyPr/>
          <a:lstStyle/>
          <a:p>
            <a:fld id="{C3A4838A-21A3-E34F-B120-40DBC0676BAE}" type="slidenum">
              <a:rPr lang="en-US" smtClean="0"/>
              <a:t>11</a:t>
            </a:fld>
            <a:endParaRPr lang="en-US"/>
          </a:p>
        </p:txBody>
      </p:sp>
    </p:spTree>
    <p:extLst>
      <p:ext uri="{BB962C8B-B14F-4D97-AF65-F5344CB8AC3E}">
        <p14:creationId xmlns:p14="http://schemas.microsoft.com/office/powerpoint/2010/main" val="2497159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12</a:t>
            </a:fld>
            <a:endParaRPr lang="en-US"/>
          </a:p>
        </p:txBody>
      </p:sp>
    </p:spTree>
    <p:extLst>
      <p:ext uri="{BB962C8B-B14F-4D97-AF65-F5344CB8AC3E}">
        <p14:creationId xmlns:p14="http://schemas.microsoft.com/office/powerpoint/2010/main" val="2708305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4FCB4-DAF7-2A99-DB6C-486DE6B80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87309E-2F96-CD6C-35B6-E33699CF9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C6130E-8338-5AAF-7079-52F5F12F1E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28B301-BDB5-5F28-9DAE-83677CB5DB36}"/>
              </a:ext>
            </a:extLst>
          </p:cNvPr>
          <p:cNvSpPr>
            <a:spLocks noGrp="1"/>
          </p:cNvSpPr>
          <p:nvPr>
            <p:ph type="sldNum" sz="quarter" idx="5"/>
          </p:nvPr>
        </p:nvSpPr>
        <p:spPr/>
        <p:txBody>
          <a:bodyPr/>
          <a:lstStyle/>
          <a:p>
            <a:fld id="{C3A4838A-21A3-E34F-B120-40DBC0676BAE}" type="slidenum">
              <a:rPr lang="en-US" smtClean="0"/>
              <a:t>13</a:t>
            </a:fld>
            <a:endParaRPr lang="en-US"/>
          </a:p>
        </p:txBody>
      </p:sp>
    </p:spTree>
    <p:extLst>
      <p:ext uri="{BB962C8B-B14F-4D97-AF65-F5344CB8AC3E}">
        <p14:creationId xmlns:p14="http://schemas.microsoft.com/office/powerpoint/2010/main" val="3352672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F4B0A-F583-8843-BC2B-12B48CEC1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B9C7E-3DE1-5C2F-2B1E-45AC5DBDA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EB320-B245-7A2B-73CF-B4B2F18567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C8B987-4708-AFB9-8E90-402662C84F3B}"/>
              </a:ext>
            </a:extLst>
          </p:cNvPr>
          <p:cNvSpPr>
            <a:spLocks noGrp="1"/>
          </p:cNvSpPr>
          <p:nvPr>
            <p:ph type="sldNum" sz="quarter" idx="5"/>
          </p:nvPr>
        </p:nvSpPr>
        <p:spPr/>
        <p:txBody>
          <a:bodyPr/>
          <a:lstStyle/>
          <a:p>
            <a:fld id="{C3A4838A-21A3-E34F-B120-40DBC0676BAE}" type="slidenum">
              <a:rPr lang="en-US" smtClean="0"/>
              <a:t>14</a:t>
            </a:fld>
            <a:endParaRPr lang="en-US"/>
          </a:p>
        </p:txBody>
      </p:sp>
    </p:spTree>
    <p:extLst>
      <p:ext uri="{BB962C8B-B14F-4D97-AF65-F5344CB8AC3E}">
        <p14:creationId xmlns:p14="http://schemas.microsoft.com/office/powerpoint/2010/main" val="420550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58BEB-4E93-C035-20FF-DE1494540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9EB21-7BC6-9611-26A4-681B28F4F5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5F05E4-D88F-E3B6-A29C-8609C678E1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04CDDA-E6D4-BDC2-C3C4-AC4C443871E3}"/>
              </a:ext>
            </a:extLst>
          </p:cNvPr>
          <p:cNvSpPr>
            <a:spLocks noGrp="1"/>
          </p:cNvSpPr>
          <p:nvPr>
            <p:ph type="sldNum" sz="quarter" idx="5"/>
          </p:nvPr>
        </p:nvSpPr>
        <p:spPr/>
        <p:txBody>
          <a:bodyPr/>
          <a:lstStyle/>
          <a:p>
            <a:fld id="{C3A4838A-21A3-E34F-B120-40DBC0676BAE}" type="slidenum">
              <a:rPr lang="en-US" smtClean="0"/>
              <a:t>15</a:t>
            </a:fld>
            <a:endParaRPr lang="en-US"/>
          </a:p>
        </p:txBody>
      </p:sp>
    </p:spTree>
    <p:extLst>
      <p:ext uri="{BB962C8B-B14F-4D97-AF65-F5344CB8AC3E}">
        <p14:creationId xmlns:p14="http://schemas.microsoft.com/office/powerpoint/2010/main" val="2428084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54E6F-1A82-5AF7-723B-F24E882985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906BC-7CA6-1DA5-4027-5C303125B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E160A-D8E1-FE52-958C-FCD3880325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8902B6-9706-092A-BC7B-BB3A3BDF49F4}"/>
              </a:ext>
            </a:extLst>
          </p:cNvPr>
          <p:cNvSpPr>
            <a:spLocks noGrp="1"/>
          </p:cNvSpPr>
          <p:nvPr>
            <p:ph type="sldNum" sz="quarter" idx="5"/>
          </p:nvPr>
        </p:nvSpPr>
        <p:spPr/>
        <p:txBody>
          <a:bodyPr/>
          <a:lstStyle/>
          <a:p>
            <a:fld id="{C3A4838A-21A3-E34F-B120-40DBC0676BAE}" type="slidenum">
              <a:rPr lang="en-US" smtClean="0"/>
              <a:t>16</a:t>
            </a:fld>
            <a:endParaRPr lang="en-US"/>
          </a:p>
        </p:txBody>
      </p:sp>
    </p:spTree>
    <p:extLst>
      <p:ext uri="{BB962C8B-B14F-4D97-AF65-F5344CB8AC3E}">
        <p14:creationId xmlns:p14="http://schemas.microsoft.com/office/powerpoint/2010/main" val="2244817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8CFE6-943D-61D8-EDC3-B185587D4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2529C-9262-5400-F935-65CDA3865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8B986-6AA4-D52D-1267-44C43193BB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4AAE47-8EDF-3F19-1B30-99C33F378D23}"/>
              </a:ext>
            </a:extLst>
          </p:cNvPr>
          <p:cNvSpPr>
            <a:spLocks noGrp="1"/>
          </p:cNvSpPr>
          <p:nvPr>
            <p:ph type="sldNum" sz="quarter" idx="5"/>
          </p:nvPr>
        </p:nvSpPr>
        <p:spPr/>
        <p:txBody>
          <a:bodyPr/>
          <a:lstStyle/>
          <a:p>
            <a:fld id="{C3A4838A-21A3-E34F-B120-40DBC0676BAE}" type="slidenum">
              <a:rPr lang="en-US" smtClean="0"/>
              <a:t>17</a:t>
            </a:fld>
            <a:endParaRPr lang="en-US"/>
          </a:p>
        </p:txBody>
      </p:sp>
    </p:spTree>
    <p:extLst>
      <p:ext uri="{BB962C8B-B14F-4D97-AF65-F5344CB8AC3E}">
        <p14:creationId xmlns:p14="http://schemas.microsoft.com/office/powerpoint/2010/main" val="3559379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8CFE6-943D-61D8-EDC3-B185587D4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2529C-9262-5400-F935-65CDA3865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8B986-6AA4-D52D-1267-44C43193BB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4AAE47-8EDF-3F19-1B30-99C33F378D23}"/>
              </a:ext>
            </a:extLst>
          </p:cNvPr>
          <p:cNvSpPr>
            <a:spLocks noGrp="1"/>
          </p:cNvSpPr>
          <p:nvPr>
            <p:ph type="sldNum" sz="quarter" idx="5"/>
          </p:nvPr>
        </p:nvSpPr>
        <p:spPr/>
        <p:txBody>
          <a:bodyPr/>
          <a:lstStyle/>
          <a:p>
            <a:fld id="{C3A4838A-21A3-E34F-B120-40DBC0676BAE}" type="slidenum">
              <a:rPr lang="en-US" smtClean="0"/>
              <a:t>18</a:t>
            </a:fld>
            <a:endParaRPr lang="en-US"/>
          </a:p>
        </p:txBody>
      </p:sp>
    </p:spTree>
    <p:extLst>
      <p:ext uri="{BB962C8B-B14F-4D97-AF65-F5344CB8AC3E}">
        <p14:creationId xmlns:p14="http://schemas.microsoft.com/office/powerpoint/2010/main" val="2259871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3A764-C4D0-B727-6F3D-41B801033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7186B-4CFD-60A7-01FF-6B12C7CE55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7E8D2-F76E-CE06-2D64-3D52E3BB52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86FA2C-AF45-F66B-0E34-3A7C88268F80}"/>
              </a:ext>
            </a:extLst>
          </p:cNvPr>
          <p:cNvSpPr>
            <a:spLocks noGrp="1"/>
          </p:cNvSpPr>
          <p:nvPr>
            <p:ph type="sldNum" sz="quarter" idx="5"/>
          </p:nvPr>
        </p:nvSpPr>
        <p:spPr/>
        <p:txBody>
          <a:bodyPr/>
          <a:lstStyle/>
          <a:p>
            <a:fld id="{C3A4838A-21A3-E34F-B120-40DBC0676BAE}" type="slidenum">
              <a:rPr lang="en-US" smtClean="0"/>
              <a:t>19</a:t>
            </a:fld>
            <a:endParaRPr lang="en-US"/>
          </a:p>
        </p:txBody>
      </p:sp>
    </p:spTree>
    <p:extLst>
      <p:ext uri="{BB962C8B-B14F-4D97-AF65-F5344CB8AC3E}">
        <p14:creationId xmlns:p14="http://schemas.microsoft.com/office/powerpoint/2010/main" val="381020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3A4838A-21A3-E34F-B120-40DBC0676BAE}" type="slidenum">
              <a:rPr lang="en-US" smtClean="0"/>
              <a:t>2</a:t>
            </a:fld>
            <a:endParaRPr lang="en-US"/>
          </a:p>
        </p:txBody>
      </p:sp>
    </p:spTree>
    <p:extLst>
      <p:ext uri="{BB962C8B-B14F-4D97-AF65-F5344CB8AC3E}">
        <p14:creationId xmlns:p14="http://schemas.microsoft.com/office/powerpoint/2010/main" val="3847212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450DE-473D-A1BC-E09E-03CE62247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1EF629-BD0C-624F-9C87-6B0140429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6F571-ED21-0339-AAB7-99196781A0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D8AAB5-BEFF-1060-CBE6-C373E1331DF7}"/>
              </a:ext>
            </a:extLst>
          </p:cNvPr>
          <p:cNvSpPr>
            <a:spLocks noGrp="1"/>
          </p:cNvSpPr>
          <p:nvPr>
            <p:ph type="sldNum" sz="quarter" idx="5"/>
          </p:nvPr>
        </p:nvSpPr>
        <p:spPr/>
        <p:txBody>
          <a:bodyPr/>
          <a:lstStyle/>
          <a:p>
            <a:fld id="{C3A4838A-21A3-E34F-B120-40DBC0676BAE}" type="slidenum">
              <a:rPr lang="en-US" smtClean="0"/>
              <a:t>20</a:t>
            </a:fld>
            <a:endParaRPr lang="en-US"/>
          </a:p>
        </p:txBody>
      </p:sp>
    </p:spTree>
    <p:extLst>
      <p:ext uri="{BB962C8B-B14F-4D97-AF65-F5344CB8AC3E}">
        <p14:creationId xmlns:p14="http://schemas.microsoft.com/office/powerpoint/2010/main" val="585524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1D43C-1C9A-00B7-3B3C-A93532099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23D41-5385-3139-06E7-B408BD063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377E7-415A-0A7F-C7B7-F2DA9DD1DA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184E0A-599B-EB94-D7F7-7BA8A3CD6A0B}"/>
              </a:ext>
            </a:extLst>
          </p:cNvPr>
          <p:cNvSpPr>
            <a:spLocks noGrp="1"/>
          </p:cNvSpPr>
          <p:nvPr>
            <p:ph type="sldNum" sz="quarter" idx="5"/>
          </p:nvPr>
        </p:nvSpPr>
        <p:spPr/>
        <p:txBody>
          <a:bodyPr/>
          <a:lstStyle/>
          <a:p>
            <a:fld id="{C3A4838A-21A3-E34F-B120-40DBC0676BAE}" type="slidenum">
              <a:rPr lang="en-US" smtClean="0"/>
              <a:t>21</a:t>
            </a:fld>
            <a:endParaRPr lang="en-US"/>
          </a:p>
        </p:txBody>
      </p:sp>
    </p:spTree>
    <p:extLst>
      <p:ext uri="{BB962C8B-B14F-4D97-AF65-F5344CB8AC3E}">
        <p14:creationId xmlns:p14="http://schemas.microsoft.com/office/powerpoint/2010/main" val="3646274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8D7AA-A9AA-706B-352F-BD9777B12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124E3-3436-459E-86FB-9E59F958D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0B69C-C4F6-486C-A09D-C0E2E80F7DC1}"/>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A2B8C230-9B0B-566A-D2B0-53FB61A45327}"/>
              </a:ext>
            </a:extLst>
          </p:cNvPr>
          <p:cNvSpPr>
            <a:spLocks noGrp="1"/>
          </p:cNvSpPr>
          <p:nvPr>
            <p:ph type="sldNum" sz="quarter" idx="5"/>
          </p:nvPr>
        </p:nvSpPr>
        <p:spPr/>
        <p:txBody>
          <a:bodyPr/>
          <a:lstStyle/>
          <a:p>
            <a:fld id="{C3A4838A-21A3-E34F-B120-40DBC0676BAE}" type="slidenum">
              <a:rPr lang="en-US" smtClean="0"/>
              <a:t>22</a:t>
            </a:fld>
            <a:endParaRPr lang="en-US"/>
          </a:p>
        </p:txBody>
      </p:sp>
    </p:spTree>
    <p:extLst>
      <p:ext uri="{BB962C8B-B14F-4D97-AF65-F5344CB8AC3E}">
        <p14:creationId xmlns:p14="http://schemas.microsoft.com/office/powerpoint/2010/main" val="1581149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23</a:t>
            </a:fld>
            <a:endParaRPr lang="en-US"/>
          </a:p>
        </p:txBody>
      </p:sp>
    </p:spTree>
    <p:extLst>
      <p:ext uri="{BB962C8B-B14F-4D97-AF65-F5344CB8AC3E}">
        <p14:creationId xmlns:p14="http://schemas.microsoft.com/office/powerpoint/2010/main" val="3740720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3</a:t>
            </a:fld>
            <a:endParaRPr lang="en-US"/>
          </a:p>
        </p:txBody>
      </p:sp>
    </p:spTree>
    <p:extLst>
      <p:ext uri="{BB962C8B-B14F-4D97-AF65-F5344CB8AC3E}">
        <p14:creationId xmlns:p14="http://schemas.microsoft.com/office/powerpoint/2010/main" val="4201026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4</a:t>
            </a:fld>
            <a:endParaRPr lang="en-US"/>
          </a:p>
        </p:txBody>
      </p:sp>
    </p:spTree>
    <p:extLst>
      <p:ext uri="{BB962C8B-B14F-4D97-AF65-F5344CB8AC3E}">
        <p14:creationId xmlns:p14="http://schemas.microsoft.com/office/powerpoint/2010/main" val="594555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5</a:t>
            </a:fld>
            <a:endParaRPr lang="en-US"/>
          </a:p>
        </p:txBody>
      </p:sp>
    </p:spTree>
    <p:extLst>
      <p:ext uri="{BB962C8B-B14F-4D97-AF65-F5344CB8AC3E}">
        <p14:creationId xmlns:p14="http://schemas.microsoft.com/office/powerpoint/2010/main" val="3504445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4838A-21A3-E34F-B120-40DBC0676BAE}" type="slidenum">
              <a:rPr lang="en-US" smtClean="0"/>
              <a:t>6</a:t>
            </a:fld>
            <a:endParaRPr lang="en-US"/>
          </a:p>
        </p:txBody>
      </p:sp>
    </p:spTree>
    <p:extLst>
      <p:ext uri="{BB962C8B-B14F-4D97-AF65-F5344CB8AC3E}">
        <p14:creationId xmlns:p14="http://schemas.microsoft.com/office/powerpoint/2010/main" val="206979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7</a:t>
            </a:fld>
            <a:endParaRPr lang="en-US"/>
          </a:p>
        </p:txBody>
      </p:sp>
    </p:spTree>
    <p:extLst>
      <p:ext uri="{BB962C8B-B14F-4D97-AF65-F5344CB8AC3E}">
        <p14:creationId xmlns:p14="http://schemas.microsoft.com/office/powerpoint/2010/main" val="335724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Divanhan</a:t>
            </a:r>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8</a:t>
            </a:fld>
            <a:endParaRPr lang="en-US"/>
          </a:p>
        </p:txBody>
      </p:sp>
    </p:spTree>
    <p:extLst>
      <p:ext uri="{BB962C8B-B14F-4D97-AF65-F5344CB8AC3E}">
        <p14:creationId xmlns:p14="http://schemas.microsoft.com/office/powerpoint/2010/main" val="244765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A4838A-21A3-E34F-B120-40DBC0676BAE}" type="slidenum">
              <a:rPr lang="en-US" smtClean="0"/>
              <a:t>9</a:t>
            </a:fld>
            <a:endParaRPr lang="en-US"/>
          </a:p>
        </p:txBody>
      </p:sp>
    </p:spTree>
    <p:extLst>
      <p:ext uri="{BB962C8B-B14F-4D97-AF65-F5344CB8AC3E}">
        <p14:creationId xmlns:p14="http://schemas.microsoft.com/office/powerpoint/2010/main" val="185225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03AF-9063-0863-4ACB-9B35849A625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8AC07A9-D5D0-3A9D-7D86-D3296736B3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8F86670-BB03-4C2D-985A-8844EA03AB6A}"/>
              </a:ext>
            </a:extLst>
          </p:cNvPr>
          <p:cNvSpPr>
            <a:spLocks noGrp="1"/>
          </p:cNvSpPr>
          <p:nvPr>
            <p:ph type="dt" sz="half" idx="10"/>
          </p:nvPr>
        </p:nvSpPr>
        <p:spPr/>
        <p:txBody>
          <a:bodyPr/>
          <a:lstStyle/>
          <a:p>
            <a:fld id="{FE2A8D27-0104-EA43-9C10-1B374BDB0D2D}" type="datetimeFigureOut">
              <a:rPr lang="en-US" smtClean="0"/>
              <a:t>9/18/24</a:t>
            </a:fld>
            <a:endParaRPr lang="en-US"/>
          </a:p>
        </p:txBody>
      </p:sp>
      <p:sp>
        <p:nvSpPr>
          <p:cNvPr id="5" name="Footer Placeholder 4">
            <a:extLst>
              <a:ext uri="{FF2B5EF4-FFF2-40B4-BE49-F238E27FC236}">
                <a16:creationId xmlns:a16="http://schemas.microsoft.com/office/drawing/2014/main" id="{95373758-351A-FB3E-54E5-01B6652A1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F8932-7E22-48A5-FF5D-42F2F1B1977A}"/>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3786502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90A3-CE79-91A5-9CD8-D9B87E9D631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5EF1B8E-45F8-3B4E-B37C-2668C1401EA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506F1D-B090-F90A-AC6D-00D18C5E330F}"/>
              </a:ext>
            </a:extLst>
          </p:cNvPr>
          <p:cNvSpPr>
            <a:spLocks noGrp="1"/>
          </p:cNvSpPr>
          <p:nvPr>
            <p:ph type="dt" sz="half" idx="10"/>
          </p:nvPr>
        </p:nvSpPr>
        <p:spPr/>
        <p:txBody>
          <a:bodyPr/>
          <a:lstStyle/>
          <a:p>
            <a:fld id="{FE2A8D27-0104-EA43-9C10-1B374BDB0D2D}" type="datetimeFigureOut">
              <a:rPr lang="en-US" smtClean="0"/>
              <a:t>9/18/24</a:t>
            </a:fld>
            <a:endParaRPr lang="en-US"/>
          </a:p>
        </p:txBody>
      </p:sp>
      <p:sp>
        <p:nvSpPr>
          <p:cNvPr id="5" name="Footer Placeholder 4">
            <a:extLst>
              <a:ext uri="{FF2B5EF4-FFF2-40B4-BE49-F238E27FC236}">
                <a16:creationId xmlns:a16="http://schemas.microsoft.com/office/drawing/2014/main" id="{ECAC4A13-9B5B-77E7-F74A-433B7878D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2D640-52AF-AE8F-3BA4-76FAE6DCEA37}"/>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2354953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067D44-A10D-37DB-701E-BD37AD726D1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AE49123-196E-F4EE-8655-45C7BBF50EC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4865F7-FA39-35DC-56D6-86D59789E233}"/>
              </a:ext>
            </a:extLst>
          </p:cNvPr>
          <p:cNvSpPr>
            <a:spLocks noGrp="1"/>
          </p:cNvSpPr>
          <p:nvPr>
            <p:ph type="dt" sz="half" idx="10"/>
          </p:nvPr>
        </p:nvSpPr>
        <p:spPr/>
        <p:txBody>
          <a:bodyPr/>
          <a:lstStyle/>
          <a:p>
            <a:fld id="{FE2A8D27-0104-EA43-9C10-1B374BDB0D2D}" type="datetimeFigureOut">
              <a:rPr lang="en-US" smtClean="0"/>
              <a:t>9/18/24</a:t>
            </a:fld>
            <a:endParaRPr lang="en-US"/>
          </a:p>
        </p:txBody>
      </p:sp>
      <p:sp>
        <p:nvSpPr>
          <p:cNvPr id="5" name="Footer Placeholder 4">
            <a:extLst>
              <a:ext uri="{FF2B5EF4-FFF2-40B4-BE49-F238E27FC236}">
                <a16:creationId xmlns:a16="http://schemas.microsoft.com/office/drawing/2014/main" id="{F8577BE2-5BE2-7B1D-DFC6-DFD946906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5A20C-A39A-0C76-46AA-A47353B98FF0}"/>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313467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7874-55CA-3624-50AF-E03DF951A4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946309A-80F1-420B-8AED-27401F7F641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BD0A4D-01F7-5F58-B8D0-2F7E937C350D}"/>
              </a:ext>
            </a:extLst>
          </p:cNvPr>
          <p:cNvSpPr>
            <a:spLocks noGrp="1"/>
          </p:cNvSpPr>
          <p:nvPr>
            <p:ph type="dt" sz="half" idx="10"/>
          </p:nvPr>
        </p:nvSpPr>
        <p:spPr/>
        <p:txBody>
          <a:bodyPr/>
          <a:lstStyle/>
          <a:p>
            <a:fld id="{FE2A8D27-0104-EA43-9C10-1B374BDB0D2D}" type="datetimeFigureOut">
              <a:rPr lang="en-US" smtClean="0"/>
              <a:t>9/18/24</a:t>
            </a:fld>
            <a:endParaRPr lang="en-US"/>
          </a:p>
        </p:txBody>
      </p:sp>
      <p:sp>
        <p:nvSpPr>
          <p:cNvPr id="5" name="Footer Placeholder 4">
            <a:extLst>
              <a:ext uri="{FF2B5EF4-FFF2-40B4-BE49-F238E27FC236}">
                <a16:creationId xmlns:a16="http://schemas.microsoft.com/office/drawing/2014/main" id="{582ED3DB-9240-DB2C-F3B3-CEA1C2535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8D7D1-F40B-1474-9092-B8D7CC7ABAC4}"/>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68144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92D04-35BD-499B-E1AB-E70DD7C02B3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9E2C56E-F86A-1BFD-C5B5-0034861DDA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EAE2493-429F-EF76-A89E-F0974C57D1CB}"/>
              </a:ext>
            </a:extLst>
          </p:cNvPr>
          <p:cNvSpPr>
            <a:spLocks noGrp="1"/>
          </p:cNvSpPr>
          <p:nvPr>
            <p:ph type="dt" sz="half" idx="10"/>
          </p:nvPr>
        </p:nvSpPr>
        <p:spPr/>
        <p:txBody>
          <a:bodyPr/>
          <a:lstStyle/>
          <a:p>
            <a:fld id="{FE2A8D27-0104-EA43-9C10-1B374BDB0D2D}" type="datetimeFigureOut">
              <a:rPr lang="en-US" smtClean="0"/>
              <a:t>9/18/24</a:t>
            </a:fld>
            <a:endParaRPr lang="en-US"/>
          </a:p>
        </p:txBody>
      </p:sp>
      <p:sp>
        <p:nvSpPr>
          <p:cNvPr id="5" name="Footer Placeholder 4">
            <a:extLst>
              <a:ext uri="{FF2B5EF4-FFF2-40B4-BE49-F238E27FC236}">
                <a16:creationId xmlns:a16="http://schemas.microsoft.com/office/drawing/2014/main" id="{1EA88DEF-2A64-2D62-A379-29DD2C73A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17458-0D7A-1D36-410A-E6A314D6119B}"/>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3427914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13D2A-03CC-55CC-EBCA-FC6E8FEFFDE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9E5C884-AEAC-AB77-BEFB-112887D4ACA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8A6659E-8221-37D6-9AF3-E462EB87924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F462468-074E-B62B-D29C-638500D7AD2B}"/>
              </a:ext>
            </a:extLst>
          </p:cNvPr>
          <p:cNvSpPr>
            <a:spLocks noGrp="1"/>
          </p:cNvSpPr>
          <p:nvPr>
            <p:ph type="dt" sz="half" idx="10"/>
          </p:nvPr>
        </p:nvSpPr>
        <p:spPr/>
        <p:txBody>
          <a:bodyPr/>
          <a:lstStyle/>
          <a:p>
            <a:fld id="{FE2A8D27-0104-EA43-9C10-1B374BDB0D2D}" type="datetimeFigureOut">
              <a:rPr lang="en-US" smtClean="0"/>
              <a:t>9/18/24</a:t>
            </a:fld>
            <a:endParaRPr lang="en-US"/>
          </a:p>
        </p:txBody>
      </p:sp>
      <p:sp>
        <p:nvSpPr>
          <p:cNvPr id="6" name="Footer Placeholder 5">
            <a:extLst>
              <a:ext uri="{FF2B5EF4-FFF2-40B4-BE49-F238E27FC236}">
                <a16:creationId xmlns:a16="http://schemas.microsoft.com/office/drawing/2014/main" id="{ED74DE8C-AEFA-D672-432D-C63882421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97D471-16C9-16C7-F5F4-9FD28DF43A55}"/>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4083309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ABB-752A-5B8D-EE23-59B7C2E5F02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C40E40-F7AB-EF1C-4A17-B9D109207A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DC207A2-C6A4-89E4-295A-7C24693A211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F33FD78-213D-F1F2-CFB0-487C4C3C72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B6FD3A5-2418-27D9-CA5D-4C133EDB63E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1A65F5B-FC4B-2D1F-8A9D-11A8BFC571F1}"/>
              </a:ext>
            </a:extLst>
          </p:cNvPr>
          <p:cNvSpPr>
            <a:spLocks noGrp="1"/>
          </p:cNvSpPr>
          <p:nvPr>
            <p:ph type="dt" sz="half" idx="10"/>
          </p:nvPr>
        </p:nvSpPr>
        <p:spPr/>
        <p:txBody>
          <a:bodyPr/>
          <a:lstStyle/>
          <a:p>
            <a:fld id="{FE2A8D27-0104-EA43-9C10-1B374BDB0D2D}" type="datetimeFigureOut">
              <a:rPr lang="en-US" smtClean="0"/>
              <a:t>9/18/24</a:t>
            </a:fld>
            <a:endParaRPr lang="en-US"/>
          </a:p>
        </p:txBody>
      </p:sp>
      <p:sp>
        <p:nvSpPr>
          <p:cNvPr id="8" name="Footer Placeholder 7">
            <a:extLst>
              <a:ext uri="{FF2B5EF4-FFF2-40B4-BE49-F238E27FC236}">
                <a16:creationId xmlns:a16="http://schemas.microsoft.com/office/drawing/2014/main" id="{0626BB87-0C10-0BBE-C530-51F9C910A8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F8DBA7-8126-F081-1BA3-BCD6D82A5E5B}"/>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2268860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FFC0-9B78-D5BF-3308-A068FACC1DA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511295F-32B1-E1BE-41D1-2A293DF01E41}"/>
              </a:ext>
            </a:extLst>
          </p:cNvPr>
          <p:cNvSpPr>
            <a:spLocks noGrp="1"/>
          </p:cNvSpPr>
          <p:nvPr>
            <p:ph type="dt" sz="half" idx="10"/>
          </p:nvPr>
        </p:nvSpPr>
        <p:spPr/>
        <p:txBody>
          <a:bodyPr/>
          <a:lstStyle/>
          <a:p>
            <a:fld id="{FE2A8D27-0104-EA43-9C10-1B374BDB0D2D}" type="datetimeFigureOut">
              <a:rPr lang="en-US" smtClean="0"/>
              <a:t>9/18/24</a:t>
            </a:fld>
            <a:endParaRPr lang="en-US"/>
          </a:p>
        </p:txBody>
      </p:sp>
      <p:sp>
        <p:nvSpPr>
          <p:cNvPr id="4" name="Footer Placeholder 3">
            <a:extLst>
              <a:ext uri="{FF2B5EF4-FFF2-40B4-BE49-F238E27FC236}">
                <a16:creationId xmlns:a16="http://schemas.microsoft.com/office/drawing/2014/main" id="{F41E8FDA-01F2-BDC7-81BD-D72BF81A6B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CE0B18-25D3-8FCD-D26B-44B7F0286560}"/>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198338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C5A2DC-5BF6-BE1B-5065-3552C7C554D3}"/>
              </a:ext>
            </a:extLst>
          </p:cNvPr>
          <p:cNvSpPr>
            <a:spLocks noGrp="1"/>
          </p:cNvSpPr>
          <p:nvPr>
            <p:ph type="dt" sz="half" idx="10"/>
          </p:nvPr>
        </p:nvSpPr>
        <p:spPr/>
        <p:txBody>
          <a:bodyPr/>
          <a:lstStyle/>
          <a:p>
            <a:fld id="{FE2A8D27-0104-EA43-9C10-1B374BDB0D2D}" type="datetimeFigureOut">
              <a:rPr lang="en-US" smtClean="0"/>
              <a:t>9/18/24</a:t>
            </a:fld>
            <a:endParaRPr lang="en-US"/>
          </a:p>
        </p:txBody>
      </p:sp>
      <p:sp>
        <p:nvSpPr>
          <p:cNvPr id="3" name="Footer Placeholder 2">
            <a:extLst>
              <a:ext uri="{FF2B5EF4-FFF2-40B4-BE49-F238E27FC236}">
                <a16:creationId xmlns:a16="http://schemas.microsoft.com/office/drawing/2014/main" id="{E1C949DF-7A76-D110-2C44-F44A1565F7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DDA71E-C755-1748-30EA-8C9CC5EAA891}"/>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3015300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ADEA4-27CE-2638-4C96-BEAC9167F50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DD14CC-6D0B-17A1-1F93-DFFA30926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51333E1-2008-DCC1-879F-41A599BB0C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293A79-6DDD-3446-08DA-9370A5730562}"/>
              </a:ext>
            </a:extLst>
          </p:cNvPr>
          <p:cNvSpPr>
            <a:spLocks noGrp="1"/>
          </p:cNvSpPr>
          <p:nvPr>
            <p:ph type="dt" sz="half" idx="10"/>
          </p:nvPr>
        </p:nvSpPr>
        <p:spPr/>
        <p:txBody>
          <a:bodyPr/>
          <a:lstStyle/>
          <a:p>
            <a:fld id="{FE2A8D27-0104-EA43-9C10-1B374BDB0D2D}" type="datetimeFigureOut">
              <a:rPr lang="en-US" smtClean="0"/>
              <a:t>9/18/24</a:t>
            </a:fld>
            <a:endParaRPr lang="en-US"/>
          </a:p>
        </p:txBody>
      </p:sp>
      <p:sp>
        <p:nvSpPr>
          <p:cNvPr id="6" name="Footer Placeholder 5">
            <a:extLst>
              <a:ext uri="{FF2B5EF4-FFF2-40B4-BE49-F238E27FC236}">
                <a16:creationId xmlns:a16="http://schemas.microsoft.com/office/drawing/2014/main" id="{54B9A8BA-25AA-2B0F-070C-44B0001E3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761A2D-D262-5645-0794-F27B9E716B5B}"/>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1917296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C0E4E-B436-253F-6317-90692D15678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5F295C2-9C55-FFBB-376F-2D20F2D6A5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A3A78E-DC1F-B0D5-FADB-1706FE6FA0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C4EB305-AA60-856C-E787-B2230B749595}"/>
              </a:ext>
            </a:extLst>
          </p:cNvPr>
          <p:cNvSpPr>
            <a:spLocks noGrp="1"/>
          </p:cNvSpPr>
          <p:nvPr>
            <p:ph type="dt" sz="half" idx="10"/>
          </p:nvPr>
        </p:nvSpPr>
        <p:spPr/>
        <p:txBody>
          <a:bodyPr/>
          <a:lstStyle/>
          <a:p>
            <a:fld id="{FE2A8D27-0104-EA43-9C10-1B374BDB0D2D}" type="datetimeFigureOut">
              <a:rPr lang="en-US" smtClean="0"/>
              <a:t>9/18/24</a:t>
            </a:fld>
            <a:endParaRPr lang="en-US"/>
          </a:p>
        </p:txBody>
      </p:sp>
      <p:sp>
        <p:nvSpPr>
          <p:cNvPr id="6" name="Footer Placeholder 5">
            <a:extLst>
              <a:ext uri="{FF2B5EF4-FFF2-40B4-BE49-F238E27FC236}">
                <a16:creationId xmlns:a16="http://schemas.microsoft.com/office/drawing/2014/main" id="{CE1D5DE6-0D33-4EAE-42BB-104578ACE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BC7302-723C-8F3D-0098-C8CBE7B978DF}"/>
              </a:ext>
            </a:extLst>
          </p:cNvPr>
          <p:cNvSpPr>
            <a:spLocks noGrp="1"/>
          </p:cNvSpPr>
          <p:nvPr>
            <p:ph type="sldNum" sz="quarter" idx="12"/>
          </p:nvPr>
        </p:nvSpPr>
        <p:spPr/>
        <p:txBody>
          <a:bodyPr/>
          <a:lstStyle/>
          <a:p>
            <a:fld id="{A38F8745-926F-514D-A08E-DB7C46B53658}" type="slidenum">
              <a:rPr lang="en-US" smtClean="0"/>
              <a:t>‹#›</a:t>
            </a:fld>
            <a:endParaRPr lang="en-US"/>
          </a:p>
        </p:txBody>
      </p:sp>
    </p:spTree>
    <p:extLst>
      <p:ext uri="{BB962C8B-B14F-4D97-AF65-F5344CB8AC3E}">
        <p14:creationId xmlns:p14="http://schemas.microsoft.com/office/powerpoint/2010/main" val="179718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C7928A-A716-EC59-4BF2-0215518FB5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D35FE7-F3EB-CC5D-7B85-D88DFC592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C442F8-7310-BA47-009B-E40081C52F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2A8D27-0104-EA43-9C10-1B374BDB0D2D}" type="datetimeFigureOut">
              <a:rPr lang="en-US" smtClean="0"/>
              <a:t>9/18/24</a:t>
            </a:fld>
            <a:endParaRPr lang="en-US"/>
          </a:p>
        </p:txBody>
      </p:sp>
      <p:sp>
        <p:nvSpPr>
          <p:cNvPr id="5" name="Footer Placeholder 4">
            <a:extLst>
              <a:ext uri="{FF2B5EF4-FFF2-40B4-BE49-F238E27FC236}">
                <a16:creationId xmlns:a16="http://schemas.microsoft.com/office/drawing/2014/main" id="{B1B62026-E714-7166-A1F7-2E7E16449B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7D78BD-3FF4-92E0-CB55-8BB23E239B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8F8745-926F-514D-A08E-DB7C46B53658}" type="slidenum">
              <a:rPr lang="en-US" smtClean="0"/>
              <a:t>‹#›</a:t>
            </a:fld>
            <a:endParaRPr lang="en-US"/>
          </a:p>
        </p:txBody>
      </p:sp>
    </p:spTree>
    <p:extLst>
      <p:ext uri="{BB962C8B-B14F-4D97-AF65-F5344CB8AC3E}">
        <p14:creationId xmlns:p14="http://schemas.microsoft.com/office/powerpoint/2010/main" val="782947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slide" Target="slide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hyperlink" Target="https://londonclimbingcentres.co.uk/centre/vauxwest/" TargetMode="External"/><Relationship Id="rId18" Type="http://schemas.openxmlformats.org/officeDocument/2006/relationships/slide" Target="slide4.xml"/><Relationship Id="rId3" Type="http://schemas.openxmlformats.org/officeDocument/2006/relationships/hyperlink" Target="https://rooftopsaunas.com/" TargetMode="External"/><Relationship Id="rId7" Type="http://schemas.openxmlformats.org/officeDocument/2006/relationships/hyperlink" Target="https://gobanya.co.uk/" TargetMode="External"/><Relationship Id="rId12" Type="http://schemas.openxmlformats.org/officeDocument/2006/relationships/image" Target="../media/image54.jpeg"/><Relationship Id="rId17" Type="http://schemas.openxmlformats.org/officeDocument/2006/relationships/image" Target="../media/image19.png"/><Relationship Id="rId2" Type="http://schemas.openxmlformats.org/officeDocument/2006/relationships/notesSlide" Target="../notesSlides/notesSlide10.xml"/><Relationship Id="rId16" Type="http://schemas.openxmlformats.org/officeDocument/2006/relationships/image" Target="../media/image56.jpe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hyperlink" Target="https://www.brockwelllido.com/" TargetMode="External"/><Relationship Id="rId5" Type="http://schemas.openxmlformats.org/officeDocument/2006/relationships/hyperlink" Target="https://www.wembleystadium.com/events/2024/England-v-Greece#:~:text=Greece%20will%20visit%20Wembley%20Stadium,promotion%20back%20to%20League%20A.&amp;text=Join%20the%20England%20Supporters%20Travel,and%20eligibility%20for%20away%20tickets." TargetMode="External"/><Relationship Id="rId15" Type="http://schemas.openxmlformats.org/officeDocument/2006/relationships/hyperlink" Target="https://www.kew.org/" TargetMode="External"/><Relationship Id="rId10" Type="http://schemas.openxmlformats.org/officeDocument/2006/relationships/image" Target="../media/image53.png"/><Relationship Id="rId19" Type="http://schemas.openxmlformats.org/officeDocument/2006/relationships/image" Target="../media/image34.png"/><Relationship Id="rId4" Type="http://schemas.openxmlformats.org/officeDocument/2006/relationships/image" Target="../media/image50.jpeg"/><Relationship Id="rId9" Type="http://schemas.openxmlformats.org/officeDocument/2006/relationships/hyperlink" Target="https://www.royalparks.org.uk/whats-on/albert-memorial-walking-tour-111024" TargetMode="External"/><Relationship Id="rId1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hyperlink" Target="https://www.nationalgallery.org.uk/exhibitions/van-gogh-poets-and-lovers" TargetMode="External"/><Relationship Id="rId18" Type="http://schemas.openxmlformats.org/officeDocument/2006/relationships/image" Target="../media/image7.svg"/><Relationship Id="rId3" Type="http://schemas.openxmlformats.org/officeDocument/2006/relationships/hyperlink" Target="https://www.npg.org.uk/whatson/exhibitions/2024/francis-bacon-portraits" TargetMode="External"/><Relationship Id="rId7" Type="http://schemas.openxmlformats.org/officeDocument/2006/relationships/hyperlink" Target="https://www.tate.org.uk/whats-on/tate-modern/zanele-muholi" TargetMode="External"/><Relationship Id="rId12" Type="http://schemas.openxmlformats.org/officeDocument/2006/relationships/image" Target="../media/image61.png"/><Relationship Id="rId17" Type="http://schemas.openxmlformats.org/officeDocument/2006/relationships/image" Target="../media/image6.png"/><Relationship Id="rId2" Type="http://schemas.openxmlformats.org/officeDocument/2006/relationships/notesSlide" Target="../notesSlides/notesSlide11.xml"/><Relationship Id="rId16" Type="http://schemas.openxmlformats.org/officeDocument/2006/relationships/slide" Target="slide4.xml"/><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hyperlink" Target="https://www.barbican.org.uk/whats-on/2024/event/the-imaginary-institution-of-india-art-1975-1998" TargetMode="External"/><Relationship Id="rId5" Type="http://schemas.openxmlformats.org/officeDocument/2006/relationships/hyperlink" Target="https://www.vam.ac.uk/exhibitions/naomi" TargetMode="External"/><Relationship Id="rId15" Type="http://schemas.openxmlformats.org/officeDocument/2006/relationships/image" Target="../media/image19.png"/><Relationship Id="rId10" Type="http://schemas.openxmlformats.org/officeDocument/2006/relationships/image" Target="../media/image60.png"/><Relationship Id="rId19" Type="http://schemas.openxmlformats.org/officeDocument/2006/relationships/hyperlink" Target="https://artofbanksy.co.uk/" TargetMode="External"/><Relationship Id="rId4" Type="http://schemas.openxmlformats.org/officeDocument/2006/relationships/image" Target="../media/image57.png"/><Relationship Id="rId9" Type="http://schemas.openxmlformats.org/officeDocument/2006/relationships/hyperlink" Target="https://www.whitecube.com/gallery-exhibitions/tracey-emin-bermondsey-2024?_gl=1*nmsn4c*_up*MQ..&amp;gclid=CjwKCAjwlbu2BhA3EiwA3yXyu-l4oiJNsB3od5x2Bni_tP74LRihIN_C-lsXms4fF0sssmk-zOoQiRoCedEQAvD_BwE&amp;gbraid=0AAAAAqeeQ9mi8XZ4A5aGomrTnBc1GJVvd" TargetMode="External"/><Relationship Id="rId14" Type="http://schemas.openxmlformats.org/officeDocument/2006/relationships/image" Target="../media/image62.jpeg"/></Relationships>
</file>

<file path=ppt/slides/_rels/slide12.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hyperlink" Target="https://whatson.bfi.org.uk/lff/Online/default.asp" TargetMode="External"/><Relationship Id="rId18" Type="http://schemas.openxmlformats.org/officeDocument/2006/relationships/hyperlink" Target="https://www.vam.ac.uk/exhibitions/japan-myths-to-manga" TargetMode="External"/><Relationship Id="rId3" Type="http://schemas.openxmlformats.org/officeDocument/2006/relationships/hyperlink" Target="https://www.blackhistorymonth.org.uk/" TargetMode="External"/><Relationship Id="rId7" Type="http://schemas.openxmlformats.org/officeDocument/2006/relationships/hyperlink" Target="https://www.frieze.com/fairs/frieze-london" TargetMode="External"/><Relationship Id="rId12" Type="http://schemas.openxmlformats.org/officeDocument/2006/relationships/image" Target="../media/image68.jpeg"/><Relationship Id="rId17" Type="http://schemas.openxmlformats.org/officeDocument/2006/relationships/image" Target="../media/image7.svg"/><Relationship Id="rId2" Type="http://schemas.openxmlformats.org/officeDocument/2006/relationships/notesSlide" Target="../notesSlides/notesSlide12.xml"/><Relationship Id="rId16" Type="http://schemas.openxmlformats.org/officeDocument/2006/relationships/image" Target="../media/image6.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hyperlink" Target="https://londonrestaurantfestival.com/" TargetMode="External"/><Relationship Id="rId5" Type="http://schemas.openxmlformats.org/officeDocument/2006/relationships/hyperlink" Target="https://bloomsburyfestival.org.uk/" TargetMode="External"/><Relationship Id="rId15" Type="http://schemas.openxmlformats.org/officeDocument/2006/relationships/slide" Target="slide4.xml"/><Relationship Id="rId10" Type="http://schemas.openxmlformats.org/officeDocument/2006/relationships/image" Target="../media/image67.jpeg"/><Relationship Id="rId19"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hyperlink" Target="https://londoncocktailweek.com/" TargetMode="External"/><Relationship Id="rId14" Type="http://schemas.openxmlformats.org/officeDocument/2006/relationships/image" Target="../media/image69.jpeg"/></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hyperlink" Target="https://www.blackhistorymonth.org.uk/"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londoncocktailweek.com/" TargetMode="Externa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4.xml"/><Relationship Id="rId7" Type="http://schemas.openxmlformats.org/officeDocument/2006/relationships/slide" Target="slide16.xml"/><Relationship Id="rId12" Type="http://schemas.openxmlformats.org/officeDocument/2006/relationships/slide" Target="slide18.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21.xml"/><Relationship Id="rId5" Type="http://schemas.openxmlformats.org/officeDocument/2006/relationships/image" Target="../media/image3.svg"/><Relationship Id="rId10" Type="http://schemas.openxmlformats.org/officeDocument/2006/relationships/slide" Target="slide20.xml"/><Relationship Id="rId4" Type="http://schemas.openxmlformats.org/officeDocument/2006/relationships/image" Target="../media/image2.png"/><Relationship Id="rId9" Type="http://schemas.openxmlformats.org/officeDocument/2006/relationships/slide" Target="slide19.xml"/></Relationships>
</file>

<file path=ppt/slides/_rels/slide15.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slide" Target="slide14.xml"/><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www.whitewallcreative.com/" TargetMode="External"/><Relationship Id="rId5" Type="http://schemas.openxmlformats.org/officeDocument/2006/relationships/image" Target="../media/image3.svg"/><Relationship Id="rId10" Type="http://schemas.openxmlformats.org/officeDocument/2006/relationships/image" Target="../media/image74.JPG"/><Relationship Id="rId4" Type="http://schemas.openxmlformats.org/officeDocument/2006/relationships/image" Target="../media/image2.png"/><Relationship Id="rId9" Type="http://schemas.openxmlformats.org/officeDocument/2006/relationships/image" Target="../media/image73.JPG"/></Relationships>
</file>

<file path=ppt/slides/_rels/slide16.xml.rels><?xml version="1.0" encoding="UTF-8" standalone="yes"?>
<Relationships xmlns="http://schemas.openxmlformats.org/package/2006/relationships"><Relationship Id="rId8" Type="http://schemas.openxmlformats.org/officeDocument/2006/relationships/hyperlink" Target="https://eur02.safelinks.protection.outlook.com/?url=https%3A%2F%2Fwww.goodwood.com%2Fmotorsport%2Fmembers-meeting%2Fwhat3words%2F&amp;data=05%7C02%7CAlexis.Svenson%40businessandtrade.gov.uk%7C28f56854eb2c4e55fa0108dcbbbc9761%7C8fa217ec33aa46fbad96dfe68006bb86%7C0%7C0%7C638591665862254676%7CUnknown%7CTWFpbGZsb3d8eyJWIjoiMC4wLjAwMDAiLCJQIjoiV2luMzIiLCJBTiI6Ik1haWwiLCJXVCI6Mn0%3D%7C0%7C%7C%7C&amp;sdata=CTQy8kJgmNmGCTfJHEAE9V5%2BowG3LYvvlH%2BTPwUHUTg%3D&amp;reserved=0" TargetMode="External"/><Relationship Id="rId13" Type="http://schemas.openxmlformats.org/officeDocument/2006/relationships/slide" Target="slide14.xml"/><Relationship Id="rId3" Type="http://schemas.openxmlformats.org/officeDocument/2006/relationships/hyperlink" Target="https://londoncocktailweek.com/" TargetMode="External"/><Relationship Id="rId7" Type="http://schemas.openxmlformats.org/officeDocument/2006/relationships/hyperlink" Target="https://eur02.safelinks.protection.outlook.com/?url=https%3A%2F%2Fcanneryrow.com%2Fplan-your-visit%2F&amp;data=05%7C02%7CAlexis.Svenson%40businessandtrade.gov.uk%7C28f56854eb2c4e55fa0108dcbbbc9761%7C8fa217ec33aa46fbad96dfe68006bb86%7C0%7C0%7C638591665862243350%7CUnknown%7CTWFpbGZsb3d8eyJWIjoiMC4wLjAwMDAiLCJQIjoiV2luMzIiLCJBTiI6Ik1haWwiLCJXVCI6Mn0%3D%7C0%7C%7C%7C&amp;sdata=W%2FULnxG2yKvff53lkPktxmDf5YxreFU8LuZRsD2sem8%3D&amp;reserved=0" TargetMode="External"/><Relationship Id="rId12"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eur02.safelinks.protection.outlook.com/?url=https%3A%2F%2Fwww.theo2.co.uk%2Faccessibility%2Fwhat-3-words&amp;data=05%7C02%7CAlexis.Svenson%40businessandtrade.gov.uk%7C28f56854eb2c4e55fa0108dcbbbc9761%7C8fa217ec33aa46fbad96dfe68006bb86%7C0%7C0%7C638591665862236584%7CUnknown%7CTWFpbGZsb3d8eyJWIjoiMC4wLjAwMDAiLCJQIjoiV2luMzIiLCJBTiI6Ik1haWwiLCJXVCI6Mn0%3D%7C0%7C%7C%7C&amp;sdata=RhuZK7PjuPZJvoQB%2BiWCaUYcNysfnPqfeVDq5c6hqg0%3D&amp;reserved=0" TargetMode="External"/><Relationship Id="rId11" Type="http://schemas.openxmlformats.org/officeDocument/2006/relationships/hyperlink" Target="https://what3words.com/" TargetMode="External"/><Relationship Id="rId5" Type="http://schemas.openxmlformats.org/officeDocument/2006/relationships/hyperlink" Target="https://eur02.safelinks.protection.outlook.com/?url=https%3A%2F%2Fwww.lacoliseum.com%2Fwhat-3-words%2F&amp;data=05%7C02%7CAlexis.Svenson%40businessandtrade.gov.uk%7C28f56854eb2c4e55fa0108dcbbbc9761%7C8fa217ec33aa46fbad96dfe68006bb86%7C0%7C0%7C638591665862228371%7CUnknown%7CTWFpbGZsb3d8eyJWIjoiMC4wLjAwMDAiLCJQIjoiV2luMzIiLCJBTiI6Ik1haWwiLCJXVCI6Mn0%3D%7C0%7C%7C%7C&amp;sdata=hEHiciJ%2FFOHyzROAxSc8Ql7yrD7FtCaoz2TC0TLnIYk%3D&amp;reserved=0" TargetMode="External"/><Relationship Id="rId15" Type="http://schemas.openxmlformats.org/officeDocument/2006/relationships/image" Target="../media/image3.svg"/><Relationship Id="rId10" Type="http://schemas.openxmlformats.org/officeDocument/2006/relationships/image" Target="../media/image75.jpeg"/><Relationship Id="rId4" Type="http://schemas.openxmlformats.org/officeDocument/2006/relationships/hyperlink" Target="https://www.blackhistorymonth.org.uk/" TargetMode="External"/><Relationship Id="rId9" Type="http://schemas.openxmlformats.org/officeDocument/2006/relationships/hyperlink" Target="https://es.global/" TargetMode="External"/><Relationship Id="rId1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hyperlink" Target="https://www.blackhistorymonth.org.uk/" TargetMode="External"/><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image" Target="../media/image77.jpeg"/><Relationship Id="rId4" Type="http://schemas.openxmlformats.org/officeDocument/2006/relationships/hyperlink" Target="http://www.newsubstance.co.uk/" TargetMode="External"/><Relationship Id="rId9" Type="http://schemas.openxmlformats.org/officeDocument/2006/relationships/hyperlink" Target="http://www.skymagic.show/"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hyperlink" Target="http://www.onezone.app/" TargetMode="External"/><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slide" Target="slide14.xml"/><Relationship Id="rId11" Type="http://schemas.openxmlformats.org/officeDocument/2006/relationships/image" Target="../media/image79.png"/><Relationship Id="rId5" Type="http://schemas.openxmlformats.org/officeDocument/2006/relationships/hyperlink" Target="https://www.blackhistorymonth.org.uk/" TargetMode="External"/><Relationship Id="rId10" Type="http://schemas.openxmlformats.org/officeDocument/2006/relationships/hyperlink" Target="https://twocircles.com/gb/" TargetMode="External"/><Relationship Id="rId4" Type="http://schemas.openxmlformats.org/officeDocument/2006/relationships/image" Target="../media/image78.png"/><Relationship Id="rId9" Type="http://schemas.openxmlformats.org/officeDocument/2006/relationships/hyperlink" Target="https://twocircles.co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statsports.com/" TargetMode="External"/><Relationship Id="rId7" Type="http://schemas.openxmlformats.org/officeDocument/2006/relationships/slide" Target="slide14.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www.skymagic.show/" TargetMode="External"/><Relationship Id="rId11" Type="http://schemas.openxmlformats.org/officeDocument/2006/relationships/image" Target="../media/image81.jpg"/><Relationship Id="rId5" Type="http://schemas.openxmlformats.org/officeDocument/2006/relationships/hyperlink" Target="https://www.blackhistorymonth.org.uk/" TargetMode="External"/><Relationship Id="rId10" Type="http://schemas.openxmlformats.org/officeDocument/2006/relationships/hyperlink" Target="https://jockeycam.net/" TargetMode="External"/><Relationship Id="rId4" Type="http://schemas.openxmlformats.org/officeDocument/2006/relationships/image" Target="../media/image80.jpg"/><Relationship Id="rId9"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hyperlink" Target="mailto:jan.bauer@fcdo.gov.uk" TargetMode="External"/><Relationship Id="rId3" Type="http://schemas.openxmlformats.org/officeDocument/2006/relationships/image" Target="../media/image5.jpeg"/><Relationship Id="rId7" Type="http://schemas.openxmlformats.org/officeDocument/2006/relationships/hyperlink" Target="mailto:&#160;Alexis.Svenson@businessandtrade.gov.uk"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 Target="slide3.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hyperlink" Target="https://www.blackhistorymonth.org.uk/" TargetMode="External"/><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slide" Target="slide14.xml"/><Relationship Id="rId11" Type="http://schemas.openxmlformats.org/officeDocument/2006/relationships/image" Target="../media/image83.png"/><Relationship Id="rId5" Type="http://schemas.openxmlformats.org/officeDocument/2006/relationships/hyperlink" Target="http://www.skymagic.show/" TargetMode="External"/><Relationship Id="rId10" Type="http://schemas.openxmlformats.org/officeDocument/2006/relationships/image" Target="../media/image82.jpeg"/><Relationship Id="rId4" Type="http://schemas.openxmlformats.org/officeDocument/2006/relationships/hyperlink" Target="https://filmily.ai/en" TargetMode="External"/><Relationship Id="rId9" Type="http://schemas.openxmlformats.org/officeDocument/2006/relationships/hyperlink" Target="https://dimensionstudio.co/" TargetMode="External"/></Relationships>
</file>

<file path=ppt/slides/_rels/slide2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blackhistorymonth.org.uk/" TargetMode="External"/><Relationship Id="rId7" Type="http://schemas.openxmlformats.org/officeDocument/2006/relationships/image" Target="../media/image3.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4.jpeg"/><Relationship Id="rId5" Type="http://schemas.openxmlformats.org/officeDocument/2006/relationships/slide" Target="slide14.xml"/><Relationship Id="rId10" Type="http://schemas.openxmlformats.org/officeDocument/2006/relationships/hyperlink" Target="https://kymira.com/" TargetMode="External"/><Relationship Id="rId4" Type="http://schemas.openxmlformats.org/officeDocument/2006/relationships/hyperlink" Target="https://twocircles.com/" TargetMode="External"/><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hyperlink" Target="mailto:matthew@whitewallcreative.com?subject=NFL%20London%20Visit%20Enquiry" TargetMode="External"/><Relationship Id="rId3" Type="http://schemas.openxmlformats.org/officeDocument/2006/relationships/hyperlink" Target="https://www.gov.uk/world/organisations/british-consulate-general-chicago" TargetMode="External"/><Relationship Id="rId7" Type="http://schemas.openxmlformats.org/officeDocument/2006/relationships/image" Target="../media/image87.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8.png"/><Relationship Id="rId5" Type="http://schemas.openxmlformats.org/officeDocument/2006/relationships/slide" Target="slide23.xml"/><Relationship Id="rId10" Type="http://schemas.openxmlformats.org/officeDocument/2006/relationships/hyperlink" Target="https://www.great.gov.uk/" TargetMode="External"/><Relationship Id="rId4" Type="http://schemas.openxmlformats.org/officeDocument/2006/relationships/image" Target="../media/image85.jpeg"/><Relationship Id="rId9" Type="http://schemas.openxmlformats.org/officeDocument/2006/relationships/hyperlink" Target="mailto:&#160;Alexis.Svenson@businessandtrade.gov.uk"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mailto:matthew@whitewallcreative.com" TargetMode="External"/><Relationship Id="rId3" Type="http://schemas.openxmlformats.org/officeDocument/2006/relationships/slide" Target="slide4.xml"/><Relationship Id="rId7"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mailto:matthew@whitewallcreative.com?subject=NFL%20London%20Visit%20Enquiry" TargetMode="External"/><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hyperlink" Target="http://www.whitewallcreative.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jpe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whitewallcreative.com/" TargetMode="External"/><Relationship Id="rId9"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7.xml"/><Relationship Id="rId3" Type="http://schemas.openxmlformats.org/officeDocument/2006/relationships/slide" Target="slide6.xml"/><Relationship Id="rId7" Type="http://schemas.openxmlformats.org/officeDocument/2006/relationships/slide" Target="slide10.xml"/><Relationship Id="rId12" Type="http://schemas.openxmlformats.org/officeDocument/2006/relationships/image" Target="../media/image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png"/><Relationship Id="rId5" Type="http://schemas.openxmlformats.org/officeDocument/2006/relationships/slide" Target="slide9.xml"/><Relationship Id="rId10" Type="http://schemas.openxmlformats.org/officeDocument/2006/relationships/slide" Target="slide4.xml"/><Relationship Id="rId4" Type="http://schemas.openxmlformats.org/officeDocument/2006/relationships/slide" Target="slide8.xml"/><Relationship Id="rId9" Type="http://schemas.openxmlformats.org/officeDocument/2006/relationships/slide" Target="slide11.xml"/><Relationship Id="rId14" Type="http://schemas.openxmlformats.org/officeDocument/2006/relationships/slide" Target="slide13.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hyperlink" Target="https://www.hrp.org.uk/tower-of-london/whats-on/the-gunpowder-plot/#gs.ec1enu" TargetMode="External"/><Relationship Id="rId18" Type="http://schemas.openxmlformats.org/officeDocument/2006/relationships/slide" Target="slide4.xml"/><Relationship Id="rId3" Type="http://schemas.openxmlformats.org/officeDocument/2006/relationships/hyperlink" Target="https://www.westminster-abbey.org/history/explore-our-history/poets-corner" TargetMode="External"/><Relationship Id="rId7" Type="http://schemas.openxmlformats.org/officeDocument/2006/relationships/hyperlink" Target="https://blackhistorywalks.co.uk/walks-tours/" TargetMode="External"/><Relationship Id="rId12" Type="http://schemas.openxmlformats.org/officeDocument/2006/relationships/image" Target="../media/image16.jpeg"/><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image" Target="../media/image18.jpeg"/><Relationship Id="rId20"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hyperlink" Target="https://www.britishmuseum.org/exhibitions/silk-roads" TargetMode="External"/><Relationship Id="rId5" Type="http://schemas.openxmlformats.org/officeDocument/2006/relationships/hyperlink" Target="https://www.royalparks.org.uk/whats-on/dead-after-dark-storytelling-adults-oct24" TargetMode="External"/><Relationship Id="rId15" Type="http://schemas.openxmlformats.org/officeDocument/2006/relationships/hyperlink" Target="https://www.rct.uk/visit/the-kings-gallery-buckingham-palace" TargetMode="External"/><Relationship Id="rId10" Type="http://schemas.openxmlformats.org/officeDocument/2006/relationships/image" Target="../media/image15.jpeg"/><Relationship Id="rId19" Type="http://schemas.openxmlformats.org/officeDocument/2006/relationships/image" Target="../media/image6.png"/><Relationship Id="rId4" Type="http://schemas.openxmlformats.org/officeDocument/2006/relationships/image" Target="../media/image12.jpeg"/><Relationship Id="rId9" Type="http://schemas.openxmlformats.org/officeDocument/2006/relationships/hyperlink" Target="https://www.nationalgallery.org.uk/" TargetMode="External"/><Relationship Id="rId1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hyperlink" Target="https://www.visitlondon.com/things-to-do/place/279336-brick-lane-market" TargetMode="External"/><Relationship Id="rId18" Type="http://schemas.openxmlformats.org/officeDocument/2006/relationships/slide" Target="slide4.xml"/><Relationship Id="rId3" Type="http://schemas.openxmlformats.org/officeDocument/2006/relationships/hyperlink" Target="https://www.visitlondon.com/things-to-do/london-areas/hoxton-and-shoreditch" TargetMode="External"/><Relationship Id="rId21" Type="http://schemas.openxmlformats.org/officeDocument/2006/relationships/hyperlink" Target="https://www.taotaoju.co.uk/" TargetMode="External"/><Relationship Id="rId7" Type="http://schemas.openxmlformats.org/officeDocument/2006/relationships/hyperlink" Target="https://www.visitlondon.com/things-to-do/london-areas/notting-hill" TargetMode="External"/><Relationship Id="rId12" Type="http://schemas.openxmlformats.org/officeDocument/2006/relationships/image" Target="../media/image24.jpeg"/><Relationship Id="rId17"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image" Target="../media/image26.jpeg"/><Relationship Id="rId20"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hyperlink" Target="https://www.visitlondon.com/things-to-do/london-areas/chinatown" TargetMode="External"/><Relationship Id="rId5" Type="http://schemas.openxmlformats.org/officeDocument/2006/relationships/hyperlink" Target="https://boroughmarket.org.uk/" TargetMode="External"/><Relationship Id="rId15" Type="http://schemas.openxmlformats.org/officeDocument/2006/relationships/hyperlink" Target="https://www.google.com/maps/place/Old+Compton+St,+London/@51.5131615,-0.1313162,17z/data=!3m1!4b1!4m6!3m5!1s0x487604d2ef8f680f:0xe84787f7c2286d69!8m2!3d51.5131615!4d-0.1313162!16zL20vMDI3ZHZ4?entry=ttu&amp;g_ep=EgoyMDI0MDgyMS4wIKXMDSoASAFQAw%3D%3D" TargetMode="External"/><Relationship Id="rId10" Type="http://schemas.openxmlformats.org/officeDocument/2006/relationships/image" Target="../media/image23.jpeg"/><Relationship Id="rId19" Type="http://schemas.openxmlformats.org/officeDocument/2006/relationships/image" Target="../media/image6.png"/><Relationship Id="rId4" Type="http://schemas.openxmlformats.org/officeDocument/2006/relationships/image" Target="../media/image20.png"/><Relationship Id="rId9" Type="http://schemas.openxmlformats.org/officeDocument/2006/relationships/hyperlink" Target="https://www.visitlondon.com/things-to-do/london-areas/brixton" TargetMode="External"/><Relationship Id="rId14" Type="http://schemas.openxmlformats.org/officeDocument/2006/relationships/image" Target="../media/image25.jpeg"/><Relationship Id="rId22" Type="http://schemas.openxmlformats.org/officeDocument/2006/relationships/hyperlink" Target="https://www.origincoffee.co.uk/pages/origin-coffee-shoreditch"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hyperlink" Target="https://www.devonshiresoho.co.uk/" TargetMode="External"/><Relationship Id="rId18" Type="http://schemas.openxmlformats.org/officeDocument/2006/relationships/slide" Target="slide4.xml"/><Relationship Id="rId3" Type="http://schemas.openxmlformats.org/officeDocument/2006/relationships/hyperlink" Target="https://mountstrestaurant.com/" TargetMode="External"/><Relationship Id="rId7" Type="http://schemas.openxmlformats.org/officeDocument/2006/relationships/hyperlink" Target="https://www.darjeeling-express.com/" TargetMode="External"/><Relationship Id="rId12" Type="http://schemas.openxmlformats.org/officeDocument/2006/relationships/image" Target="../media/image31.jpeg"/><Relationship Id="rId17"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image" Target="../media/image33.jpe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hyperlink" Target="https://goldenunion.co.uk/" TargetMode="External"/><Relationship Id="rId5" Type="http://schemas.openxmlformats.org/officeDocument/2006/relationships/hyperlink" Target="https://www.akaralondon.co.uk/" TargetMode="External"/><Relationship Id="rId15" Type="http://schemas.openxmlformats.org/officeDocument/2006/relationships/hyperlink" Target="https://rules.co.uk/" TargetMode="External"/><Relationship Id="rId10" Type="http://schemas.openxmlformats.org/officeDocument/2006/relationships/image" Target="../media/image30.jpeg"/><Relationship Id="rId19" Type="http://schemas.openxmlformats.org/officeDocument/2006/relationships/image" Target="../media/image34.png"/><Relationship Id="rId4" Type="http://schemas.openxmlformats.org/officeDocument/2006/relationships/image" Target="../media/image27.png"/><Relationship Id="rId9" Type="http://schemas.openxmlformats.org/officeDocument/2006/relationships/hyperlink" Target="https://64goodgestreet.co.uk/" TargetMode="External"/><Relationship Id="rId14"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hyperlink" Target="https://www.brasseriezedel.com/events/rachel-darcy-songs-for-my-soho/?instance_id=1150940" TargetMode="External"/><Relationship Id="rId18" Type="http://schemas.openxmlformats.org/officeDocument/2006/relationships/slide" Target="slide4.xml"/><Relationship Id="rId3" Type="http://schemas.openxmlformats.org/officeDocument/2006/relationships/hyperlink" Target="https://www.n7london.com/event/ibiza-classics/" TargetMode="External"/><Relationship Id="rId7" Type="http://schemas.openxmlformats.org/officeDocument/2006/relationships/hyperlink" Target="https://www.electricbrixton.uk.com/events/the-history-of-drum-bass-with-live-orchestra/" TargetMode="External"/><Relationship Id="rId12" Type="http://schemas.openxmlformats.org/officeDocument/2006/relationships/image" Target="../media/image40.jpeg"/><Relationship Id="rId17" Type="http://schemas.openxmlformats.org/officeDocument/2006/relationships/image" Target="../media/image19.png"/><Relationship Id="rId2" Type="http://schemas.openxmlformats.org/officeDocument/2006/relationships/notesSlide" Target="../notesSlides/notesSlide8.xml"/><Relationship Id="rId16" Type="http://schemas.openxmlformats.org/officeDocument/2006/relationships/image" Target="../media/image42.jpeg"/><Relationship Id="rId20"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hyperlink" Target="https://thejazzcafelondon.com/" TargetMode="External"/><Relationship Id="rId5" Type="http://schemas.openxmlformats.org/officeDocument/2006/relationships/hyperlink" Target="https://www.rbo.org.uk/tickets-and-events/roh-behind-the-scene-tour-details" TargetMode="External"/><Relationship Id="rId15" Type="http://schemas.openxmlformats.org/officeDocument/2006/relationships/hyperlink" Target="https://www.ronniescotts.co.uk/" TargetMode="External"/><Relationship Id="rId10" Type="http://schemas.openxmlformats.org/officeDocument/2006/relationships/image" Target="../media/image39.jpeg"/><Relationship Id="rId19" Type="http://schemas.openxmlformats.org/officeDocument/2006/relationships/image" Target="../media/image6.png"/><Relationship Id="rId4" Type="http://schemas.openxmlformats.org/officeDocument/2006/relationships/image" Target="../media/image36.jpeg"/><Relationship Id="rId9" Type="http://schemas.openxmlformats.org/officeDocument/2006/relationships/hyperlink" Target="https://www.fabriclondon.com/event/fabriclive-25th-birthday" TargetMode="External"/><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hyperlink" Target="https://www.monopolylifesized.com/" TargetMode="External"/><Relationship Id="rId18" Type="http://schemas.openxmlformats.org/officeDocument/2006/relationships/slide" Target="slide4.xml"/><Relationship Id="rId3" Type="http://schemas.openxmlformats.org/officeDocument/2006/relationships/hyperlink" Target="https://abbavoyage.com/" TargetMode="External"/><Relationship Id="rId7" Type="http://schemas.openxmlformats.org/officeDocument/2006/relationships/hyperlink" Target="https://supperclub.tube/" TargetMode="External"/><Relationship Id="rId12" Type="http://schemas.openxmlformats.org/officeDocument/2006/relationships/image" Target="../media/image47.jpeg"/><Relationship Id="rId17" Type="http://schemas.openxmlformats.org/officeDocument/2006/relationships/image" Target="../media/image19.png"/><Relationship Id="rId2" Type="http://schemas.openxmlformats.org/officeDocument/2006/relationships/notesSlide" Target="../notesSlides/notesSlide9.xml"/><Relationship Id="rId16" Type="http://schemas.openxmlformats.org/officeDocument/2006/relationships/image" Target="../media/image49.jpeg"/><Relationship Id="rId20"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hyperlink" Target="https://uk.strangerthingsonstage.com/" TargetMode="External"/><Relationship Id="rId5" Type="http://schemas.openxmlformats.org/officeDocument/2006/relationships/hyperlink" Target="https://twistmuseum.com/" TargetMode="External"/><Relationship Id="rId15" Type="http://schemas.openxmlformats.org/officeDocument/2006/relationships/hyperlink" Target="https://paddingtonbearexperience.com/" TargetMode="External"/><Relationship Id="rId10" Type="http://schemas.openxmlformats.org/officeDocument/2006/relationships/image" Target="../media/image46.jpeg"/><Relationship Id="rId19" Type="http://schemas.openxmlformats.org/officeDocument/2006/relationships/image" Target="../media/image6.png"/><Relationship Id="rId4" Type="http://schemas.openxmlformats.org/officeDocument/2006/relationships/image" Target="../media/image43.png"/><Relationship Id="rId9" Type="http://schemas.openxmlformats.org/officeDocument/2006/relationships/hyperlink" Target="https://www.outernet.com/" TargetMode="External"/><Relationship Id="rId1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carrying a person on his back&#10;&#10;Description automatically generated">
            <a:extLst>
              <a:ext uri="{FF2B5EF4-FFF2-40B4-BE49-F238E27FC236}">
                <a16:creationId xmlns:a16="http://schemas.microsoft.com/office/drawing/2014/main" id="{C42B55C3-992E-CDEB-8B66-FC759C8FF43D}"/>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a:ext>
            </a:extLst>
          </a:blip>
          <a:srcRect/>
          <a:stretch/>
        </p:blipFill>
        <p:spPr>
          <a:xfrm>
            <a:off x="20" y="1282"/>
            <a:ext cx="12191980" cy="6856718"/>
          </a:xfrm>
          <a:prstGeom prst="rect">
            <a:avLst/>
          </a:prstGeom>
        </p:spPr>
      </p:pic>
      <p:pic>
        <p:nvPicPr>
          <p:cNvPr id="2" name="Graphic 1" descr="Hamburger Menu Icon with solid fill">
            <a:hlinkClick r:id="rId5" action="ppaction://hlinksldjump"/>
            <a:extLst>
              <a:ext uri="{FF2B5EF4-FFF2-40B4-BE49-F238E27FC236}">
                <a16:creationId xmlns:a16="http://schemas.microsoft.com/office/drawing/2014/main" id="{DA972DF4-ACB9-9EDB-1427-74D2E600CB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7162" y="191774"/>
            <a:ext cx="409118" cy="409118"/>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AC7242DA-8D81-0197-F781-2F3602B87D6B}"/>
              </a:ext>
            </a:extLst>
          </p:cNvPr>
          <p:cNvPicPr>
            <a:picLocks noChangeAspect="1"/>
          </p:cNvPicPr>
          <p:nvPr/>
        </p:nvPicPr>
        <p:blipFill>
          <a:blip r:embed="rId8"/>
          <a:stretch>
            <a:fillRect/>
          </a:stretch>
        </p:blipFill>
        <p:spPr>
          <a:xfrm>
            <a:off x="6301130" y="4349646"/>
            <a:ext cx="5410200" cy="1066800"/>
          </a:xfrm>
          <a:prstGeom prst="rect">
            <a:avLst/>
          </a:prstGeom>
        </p:spPr>
      </p:pic>
      <p:sp>
        <p:nvSpPr>
          <p:cNvPr id="6" name="TextBox 5">
            <a:extLst>
              <a:ext uri="{FF2B5EF4-FFF2-40B4-BE49-F238E27FC236}">
                <a16:creationId xmlns:a16="http://schemas.microsoft.com/office/drawing/2014/main" id="{E4E59EFF-79FD-9423-61CE-7BEE35636C0C}"/>
              </a:ext>
            </a:extLst>
          </p:cNvPr>
          <p:cNvSpPr txBox="1"/>
          <p:nvPr/>
        </p:nvSpPr>
        <p:spPr>
          <a:xfrm>
            <a:off x="4885549" y="5552447"/>
            <a:ext cx="6900731" cy="584775"/>
          </a:xfrm>
          <a:prstGeom prst="rect">
            <a:avLst/>
          </a:prstGeom>
          <a:noFill/>
        </p:spPr>
        <p:txBody>
          <a:bodyPr wrap="square" rtlCol="0">
            <a:spAutoFit/>
          </a:bodyPr>
          <a:lstStyle/>
          <a:p>
            <a:pPr algn="r"/>
            <a:r>
              <a:rPr lang="en-US" sz="3200">
                <a:solidFill>
                  <a:schemeClr val="bg1"/>
                </a:solidFill>
                <a:latin typeface="URWTypewriterT" panose="02040503030505020204" pitchFamily="18" charset="0"/>
              </a:rPr>
              <a:t>Welcomes you to London!</a:t>
            </a:r>
          </a:p>
        </p:txBody>
      </p:sp>
    </p:spTree>
    <p:extLst>
      <p:ext uri="{BB962C8B-B14F-4D97-AF65-F5344CB8AC3E}">
        <p14:creationId xmlns:p14="http://schemas.microsoft.com/office/powerpoint/2010/main" val="1877074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6C535"/>
        </a:solidFill>
        <a:effectLst/>
      </p:bgPr>
    </p:bg>
    <p:spTree>
      <p:nvGrpSpPr>
        <p:cNvPr id="1" name=""/>
        <p:cNvGrpSpPr/>
        <p:nvPr/>
      </p:nvGrpSpPr>
      <p:grpSpPr>
        <a:xfrm>
          <a:off x="0" y="0"/>
          <a:ext cx="0" cy="0"/>
          <a:chOff x="0" y="0"/>
          <a:chExt cx="0" cy="0"/>
        </a:xfrm>
      </p:grpSpPr>
      <p:pic>
        <p:nvPicPr>
          <p:cNvPr id="11" name="Picture 10">
            <a:hlinkClick r:id="rId3"/>
            <a:extLst>
              <a:ext uri="{FF2B5EF4-FFF2-40B4-BE49-F238E27FC236}">
                <a16:creationId xmlns:a16="http://schemas.microsoft.com/office/drawing/2014/main" id="{D99FF06B-C572-4B58-20D9-7E3A18723FD0}"/>
              </a:ext>
            </a:extLst>
          </p:cNvPr>
          <p:cNvPicPr>
            <a:picLocks noChangeAspect="1"/>
          </p:cNvPicPr>
          <p:nvPr/>
        </p:nvPicPr>
        <p:blipFill>
          <a:blip r:embed="rId4"/>
          <a:srcRect t="32667" b="7077"/>
          <a:stretch/>
        </p:blipFill>
        <p:spPr>
          <a:xfrm>
            <a:off x="6701248" y="614079"/>
            <a:ext cx="1092582" cy="1068379"/>
          </a:xfrm>
          <a:prstGeom prst="ellipse">
            <a:avLst/>
          </a:prstGeom>
        </p:spPr>
      </p:pic>
      <p:sp>
        <p:nvSpPr>
          <p:cNvPr id="4" name="Rounded Rectangle 3">
            <a:extLst>
              <a:ext uri="{FF2B5EF4-FFF2-40B4-BE49-F238E27FC236}">
                <a16:creationId xmlns:a16="http://schemas.microsoft.com/office/drawing/2014/main" id="{EF15476D-B398-885E-F138-EF8AEA1168C1}"/>
              </a:ext>
            </a:extLst>
          </p:cNvPr>
          <p:cNvSpPr/>
          <p:nvPr/>
        </p:nvSpPr>
        <p:spPr>
          <a:xfrm>
            <a:off x="6575052" y="2049464"/>
            <a:ext cx="5177385" cy="1594884"/>
          </a:xfrm>
          <a:prstGeom prst="roundRect">
            <a:avLst/>
          </a:prstGeom>
          <a:solidFill>
            <a:srgbClr val="133A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group of men in sports uniforms&#10;&#10;Description automatically generated">
            <a:hlinkClick r:id="rId5"/>
            <a:extLst>
              <a:ext uri="{FF2B5EF4-FFF2-40B4-BE49-F238E27FC236}">
                <a16:creationId xmlns:a16="http://schemas.microsoft.com/office/drawing/2014/main" id="{BF458657-838C-4E36-AB73-AB97FDB8C002}"/>
              </a:ext>
            </a:extLst>
          </p:cNvPr>
          <p:cNvPicPr>
            <a:picLocks noChangeAspect="1"/>
          </p:cNvPicPr>
          <p:nvPr/>
        </p:nvPicPr>
        <p:blipFill>
          <a:blip r:embed="rId6"/>
          <a:srcRect l="30066" r="18431"/>
          <a:stretch/>
        </p:blipFill>
        <p:spPr>
          <a:xfrm>
            <a:off x="6701247" y="2173316"/>
            <a:ext cx="1106107" cy="1084509"/>
          </a:xfrm>
          <a:prstGeom prst="ellipse">
            <a:avLst/>
          </a:prstGeom>
        </p:spPr>
      </p:pic>
      <p:pic>
        <p:nvPicPr>
          <p:cNvPr id="31" name="Picture 30" descr="A person in a towel holding leaves&#10;&#10;Description automatically generated">
            <a:hlinkClick r:id="rId7"/>
            <a:extLst>
              <a:ext uri="{FF2B5EF4-FFF2-40B4-BE49-F238E27FC236}">
                <a16:creationId xmlns:a16="http://schemas.microsoft.com/office/drawing/2014/main" id="{FC26B9D2-EFB8-9F6B-5FBA-0E20A411BE10}"/>
              </a:ext>
            </a:extLst>
          </p:cNvPr>
          <p:cNvPicPr>
            <a:picLocks noChangeAspect="1"/>
          </p:cNvPicPr>
          <p:nvPr/>
        </p:nvPicPr>
        <p:blipFill>
          <a:blip r:embed="rId8"/>
          <a:srcRect l="16580" r="4560"/>
          <a:stretch/>
        </p:blipFill>
        <p:spPr>
          <a:xfrm>
            <a:off x="6687722" y="3851311"/>
            <a:ext cx="1119632" cy="1058227"/>
          </a:xfrm>
          <a:prstGeom prst="ellipse">
            <a:avLst/>
          </a:prstGeom>
        </p:spPr>
      </p:pic>
      <p:pic>
        <p:nvPicPr>
          <p:cNvPr id="20" name="Picture 19" descr="A group of people walking on a path with a building in the background&#10;&#10;Description automatically generated">
            <a:hlinkClick r:id="rId9"/>
            <a:extLst>
              <a:ext uri="{FF2B5EF4-FFF2-40B4-BE49-F238E27FC236}">
                <a16:creationId xmlns:a16="http://schemas.microsoft.com/office/drawing/2014/main" id="{075C1199-E005-EA3C-2F22-644BD303D10B}"/>
              </a:ext>
            </a:extLst>
          </p:cNvPr>
          <p:cNvPicPr>
            <a:picLocks noChangeAspect="1"/>
          </p:cNvPicPr>
          <p:nvPr/>
        </p:nvPicPr>
        <p:blipFill>
          <a:blip r:embed="rId10"/>
          <a:srcRect l="12314" r="9564"/>
          <a:stretch/>
        </p:blipFill>
        <p:spPr>
          <a:xfrm>
            <a:off x="847175" y="5304691"/>
            <a:ext cx="1061295" cy="1018892"/>
          </a:xfrm>
          <a:prstGeom prst="ellipse">
            <a:avLst/>
          </a:prstGeom>
        </p:spPr>
      </p:pic>
      <p:pic>
        <p:nvPicPr>
          <p:cNvPr id="16" name="Picture 15" descr="A large pool with people swimming&#10;&#10;Description automatically generated">
            <a:hlinkClick r:id="rId11"/>
            <a:extLst>
              <a:ext uri="{FF2B5EF4-FFF2-40B4-BE49-F238E27FC236}">
                <a16:creationId xmlns:a16="http://schemas.microsoft.com/office/drawing/2014/main" id="{7667C963-8DE7-62A4-3275-2F5A2EB5C5E3}"/>
              </a:ext>
            </a:extLst>
          </p:cNvPr>
          <p:cNvPicPr>
            <a:picLocks noChangeAspect="1"/>
          </p:cNvPicPr>
          <p:nvPr/>
        </p:nvPicPr>
        <p:blipFill>
          <a:blip r:embed="rId12"/>
          <a:srcRect l="16926" r="13027"/>
          <a:stretch/>
        </p:blipFill>
        <p:spPr>
          <a:xfrm>
            <a:off x="831532" y="3851311"/>
            <a:ext cx="1070575" cy="1060298"/>
          </a:xfrm>
          <a:prstGeom prst="ellipse">
            <a:avLst/>
          </a:prstGeom>
        </p:spPr>
      </p:pic>
      <p:pic>
        <p:nvPicPr>
          <p:cNvPr id="13" name="Picture 12" descr="A person climbing a rock wall&#10;&#10;Description automatically generated">
            <a:hlinkClick r:id="rId13"/>
            <a:extLst>
              <a:ext uri="{FF2B5EF4-FFF2-40B4-BE49-F238E27FC236}">
                <a16:creationId xmlns:a16="http://schemas.microsoft.com/office/drawing/2014/main" id="{111A8507-43BF-42D7-FED4-8476215AADE1}"/>
              </a:ext>
            </a:extLst>
          </p:cNvPr>
          <p:cNvPicPr>
            <a:picLocks noChangeAspect="1"/>
          </p:cNvPicPr>
          <p:nvPr/>
        </p:nvPicPr>
        <p:blipFill>
          <a:blip r:embed="rId14"/>
          <a:stretch>
            <a:fillRect/>
          </a:stretch>
        </p:blipFill>
        <p:spPr>
          <a:xfrm>
            <a:off x="831532" y="2246822"/>
            <a:ext cx="1092582" cy="1018892"/>
          </a:xfrm>
          <a:prstGeom prst="rect">
            <a:avLst/>
          </a:prstGeom>
        </p:spPr>
      </p:pic>
      <p:pic>
        <p:nvPicPr>
          <p:cNvPr id="8" name="Picture 7" descr="A group of flowers on a plant&#10;&#10;Description automatically generated">
            <a:hlinkClick r:id="rId15"/>
            <a:extLst>
              <a:ext uri="{FF2B5EF4-FFF2-40B4-BE49-F238E27FC236}">
                <a16:creationId xmlns:a16="http://schemas.microsoft.com/office/drawing/2014/main" id="{11CA1AD5-1E9E-B9EE-835D-B42A61AD4077}"/>
              </a:ext>
            </a:extLst>
          </p:cNvPr>
          <p:cNvPicPr>
            <a:picLocks noChangeAspect="1"/>
          </p:cNvPicPr>
          <p:nvPr/>
        </p:nvPicPr>
        <p:blipFill>
          <a:blip r:embed="rId16"/>
          <a:srcRect l="10098" t="-245" r="11403" b="245"/>
          <a:stretch/>
        </p:blipFill>
        <p:spPr>
          <a:xfrm>
            <a:off x="831532" y="591195"/>
            <a:ext cx="1031968" cy="1043893"/>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6864626" y="5606189"/>
            <a:ext cx="4933447"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BD1515"/>
                </a:solidFill>
                <a:latin typeface="Bebas Neue" panose="020B0606020202050201" pitchFamily="34" charset="0"/>
              </a:rPr>
              <a:t>LIVING well</a:t>
            </a:r>
          </a:p>
        </p:txBody>
      </p:sp>
      <p:sp>
        <p:nvSpPr>
          <p:cNvPr id="7" name="TextBox 44">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KEW GARDENS, TW9</a:t>
            </a:r>
          </a:p>
          <a:p>
            <a:pPr eaLnBrk="1" hangingPunct="1"/>
            <a:r>
              <a:rPr lang="en-GB" sz="1400" b="0" i="0" u="none" strike="noStrike">
                <a:solidFill>
                  <a:srgbClr val="133A54"/>
                </a:solidFill>
                <a:effectLst/>
                <a:latin typeface="+mn-lt"/>
              </a:rPr>
              <a:t>More than just the world’s most diverse botanic collection, the Gardens offer a haven of peace and tranquillity to soothe the soul</a:t>
            </a:r>
            <a:r>
              <a:rPr lang="en-GB" sz="1400">
                <a:solidFill>
                  <a:srgbClr val="133A54"/>
                </a:solidFill>
                <a:latin typeface="+mn-lt"/>
              </a:rPr>
              <a:t>.</a:t>
            </a:r>
            <a:endParaRPr lang="en-US" altLang="en-US" sz="1400">
              <a:solidFill>
                <a:srgbClr val="133A54"/>
              </a:solidFill>
              <a:latin typeface="+mn-lt"/>
            </a:endParaRPr>
          </a:p>
        </p:txBody>
      </p:sp>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2092098" y="2183718"/>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VAUXWALL, SW8</a:t>
            </a:r>
          </a:p>
          <a:p>
            <a:pPr eaLnBrk="1" hangingPunct="1"/>
            <a:r>
              <a:rPr lang="en-GB" sz="1400" b="0" i="0" u="none" strike="noStrike">
                <a:solidFill>
                  <a:srgbClr val="133A54"/>
                </a:solidFill>
                <a:effectLst/>
                <a:latin typeface="+mn-lt"/>
              </a:rPr>
              <a:t>Hundreds of climbs await the adventurous in the arches beneath Vauxhall Station. Beginners and experienced mountaineers welcome.</a:t>
            </a:r>
            <a:endParaRPr lang="en-US" altLang="en-US" sz="1400">
              <a:solidFill>
                <a:srgbClr val="133A54"/>
              </a:solidFill>
              <a:latin typeface="+mn-lt"/>
            </a:endParaRPr>
          </a:p>
        </p:txBody>
      </p:sp>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BROCKWELL LIDO, SE24</a:t>
            </a:r>
          </a:p>
          <a:p>
            <a:pPr eaLnBrk="1" hangingPunct="1"/>
            <a:r>
              <a:rPr lang="en-GB" sz="1400" b="0" i="0" u="none" strike="noStrike">
                <a:solidFill>
                  <a:srgbClr val="133A54"/>
                </a:solidFill>
                <a:effectLst/>
                <a:latin typeface="+mn-lt"/>
              </a:rPr>
              <a:t>If cold-water swimming is your jam, this iconic outdoor pool offers the chance for a bracing dip before you head to the nearest pub to warm up!</a:t>
            </a:r>
            <a:endParaRPr lang="en-US" altLang="en-US" sz="1400">
              <a:solidFill>
                <a:srgbClr val="133A54"/>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8" y="5277395"/>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KENSINGTON GARDENS, W1</a:t>
            </a:r>
          </a:p>
          <a:p>
            <a:pPr eaLnBrk="1" hangingPunct="1"/>
            <a:r>
              <a:rPr lang="en-GB" sz="1400" b="0" i="0" u="none" strike="noStrike">
                <a:solidFill>
                  <a:srgbClr val="133A54"/>
                </a:solidFill>
                <a:effectLst/>
                <a:latin typeface="+mn-lt"/>
              </a:rPr>
              <a:t>Stretch your legs and your imagination on </a:t>
            </a:r>
            <a:r>
              <a:rPr lang="en-GB" sz="1400" b="1" i="0" u="none" strike="noStrike">
                <a:solidFill>
                  <a:srgbClr val="133A54"/>
                </a:solidFill>
                <a:effectLst/>
                <a:latin typeface="+mn-lt"/>
              </a:rPr>
              <a:t>October 11</a:t>
            </a:r>
            <a:r>
              <a:rPr lang="en-GB" sz="1400" b="1" i="0" u="none" strike="noStrike" baseline="30000">
                <a:solidFill>
                  <a:srgbClr val="133A54"/>
                </a:solidFill>
                <a:effectLst/>
                <a:latin typeface="+mn-lt"/>
              </a:rPr>
              <a:t>th</a:t>
            </a:r>
            <a:r>
              <a:rPr lang="en-GB" sz="1400" b="0" i="0" u="none" strike="noStrike">
                <a:solidFill>
                  <a:srgbClr val="133A54"/>
                </a:solidFill>
                <a:effectLst/>
                <a:latin typeface="+mn-lt"/>
              </a:rPr>
              <a:t>, as The Royal Parks presents a guided tour exploring the beautiful Albert Memorial.</a:t>
            </a:r>
            <a:endParaRPr lang="en-US" altLang="en-US" sz="1400">
              <a:solidFill>
                <a:srgbClr val="133A54"/>
              </a:solidFill>
              <a:latin typeface="+mn-lt"/>
            </a:endParaRPr>
          </a:p>
        </p:txBody>
      </p:sp>
      <p:sp>
        <p:nvSpPr>
          <p:cNvPr id="21" name="TextBox 44">
            <a:hlinkClick r:id="rId3"/>
            <a:extLst>
              <a:ext uri="{FF2B5EF4-FFF2-40B4-BE49-F238E27FC236}">
                <a16:creationId xmlns:a16="http://schemas.microsoft.com/office/drawing/2014/main" id="{F9F4A0F4-72B5-34FD-D0F9-D195B9BBD9D8}"/>
              </a:ext>
            </a:extLst>
          </p:cNvPr>
          <p:cNvSpPr txBox="1">
            <a:spLocks noChangeArrowheads="1"/>
          </p:cNvSpPr>
          <p:nvPr/>
        </p:nvSpPr>
        <p:spPr bwMode="auto">
          <a:xfrm>
            <a:off x="7961813" y="61181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rgbClr val="133A54"/>
                </a:solidFill>
                <a:latin typeface="Bebas Neue" panose="020B0606020202050201" pitchFamily="34" charset="0"/>
              </a:rPr>
              <a:t>NETIL360, E8</a:t>
            </a:r>
          </a:p>
          <a:p>
            <a:pPr eaLnBrk="1" hangingPunct="1"/>
            <a:r>
              <a:rPr lang="en-GB" altLang="en-US" sz="1400" dirty="0">
                <a:solidFill>
                  <a:srgbClr val="133A54"/>
                </a:solidFill>
                <a:latin typeface="+mn-lt"/>
              </a:rPr>
              <a:t>For an elevated wellness experience like no other, head to East London for the Netil360 Rooftop Sauna. You’ll feel on top of the world.</a:t>
            </a:r>
            <a:endParaRPr lang="en-US" altLang="en-US" sz="1400" b="1" dirty="0">
              <a:solidFill>
                <a:srgbClr val="133A54"/>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7961814" y="2183718"/>
            <a:ext cx="3598816"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D6C535"/>
                </a:solidFill>
                <a:latin typeface="Bebas Neue" panose="020B0606020202050201" pitchFamily="34" charset="0"/>
              </a:rPr>
              <a:t>Wembley stadium, HA9</a:t>
            </a:r>
          </a:p>
          <a:p>
            <a:pPr eaLnBrk="1" hangingPunct="1"/>
            <a:r>
              <a:rPr lang="en-GB" altLang="en-US" sz="1400">
                <a:solidFill>
                  <a:srgbClr val="D6C535"/>
                </a:solidFill>
                <a:latin typeface="+mn-lt"/>
              </a:rPr>
              <a:t>The ‘other’ football takes </a:t>
            </a:r>
            <a:r>
              <a:rPr lang="en-GB" altLang="en-US" sz="1400" err="1">
                <a:solidFill>
                  <a:srgbClr val="D6C535"/>
                </a:solidFill>
                <a:latin typeface="+mn-lt"/>
              </a:rPr>
              <a:t>center</a:t>
            </a:r>
            <a:r>
              <a:rPr lang="en-GB" altLang="en-US" sz="1400">
                <a:solidFill>
                  <a:srgbClr val="D6C535"/>
                </a:solidFill>
                <a:latin typeface="+mn-lt"/>
              </a:rPr>
              <a:t> stage on </a:t>
            </a:r>
            <a:r>
              <a:rPr lang="en-GB" altLang="en-US" sz="1400" b="1">
                <a:solidFill>
                  <a:srgbClr val="D6C535"/>
                </a:solidFill>
                <a:latin typeface="+mn-lt"/>
              </a:rPr>
              <a:t>October 10th</a:t>
            </a:r>
            <a:r>
              <a:rPr lang="en-GB" altLang="en-US" sz="1400">
                <a:solidFill>
                  <a:srgbClr val="D6C535"/>
                </a:solidFill>
                <a:latin typeface="+mn-lt"/>
              </a:rPr>
              <a:t> as England takes on Greece in the UEFA Nations League at the home of English soccer.</a:t>
            </a:r>
            <a:endParaRPr lang="en-US" altLang="en-US" sz="1400">
              <a:solidFill>
                <a:srgbClr val="D6C535"/>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7961813" y="3802447"/>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BANYA NO.1, N1</a:t>
            </a:r>
          </a:p>
          <a:p>
            <a:pPr eaLnBrk="1" hangingPunct="1"/>
            <a:r>
              <a:rPr lang="en-GB" altLang="en-US" sz="1400">
                <a:solidFill>
                  <a:srgbClr val="133A54"/>
                </a:solidFill>
                <a:latin typeface="+mn-lt"/>
              </a:rPr>
              <a:t>This spa is not for the faint-hearted! Treat yourself to a traditional </a:t>
            </a:r>
            <a:r>
              <a:rPr lang="en-GB" altLang="en-US" sz="1400" i="1" err="1">
                <a:solidFill>
                  <a:srgbClr val="133A54"/>
                </a:solidFill>
                <a:latin typeface="+mn-lt"/>
              </a:rPr>
              <a:t>banya</a:t>
            </a:r>
            <a:r>
              <a:rPr lang="en-GB" altLang="en-US" sz="1400">
                <a:solidFill>
                  <a:srgbClr val="133A54"/>
                </a:solidFill>
                <a:latin typeface="+mn-lt"/>
              </a:rPr>
              <a:t>, an ancient spa ritual combining extremes of heat and cold.</a:t>
            </a:r>
            <a:endParaRPr lang="en-US" altLang="en-US" sz="1400">
              <a:solidFill>
                <a:srgbClr val="133A54"/>
              </a:solidFill>
              <a:latin typeface="+mn-lt"/>
            </a:endParaRPr>
          </a:p>
        </p:txBody>
      </p:sp>
      <p:pic>
        <p:nvPicPr>
          <p:cNvPr id="28" name="Picture 27" descr="A white letters in a blue circle&#10;&#10;Description automatically generated">
            <a:extLst>
              <a:ext uri="{FF2B5EF4-FFF2-40B4-BE49-F238E27FC236}">
                <a16:creationId xmlns:a16="http://schemas.microsoft.com/office/drawing/2014/main" id="{87FD60FF-31F0-4373-C0DF-EABC9DFAD57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767590">
            <a:off x="11109840" y="2137267"/>
            <a:ext cx="501254" cy="484757"/>
          </a:xfrm>
          <a:prstGeom prst="rect">
            <a:avLst/>
          </a:prstGeom>
        </p:spPr>
      </p:pic>
      <p:pic>
        <p:nvPicPr>
          <p:cNvPr id="2" name="Graphic 1" descr="Hamburger Menu Icon with solid fill">
            <a:hlinkClick r:id="rId18" action="ppaction://hlinksldjump"/>
            <a:extLst>
              <a:ext uri="{FF2B5EF4-FFF2-40B4-BE49-F238E27FC236}">
                <a16:creationId xmlns:a16="http://schemas.microsoft.com/office/drawing/2014/main" id="{1960C1A2-3F57-2357-2F45-0FFD137839B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77162" y="191774"/>
            <a:ext cx="409118" cy="409118"/>
          </a:xfrm>
          <a:prstGeom prst="rect">
            <a:avLst/>
          </a:prstGeom>
        </p:spPr>
      </p:pic>
      <p:sp>
        <p:nvSpPr>
          <p:cNvPr id="41" name="TextBox 40">
            <a:hlinkClick r:id="rId5"/>
            <a:extLst>
              <a:ext uri="{FF2B5EF4-FFF2-40B4-BE49-F238E27FC236}">
                <a16:creationId xmlns:a16="http://schemas.microsoft.com/office/drawing/2014/main" id="{3899C817-0389-684E-A8B6-52FC6F8EDF99}"/>
              </a:ext>
            </a:extLst>
          </p:cNvPr>
          <p:cNvSpPr txBox="1"/>
          <p:nvPr/>
        </p:nvSpPr>
        <p:spPr>
          <a:xfrm>
            <a:off x="7986821" y="2183718"/>
            <a:ext cx="2706187" cy="391856"/>
          </a:xfrm>
          <a:prstGeom prst="rect">
            <a:avLst/>
          </a:prstGeom>
          <a:noFill/>
        </p:spPr>
        <p:txBody>
          <a:bodyPr wrap="square" rtlCol="0">
            <a:spAutoFit/>
          </a:bodyPr>
          <a:lstStyle/>
          <a:p>
            <a:endParaRPr lang="en-US"/>
          </a:p>
        </p:txBody>
      </p:sp>
      <p:sp>
        <p:nvSpPr>
          <p:cNvPr id="42" name="TextBox 41">
            <a:hlinkClick r:id="rId7"/>
            <a:extLst>
              <a:ext uri="{FF2B5EF4-FFF2-40B4-BE49-F238E27FC236}">
                <a16:creationId xmlns:a16="http://schemas.microsoft.com/office/drawing/2014/main" id="{1259C5A8-5A26-DAEF-B240-0542EE3D0FE5}"/>
              </a:ext>
            </a:extLst>
          </p:cNvPr>
          <p:cNvSpPr txBox="1"/>
          <p:nvPr/>
        </p:nvSpPr>
        <p:spPr>
          <a:xfrm>
            <a:off x="7961813" y="3802447"/>
            <a:ext cx="2028854" cy="481686"/>
          </a:xfrm>
          <a:prstGeom prst="rect">
            <a:avLst/>
          </a:prstGeom>
          <a:noFill/>
        </p:spPr>
        <p:txBody>
          <a:bodyPr wrap="square" rtlCol="0">
            <a:spAutoFit/>
          </a:bodyPr>
          <a:lstStyle/>
          <a:p>
            <a:endParaRPr lang="en-US"/>
          </a:p>
        </p:txBody>
      </p:sp>
      <p:sp>
        <p:nvSpPr>
          <p:cNvPr id="43" name="TextBox 42">
            <a:hlinkClick r:id="rId15"/>
            <a:extLst>
              <a:ext uri="{FF2B5EF4-FFF2-40B4-BE49-F238E27FC236}">
                <a16:creationId xmlns:a16="http://schemas.microsoft.com/office/drawing/2014/main" id="{7677CC69-57D0-C4CD-8B63-95AB088CA3D9}"/>
              </a:ext>
            </a:extLst>
          </p:cNvPr>
          <p:cNvSpPr txBox="1"/>
          <p:nvPr/>
        </p:nvSpPr>
        <p:spPr>
          <a:xfrm>
            <a:off x="2092098" y="611810"/>
            <a:ext cx="2316129" cy="488857"/>
          </a:xfrm>
          <a:prstGeom prst="rect">
            <a:avLst/>
          </a:prstGeom>
          <a:noFill/>
        </p:spPr>
        <p:txBody>
          <a:bodyPr wrap="square" rtlCol="0">
            <a:spAutoFit/>
          </a:bodyPr>
          <a:lstStyle/>
          <a:p>
            <a:endParaRPr lang="en-US"/>
          </a:p>
        </p:txBody>
      </p:sp>
      <p:sp>
        <p:nvSpPr>
          <p:cNvPr id="44" name="TextBox 43">
            <a:hlinkClick r:id="rId13"/>
            <a:extLst>
              <a:ext uri="{FF2B5EF4-FFF2-40B4-BE49-F238E27FC236}">
                <a16:creationId xmlns:a16="http://schemas.microsoft.com/office/drawing/2014/main" id="{8F290AD3-2EF6-3F2E-7423-525550DC80D5}"/>
              </a:ext>
            </a:extLst>
          </p:cNvPr>
          <p:cNvSpPr txBox="1"/>
          <p:nvPr/>
        </p:nvSpPr>
        <p:spPr>
          <a:xfrm>
            <a:off x="2092098" y="2183718"/>
            <a:ext cx="2002230" cy="369332"/>
          </a:xfrm>
          <a:prstGeom prst="rect">
            <a:avLst/>
          </a:prstGeom>
          <a:noFill/>
        </p:spPr>
        <p:txBody>
          <a:bodyPr wrap="square" rtlCol="0">
            <a:spAutoFit/>
          </a:bodyPr>
          <a:lstStyle/>
          <a:p>
            <a:endParaRPr lang="en-US">
              <a:solidFill>
                <a:srgbClr val="133A54"/>
              </a:solidFill>
            </a:endParaRPr>
          </a:p>
        </p:txBody>
      </p:sp>
      <p:sp>
        <p:nvSpPr>
          <p:cNvPr id="45" name="TextBox 44">
            <a:hlinkClick r:id="rId11"/>
            <a:extLst>
              <a:ext uri="{FF2B5EF4-FFF2-40B4-BE49-F238E27FC236}">
                <a16:creationId xmlns:a16="http://schemas.microsoft.com/office/drawing/2014/main" id="{ADB8F002-7453-1AB0-4A93-25C950D2CE6B}"/>
              </a:ext>
            </a:extLst>
          </p:cNvPr>
          <p:cNvSpPr txBox="1"/>
          <p:nvPr/>
        </p:nvSpPr>
        <p:spPr>
          <a:xfrm>
            <a:off x="2092098" y="3802447"/>
            <a:ext cx="2711914" cy="481686"/>
          </a:xfrm>
          <a:prstGeom prst="rect">
            <a:avLst/>
          </a:prstGeom>
          <a:noFill/>
        </p:spPr>
        <p:txBody>
          <a:bodyPr wrap="square" rtlCol="0">
            <a:spAutoFit/>
          </a:bodyPr>
          <a:lstStyle/>
          <a:p>
            <a:endParaRPr lang="en-US"/>
          </a:p>
        </p:txBody>
      </p:sp>
      <p:sp>
        <p:nvSpPr>
          <p:cNvPr id="46" name="TextBox 45">
            <a:hlinkClick r:id="rId9"/>
            <a:extLst>
              <a:ext uri="{FF2B5EF4-FFF2-40B4-BE49-F238E27FC236}">
                <a16:creationId xmlns:a16="http://schemas.microsoft.com/office/drawing/2014/main" id="{978CF452-9618-4AE3-ADAC-87DF65701AAD}"/>
              </a:ext>
            </a:extLst>
          </p:cNvPr>
          <p:cNvSpPr txBox="1"/>
          <p:nvPr/>
        </p:nvSpPr>
        <p:spPr>
          <a:xfrm>
            <a:off x="2092098" y="5277395"/>
            <a:ext cx="3066756" cy="495608"/>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DC994ACD-277B-BB8E-F82B-276FEBD1BF4C}"/>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rgbClr val="133A54"/>
                </a:solidFill>
                <a:latin typeface="URWTypewriterT" panose="02040503030505020204" pitchFamily="18" charset="0"/>
              </a:rPr>
              <a:t>Click the images to find out more!</a:t>
            </a:r>
          </a:p>
        </p:txBody>
      </p:sp>
    </p:spTree>
    <p:extLst>
      <p:ext uri="{BB962C8B-B14F-4D97-AF65-F5344CB8AC3E}">
        <p14:creationId xmlns:p14="http://schemas.microsoft.com/office/powerpoint/2010/main" val="1301659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D1515"/>
        </a:solidFill>
        <a:effectLst/>
      </p:bgPr>
    </p:bg>
    <p:spTree>
      <p:nvGrpSpPr>
        <p:cNvPr id="1" name=""/>
        <p:cNvGrpSpPr/>
        <p:nvPr/>
      </p:nvGrpSpPr>
      <p:grpSpPr>
        <a:xfrm>
          <a:off x="0" y="0"/>
          <a:ext cx="0" cy="0"/>
          <a:chOff x="0" y="0"/>
          <a:chExt cx="0" cy="0"/>
        </a:xfrm>
      </p:grpSpPr>
      <p:pic>
        <p:nvPicPr>
          <p:cNvPr id="35" name="Picture 34" descr="A painting of a person&#10;&#10;Description automatically generated">
            <a:hlinkClick r:id="rId3"/>
            <a:extLst>
              <a:ext uri="{FF2B5EF4-FFF2-40B4-BE49-F238E27FC236}">
                <a16:creationId xmlns:a16="http://schemas.microsoft.com/office/drawing/2014/main" id="{D304CE26-7D3E-6F46-1389-DE19D863CFE1}"/>
              </a:ext>
            </a:extLst>
          </p:cNvPr>
          <p:cNvPicPr>
            <a:picLocks noChangeAspect="1"/>
          </p:cNvPicPr>
          <p:nvPr/>
        </p:nvPicPr>
        <p:blipFill>
          <a:blip r:embed="rId4"/>
          <a:srcRect t="8920" b="15822"/>
          <a:stretch/>
        </p:blipFill>
        <p:spPr>
          <a:xfrm>
            <a:off x="6687723" y="3802447"/>
            <a:ext cx="1119632" cy="1102227"/>
          </a:xfrm>
          <a:prstGeom prst="ellipse">
            <a:avLst/>
          </a:prstGeom>
        </p:spPr>
      </p:pic>
      <p:sp>
        <p:nvSpPr>
          <p:cNvPr id="4" name="Rounded Rectangle 3">
            <a:extLst>
              <a:ext uri="{FF2B5EF4-FFF2-40B4-BE49-F238E27FC236}">
                <a16:creationId xmlns:a16="http://schemas.microsoft.com/office/drawing/2014/main" id="{EF15476D-B398-885E-F138-EF8AEA1168C1}"/>
              </a:ext>
            </a:extLst>
          </p:cNvPr>
          <p:cNvSpPr/>
          <p:nvPr/>
        </p:nvSpPr>
        <p:spPr>
          <a:xfrm>
            <a:off x="6575052" y="2051163"/>
            <a:ext cx="5177385" cy="1377838"/>
          </a:xfrm>
          <a:prstGeom prst="roundRect">
            <a:avLst/>
          </a:prstGeom>
          <a:solidFill>
            <a:srgbClr val="D6C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3" name="Picture 32" descr="A person standing in front of mannequins&#10;&#10;Description automatically generated">
            <a:hlinkClick r:id="rId5"/>
            <a:extLst>
              <a:ext uri="{FF2B5EF4-FFF2-40B4-BE49-F238E27FC236}">
                <a16:creationId xmlns:a16="http://schemas.microsoft.com/office/drawing/2014/main" id="{3F1E84CC-4591-2090-6258-CFEA4196FC07}"/>
              </a:ext>
            </a:extLst>
          </p:cNvPr>
          <p:cNvPicPr>
            <a:picLocks noChangeAspect="1"/>
          </p:cNvPicPr>
          <p:nvPr/>
        </p:nvPicPr>
        <p:blipFill>
          <a:blip r:embed="rId6"/>
          <a:srcRect l="21989" r="14047"/>
          <a:stretch/>
        </p:blipFill>
        <p:spPr>
          <a:xfrm>
            <a:off x="6687722" y="2183718"/>
            <a:ext cx="1119632" cy="1081568"/>
          </a:xfrm>
          <a:prstGeom prst="ellipse">
            <a:avLst/>
          </a:prstGeom>
        </p:spPr>
      </p:pic>
      <p:pic>
        <p:nvPicPr>
          <p:cNvPr id="30" name="Picture 29">
            <a:hlinkClick r:id="rId7"/>
            <a:extLst>
              <a:ext uri="{FF2B5EF4-FFF2-40B4-BE49-F238E27FC236}">
                <a16:creationId xmlns:a16="http://schemas.microsoft.com/office/drawing/2014/main" id="{B7CE0396-B10D-9A44-5E4F-8A485DB6B493}"/>
              </a:ext>
            </a:extLst>
          </p:cNvPr>
          <p:cNvPicPr>
            <a:picLocks noChangeAspect="1"/>
          </p:cNvPicPr>
          <p:nvPr/>
        </p:nvPicPr>
        <p:blipFill>
          <a:blip r:embed="rId8"/>
          <a:srcRect t="24533" b="18253"/>
          <a:stretch/>
        </p:blipFill>
        <p:spPr>
          <a:xfrm>
            <a:off x="6687722" y="566513"/>
            <a:ext cx="1119632" cy="1115945"/>
          </a:xfrm>
          <a:prstGeom prst="ellipse">
            <a:avLst/>
          </a:prstGeom>
        </p:spPr>
      </p:pic>
      <p:pic>
        <p:nvPicPr>
          <p:cNvPr id="26" name="Picture 25">
            <a:hlinkClick r:id="rId9"/>
            <a:extLst>
              <a:ext uri="{FF2B5EF4-FFF2-40B4-BE49-F238E27FC236}">
                <a16:creationId xmlns:a16="http://schemas.microsoft.com/office/drawing/2014/main" id="{96260944-34BC-782D-EFD6-F769D10926EC}"/>
              </a:ext>
            </a:extLst>
          </p:cNvPr>
          <p:cNvPicPr>
            <a:picLocks noChangeAspect="1"/>
          </p:cNvPicPr>
          <p:nvPr/>
        </p:nvPicPr>
        <p:blipFill>
          <a:blip r:embed="rId10"/>
          <a:stretch>
            <a:fillRect/>
          </a:stretch>
        </p:blipFill>
        <p:spPr>
          <a:xfrm>
            <a:off x="804526" y="5283989"/>
            <a:ext cx="1103945" cy="1060297"/>
          </a:xfrm>
          <a:prstGeom prst="ellipse">
            <a:avLst/>
          </a:prstGeom>
        </p:spPr>
      </p:pic>
      <p:pic>
        <p:nvPicPr>
          <p:cNvPr id="19" name="Picture 18">
            <a:hlinkClick r:id="rId11"/>
            <a:extLst>
              <a:ext uri="{FF2B5EF4-FFF2-40B4-BE49-F238E27FC236}">
                <a16:creationId xmlns:a16="http://schemas.microsoft.com/office/drawing/2014/main" id="{308C9E9A-CAE2-357D-AEA1-43BFF4E50D69}"/>
              </a:ext>
            </a:extLst>
          </p:cNvPr>
          <p:cNvPicPr>
            <a:picLocks noChangeAspect="1"/>
          </p:cNvPicPr>
          <p:nvPr/>
        </p:nvPicPr>
        <p:blipFill>
          <a:blip r:embed="rId12"/>
          <a:srcRect l="22631" t="4368" r="21907"/>
          <a:stretch/>
        </p:blipFill>
        <p:spPr>
          <a:xfrm>
            <a:off x="815889" y="3754839"/>
            <a:ext cx="1092581" cy="1060298"/>
          </a:xfrm>
          <a:prstGeom prst="ellipse">
            <a:avLst/>
          </a:prstGeom>
        </p:spPr>
      </p:pic>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2092098" y="2183718"/>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THE ART OF BANKSY, WC2</a:t>
            </a:r>
          </a:p>
          <a:p>
            <a:pPr eaLnBrk="1" hangingPunct="1"/>
            <a:r>
              <a:rPr lang="en-GB" sz="1400" b="0" i="0" u="none" strike="noStrike">
                <a:solidFill>
                  <a:schemeClr val="bg1"/>
                </a:solidFill>
                <a:effectLst/>
                <a:latin typeface="+mn-lt"/>
              </a:rPr>
              <a:t>High art meets street art in this fascinating exhibition of the mysterious graffiti artist whose work has captivated the world.</a:t>
            </a:r>
            <a:endParaRPr lang="en-US" altLang="en-US" sz="1400">
              <a:solidFill>
                <a:schemeClr val="bg1"/>
              </a:solidFill>
              <a:latin typeface="+mn-lt"/>
            </a:endParaRPr>
          </a:p>
        </p:txBody>
      </p:sp>
      <p:pic>
        <p:nvPicPr>
          <p:cNvPr id="6" name="Picture 5">
            <a:hlinkClick r:id="rId13"/>
            <a:extLst>
              <a:ext uri="{FF2B5EF4-FFF2-40B4-BE49-F238E27FC236}">
                <a16:creationId xmlns:a16="http://schemas.microsoft.com/office/drawing/2014/main" id="{40B6A0C8-9B44-9F01-900B-E124494CDF1B}"/>
              </a:ext>
            </a:extLst>
          </p:cNvPr>
          <p:cNvPicPr>
            <a:picLocks noChangeAspect="1"/>
          </p:cNvPicPr>
          <p:nvPr/>
        </p:nvPicPr>
        <p:blipFill>
          <a:blip r:embed="rId14"/>
          <a:srcRect l="25600" r="18432"/>
          <a:stretch/>
        </p:blipFill>
        <p:spPr>
          <a:xfrm>
            <a:off x="809525" y="600890"/>
            <a:ext cx="1092582" cy="1081568"/>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6826469" y="5606189"/>
            <a:ext cx="4971604"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D6C535"/>
                </a:solidFill>
                <a:latin typeface="Bebas Neue" panose="020B0606020202050201" pitchFamily="34" charset="0"/>
              </a:rPr>
              <a:t>LOTS TO SEE</a:t>
            </a:r>
          </a:p>
        </p:txBody>
      </p:sp>
      <p:sp>
        <p:nvSpPr>
          <p:cNvPr id="7" name="TextBox 44">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VAN GOGH: POETS &amp; Lovers</a:t>
            </a:r>
          </a:p>
          <a:p>
            <a:pPr eaLnBrk="1" hangingPunct="1"/>
            <a:r>
              <a:rPr lang="en-GB" sz="1400" b="0" i="0" u="none" strike="noStrike" dirty="0">
                <a:solidFill>
                  <a:schemeClr val="bg1"/>
                </a:solidFill>
                <a:effectLst/>
                <a:latin typeface="+mn-lt"/>
              </a:rPr>
              <a:t>Celebrate the National Gallery’s 200</a:t>
            </a:r>
            <a:r>
              <a:rPr lang="en-GB" sz="1400" b="0" i="0" u="none" strike="noStrike" baseline="30000" dirty="0">
                <a:solidFill>
                  <a:schemeClr val="bg1"/>
                </a:solidFill>
                <a:effectLst/>
                <a:latin typeface="+mn-lt"/>
              </a:rPr>
              <a:t>th</a:t>
            </a:r>
            <a:r>
              <a:rPr lang="en-GB" sz="1400" b="0" i="0" u="none" strike="noStrike" dirty="0">
                <a:solidFill>
                  <a:schemeClr val="bg1"/>
                </a:solidFill>
                <a:effectLst/>
                <a:latin typeface="+mn-lt"/>
              </a:rPr>
              <a:t> birthday with this once-in-a-century opportunity to see Van Gogh’s most spectacular paintings from around the globe, together for the first time.</a:t>
            </a:r>
            <a:endParaRPr lang="en-US" altLang="en-US" sz="1400" dirty="0">
              <a:solidFill>
                <a:schemeClr val="bg1"/>
              </a:solidFill>
              <a:latin typeface="+mn-lt"/>
            </a:endParaRPr>
          </a:p>
        </p:txBody>
      </p:sp>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4003902"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BARBICAN, EC2</a:t>
            </a:r>
          </a:p>
          <a:p>
            <a:pPr eaLnBrk="1" hangingPunct="1"/>
            <a:r>
              <a:rPr lang="en-GB" sz="1400" b="0" i="0" u="none" strike="noStrike" dirty="0">
                <a:solidFill>
                  <a:schemeClr val="bg1"/>
                </a:solidFill>
                <a:effectLst/>
                <a:latin typeface="+mn-lt"/>
              </a:rPr>
              <a:t>The panoply of Indian life from 1975 to 1998 is brought vividly to life in “The Imaginary Institution of India” exhibition, running throughout </a:t>
            </a:r>
            <a:r>
              <a:rPr lang="en-GB" sz="1400" b="1" i="0" u="none" strike="noStrike" dirty="0">
                <a:solidFill>
                  <a:schemeClr val="bg1"/>
                </a:solidFill>
                <a:effectLst/>
                <a:latin typeface="+mn-lt"/>
              </a:rPr>
              <a:t>October</a:t>
            </a:r>
            <a:r>
              <a:rPr lang="en-GB" sz="1400" b="0" i="0" u="none" strike="noStrike" dirty="0">
                <a:solidFill>
                  <a:schemeClr val="bg1"/>
                </a:solidFill>
                <a:effectLst/>
                <a:latin typeface="+mn-lt"/>
              </a:rPr>
              <a:t>.</a:t>
            </a:r>
            <a:endParaRPr lang="en-US" altLang="en-US" sz="1400" dirty="0">
              <a:solidFill>
                <a:schemeClr val="bg1"/>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8" y="5277395"/>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WHITE CUBE, SE1</a:t>
            </a:r>
          </a:p>
          <a:p>
            <a:pPr eaLnBrk="1" hangingPunct="1"/>
            <a:r>
              <a:rPr lang="en-GB" sz="1400" b="0" i="0" u="none" strike="noStrike">
                <a:solidFill>
                  <a:schemeClr val="bg1"/>
                </a:solidFill>
                <a:effectLst/>
                <a:latin typeface="+mn-lt"/>
              </a:rPr>
              <a:t>Once an </a:t>
            </a:r>
            <a:r>
              <a:rPr lang="en-GB" sz="1400" b="0" i="1" u="none" strike="noStrike">
                <a:solidFill>
                  <a:schemeClr val="bg1"/>
                </a:solidFill>
                <a:effectLst/>
                <a:latin typeface="+mn-lt"/>
              </a:rPr>
              <a:t>enfant terrible</a:t>
            </a:r>
            <a:r>
              <a:rPr lang="en-GB" sz="1400" b="0" i="0" u="none" strike="noStrike">
                <a:solidFill>
                  <a:schemeClr val="bg1"/>
                </a:solidFill>
                <a:effectLst/>
                <a:latin typeface="+mn-lt"/>
              </a:rPr>
              <a:t> and now a </a:t>
            </a:r>
            <a:r>
              <a:rPr lang="en-GB" sz="1400" b="0" i="1" u="none" strike="noStrike" err="1">
                <a:solidFill>
                  <a:schemeClr val="bg1"/>
                </a:solidFill>
                <a:effectLst/>
                <a:latin typeface="+mn-lt"/>
              </a:rPr>
              <a:t>grande</a:t>
            </a:r>
            <a:r>
              <a:rPr lang="en-GB" sz="1400" b="0" i="1" u="none" strike="noStrike">
                <a:solidFill>
                  <a:schemeClr val="bg1"/>
                </a:solidFill>
                <a:effectLst/>
                <a:latin typeface="+mn-lt"/>
              </a:rPr>
              <a:t> dame</a:t>
            </a:r>
            <a:r>
              <a:rPr lang="en-GB" sz="1400" b="0" i="0" u="none" strike="noStrike">
                <a:solidFill>
                  <a:schemeClr val="bg1"/>
                </a:solidFill>
                <a:effectLst/>
                <a:latin typeface="+mn-lt"/>
              </a:rPr>
              <a:t>, Dame Tracey Emin’s one-woman show presents the ultimate artistic iconoclast working at her peak.</a:t>
            </a:r>
            <a:endParaRPr lang="en-US" altLang="en-US" sz="1400">
              <a:solidFill>
                <a:schemeClr val="bg1"/>
              </a:solidFill>
              <a:latin typeface="+mn-lt"/>
            </a:endParaRPr>
          </a:p>
        </p:txBody>
      </p:sp>
      <p:sp>
        <p:nvSpPr>
          <p:cNvPr id="21" name="TextBox 44">
            <a:extLst>
              <a:ext uri="{FF2B5EF4-FFF2-40B4-BE49-F238E27FC236}">
                <a16:creationId xmlns:a16="http://schemas.microsoft.com/office/drawing/2014/main" id="{F9F4A0F4-72B5-34FD-D0F9-D195B9BBD9D8}"/>
              </a:ext>
            </a:extLst>
          </p:cNvPr>
          <p:cNvSpPr txBox="1">
            <a:spLocks noChangeArrowheads="1"/>
          </p:cNvSpPr>
          <p:nvPr/>
        </p:nvSpPr>
        <p:spPr bwMode="auto">
          <a:xfrm>
            <a:off x="7961813" y="61181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TATE MODERN, SE1</a:t>
            </a:r>
          </a:p>
          <a:p>
            <a:pPr eaLnBrk="1" hangingPunct="1"/>
            <a:r>
              <a:rPr lang="en-GB" altLang="en-US" sz="1400">
                <a:solidFill>
                  <a:schemeClr val="bg1"/>
                </a:solidFill>
                <a:latin typeface="+mn-lt"/>
              </a:rPr>
              <a:t>Zanele Muholi’s work explores the lives of South African members of the LGBTQIA+ community, and their vivid images are utterly compelling.</a:t>
            </a:r>
            <a:endParaRPr lang="en-US" altLang="en-US" sz="1400" b="1">
              <a:solidFill>
                <a:schemeClr val="bg1"/>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7961812" y="2183718"/>
            <a:ext cx="3647091"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BD1515"/>
                </a:solidFill>
                <a:latin typeface="Bebas Neue" panose="020B0606020202050201" pitchFamily="34" charset="0"/>
              </a:rPr>
              <a:t>V&amp;A MUSEUM, SW7</a:t>
            </a:r>
          </a:p>
          <a:p>
            <a:pPr eaLnBrk="1" hangingPunct="1"/>
            <a:r>
              <a:rPr lang="en-GB" altLang="en-US" sz="1400">
                <a:solidFill>
                  <a:srgbClr val="133A54"/>
                </a:solidFill>
                <a:latin typeface="+mn-lt"/>
              </a:rPr>
              <a:t>The V&amp;A has long celebrated fashion icons, so its blockbuster tribute to Naomi Campbell will be a visual feast for fashionistas.</a:t>
            </a:r>
            <a:endParaRPr lang="en-US" altLang="en-US" sz="1400">
              <a:solidFill>
                <a:srgbClr val="133A54"/>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7961813" y="3802447"/>
            <a:ext cx="4004215"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NATIONAL PORTRAIT GALLERY, WC2</a:t>
            </a:r>
          </a:p>
          <a:p>
            <a:pPr eaLnBrk="1" hangingPunct="1"/>
            <a:r>
              <a:rPr lang="en-GB" altLang="en-US" sz="1400">
                <a:solidFill>
                  <a:schemeClr val="bg1"/>
                </a:solidFill>
                <a:latin typeface="+mn-lt"/>
              </a:rPr>
              <a:t>Stroll through centuries of British history, as told by the faces of the men and women who made it. </a:t>
            </a:r>
            <a:r>
              <a:rPr lang="en-GB" altLang="en-US" sz="1400" b="1">
                <a:solidFill>
                  <a:schemeClr val="bg1"/>
                </a:solidFill>
                <a:latin typeface="+mn-lt"/>
              </a:rPr>
              <a:t>October</a:t>
            </a:r>
            <a:r>
              <a:rPr lang="en-GB" altLang="en-US" sz="1400">
                <a:solidFill>
                  <a:schemeClr val="bg1"/>
                </a:solidFill>
                <a:latin typeface="+mn-lt"/>
              </a:rPr>
              <a:t> sees a special exhibition of the work of painter Francis Bacon.</a:t>
            </a:r>
            <a:endParaRPr lang="en-US" altLang="en-US" sz="1400">
              <a:solidFill>
                <a:schemeClr val="bg1"/>
              </a:solidFill>
              <a:latin typeface="+mn-lt"/>
            </a:endParaRPr>
          </a:p>
        </p:txBody>
      </p:sp>
      <p:pic>
        <p:nvPicPr>
          <p:cNvPr id="28" name="Picture 27" descr="A white letters in a blue circle&#10;&#10;Description automatically generated">
            <a:extLst>
              <a:ext uri="{FF2B5EF4-FFF2-40B4-BE49-F238E27FC236}">
                <a16:creationId xmlns:a16="http://schemas.microsoft.com/office/drawing/2014/main" id="{87FD60FF-31F0-4373-C0DF-EABC9DFAD57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767590">
            <a:off x="11126535" y="2138890"/>
            <a:ext cx="501254" cy="484757"/>
          </a:xfrm>
          <a:prstGeom prst="rect">
            <a:avLst/>
          </a:prstGeom>
        </p:spPr>
      </p:pic>
      <p:pic>
        <p:nvPicPr>
          <p:cNvPr id="2" name="Graphic 1" descr="Hamburger Menu Icon with solid fill">
            <a:hlinkClick r:id="rId16" action="ppaction://hlinksldjump"/>
            <a:extLst>
              <a:ext uri="{FF2B5EF4-FFF2-40B4-BE49-F238E27FC236}">
                <a16:creationId xmlns:a16="http://schemas.microsoft.com/office/drawing/2014/main" id="{1960C1A2-3F57-2357-2F45-0FFD137839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77162" y="202692"/>
            <a:ext cx="409118" cy="409118"/>
          </a:xfrm>
          <a:prstGeom prst="rect">
            <a:avLst/>
          </a:prstGeom>
        </p:spPr>
      </p:pic>
      <p:sp>
        <p:nvSpPr>
          <p:cNvPr id="38" name="TextBox 37">
            <a:hlinkClick r:id="rId7"/>
            <a:extLst>
              <a:ext uri="{FF2B5EF4-FFF2-40B4-BE49-F238E27FC236}">
                <a16:creationId xmlns:a16="http://schemas.microsoft.com/office/drawing/2014/main" id="{355D214B-12F1-557B-A2E1-9258F305E787}"/>
              </a:ext>
            </a:extLst>
          </p:cNvPr>
          <p:cNvSpPr txBox="1"/>
          <p:nvPr/>
        </p:nvSpPr>
        <p:spPr>
          <a:xfrm>
            <a:off x="8071047" y="556205"/>
            <a:ext cx="2028854" cy="369332"/>
          </a:xfrm>
          <a:prstGeom prst="rect">
            <a:avLst/>
          </a:prstGeom>
          <a:noFill/>
        </p:spPr>
        <p:txBody>
          <a:bodyPr wrap="square" rtlCol="0">
            <a:spAutoFit/>
          </a:bodyPr>
          <a:lstStyle/>
          <a:p>
            <a:endParaRPr lang="en-US">
              <a:solidFill>
                <a:schemeClr val="bg1"/>
              </a:solidFill>
            </a:endParaRPr>
          </a:p>
        </p:txBody>
      </p:sp>
      <p:sp>
        <p:nvSpPr>
          <p:cNvPr id="41" name="TextBox 40">
            <a:hlinkClick r:id="rId5"/>
            <a:extLst>
              <a:ext uri="{FF2B5EF4-FFF2-40B4-BE49-F238E27FC236}">
                <a16:creationId xmlns:a16="http://schemas.microsoft.com/office/drawing/2014/main" id="{3899C817-0389-684E-A8B6-52FC6F8EDF99}"/>
              </a:ext>
            </a:extLst>
          </p:cNvPr>
          <p:cNvSpPr txBox="1"/>
          <p:nvPr/>
        </p:nvSpPr>
        <p:spPr>
          <a:xfrm>
            <a:off x="7933778" y="2240668"/>
            <a:ext cx="2396820" cy="369332"/>
          </a:xfrm>
          <a:prstGeom prst="rect">
            <a:avLst/>
          </a:prstGeom>
          <a:noFill/>
        </p:spPr>
        <p:txBody>
          <a:bodyPr wrap="square" rtlCol="0">
            <a:spAutoFit/>
          </a:bodyPr>
          <a:lstStyle/>
          <a:p>
            <a:endParaRPr lang="en-US">
              <a:solidFill>
                <a:schemeClr val="bg1"/>
              </a:solidFill>
            </a:endParaRPr>
          </a:p>
        </p:txBody>
      </p:sp>
      <p:sp>
        <p:nvSpPr>
          <p:cNvPr id="42" name="TextBox 41">
            <a:hlinkClick r:id="rId3"/>
            <a:extLst>
              <a:ext uri="{FF2B5EF4-FFF2-40B4-BE49-F238E27FC236}">
                <a16:creationId xmlns:a16="http://schemas.microsoft.com/office/drawing/2014/main" id="{1259C5A8-5A26-DAEF-B240-0542EE3D0FE5}"/>
              </a:ext>
            </a:extLst>
          </p:cNvPr>
          <p:cNvSpPr txBox="1"/>
          <p:nvPr/>
        </p:nvSpPr>
        <p:spPr>
          <a:xfrm>
            <a:off x="7961812" y="3803302"/>
            <a:ext cx="4004215" cy="369332"/>
          </a:xfrm>
          <a:prstGeom prst="rect">
            <a:avLst/>
          </a:prstGeom>
          <a:noFill/>
        </p:spPr>
        <p:txBody>
          <a:bodyPr wrap="square" rtlCol="0">
            <a:spAutoFit/>
          </a:bodyPr>
          <a:lstStyle/>
          <a:p>
            <a:endParaRPr lang="en-US">
              <a:solidFill>
                <a:schemeClr val="bg1"/>
              </a:solidFill>
            </a:endParaRPr>
          </a:p>
        </p:txBody>
      </p:sp>
      <p:sp>
        <p:nvSpPr>
          <p:cNvPr id="43" name="TextBox 42">
            <a:hlinkClick r:id="rId13"/>
            <a:extLst>
              <a:ext uri="{FF2B5EF4-FFF2-40B4-BE49-F238E27FC236}">
                <a16:creationId xmlns:a16="http://schemas.microsoft.com/office/drawing/2014/main" id="{7677CC69-57D0-C4CD-8B63-95AB088CA3D9}"/>
              </a:ext>
            </a:extLst>
          </p:cNvPr>
          <p:cNvSpPr txBox="1"/>
          <p:nvPr/>
        </p:nvSpPr>
        <p:spPr>
          <a:xfrm>
            <a:off x="2132132" y="611810"/>
            <a:ext cx="3000649" cy="369332"/>
          </a:xfrm>
          <a:prstGeom prst="rect">
            <a:avLst/>
          </a:prstGeom>
          <a:noFill/>
        </p:spPr>
        <p:txBody>
          <a:bodyPr wrap="square" rtlCol="0">
            <a:spAutoFit/>
          </a:bodyPr>
          <a:lstStyle/>
          <a:p>
            <a:endParaRPr lang="en-US" dirty="0">
              <a:solidFill>
                <a:schemeClr val="bg1"/>
              </a:solidFill>
            </a:endParaRPr>
          </a:p>
        </p:txBody>
      </p:sp>
      <p:sp>
        <p:nvSpPr>
          <p:cNvPr id="45" name="TextBox 44">
            <a:hlinkClick r:id="rId11"/>
            <a:extLst>
              <a:ext uri="{FF2B5EF4-FFF2-40B4-BE49-F238E27FC236}">
                <a16:creationId xmlns:a16="http://schemas.microsoft.com/office/drawing/2014/main" id="{ADB8F002-7453-1AB0-4A93-25C950D2CE6B}"/>
              </a:ext>
            </a:extLst>
          </p:cNvPr>
          <p:cNvSpPr txBox="1"/>
          <p:nvPr/>
        </p:nvSpPr>
        <p:spPr>
          <a:xfrm>
            <a:off x="2092098" y="3772193"/>
            <a:ext cx="2711914" cy="369332"/>
          </a:xfrm>
          <a:prstGeom prst="rect">
            <a:avLst/>
          </a:prstGeom>
          <a:noFill/>
        </p:spPr>
        <p:txBody>
          <a:bodyPr wrap="square" rtlCol="0">
            <a:spAutoFit/>
          </a:bodyPr>
          <a:lstStyle/>
          <a:p>
            <a:endParaRPr lang="en-US">
              <a:solidFill>
                <a:schemeClr val="bg1"/>
              </a:solidFill>
            </a:endParaRPr>
          </a:p>
        </p:txBody>
      </p:sp>
      <p:sp>
        <p:nvSpPr>
          <p:cNvPr id="46" name="TextBox 45">
            <a:hlinkClick r:id="rId9"/>
            <a:extLst>
              <a:ext uri="{FF2B5EF4-FFF2-40B4-BE49-F238E27FC236}">
                <a16:creationId xmlns:a16="http://schemas.microsoft.com/office/drawing/2014/main" id="{978CF452-9618-4AE3-ADAC-87DF65701AAD}"/>
              </a:ext>
            </a:extLst>
          </p:cNvPr>
          <p:cNvSpPr txBox="1"/>
          <p:nvPr/>
        </p:nvSpPr>
        <p:spPr>
          <a:xfrm>
            <a:off x="2092098" y="5277395"/>
            <a:ext cx="3066756" cy="369332"/>
          </a:xfrm>
          <a:prstGeom prst="rect">
            <a:avLst/>
          </a:prstGeom>
          <a:noFill/>
        </p:spPr>
        <p:txBody>
          <a:bodyPr wrap="square" rtlCol="0">
            <a:spAutoFit/>
          </a:bodyPr>
          <a:lstStyle/>
          <a:p>
            <a:endParaRPr lang="en-US">
              <a:solidFill>
                <a:schemeClr val="bg1"/>
              </a:solidFill>
            </a:endParaRPr>
          </a:p>
        </p:txBody>
      </p:sp>
      <p:pic>
        <p:nvPicPr>
          <p:cNvPr id="23" name="Picture 22">
            <a:hlinkClick r:id="rId19"/>
            <a:extLst>
              <a:ext uri="{FF2B5EF4-FFF2-40B4-BE49-F238E27FC236}">
                <a16:creationId xmlns:a16="http://schemas.microsoft.com/office/drawing/2014/main" id="{2F07BDF5-B29A-72E3-70D6-7188B1665A55}"/>
              </a:ext>
            </a:extLst>
          </p:cNvPr>
          <p:cNvPicPr>
            <a:picLocks noChangeAspect="1"/>
          </p:cNvPicPr>
          <p:nvPr/>
        </p:nvPicPr>
        <p:blipFill>
          <a:blip r:embed="rId20"/>
          <a:srcRect t="2181" b="39491"/>
          <a:stretch/>
        </p:blipFill>
        <p:spPr>
          <a:xfrm>
            <a:off x="804526" y="2183718"/>
            <a:ext cx="1095765" cy="1081568"/>
          </a:xfrm>
          <a:prstGeom prst="ellipse">
            <a:avLst/>
          </a:prstGeom>
        </p:spPr>
      </p:pic>
      <p:sp>
        <p:nvSpPr>
          <p:cNvPr id="36" name="TextBox 35">
            <a:hlinkClick r:id="rId19"/>
            <a:extLst>
              <a:ext uri="{FF2B5EF4-FFF2-40B4-BE49-F238E27FC236}">
                <a16:creationId xmlns:a16="http://schemas.microsoft.com/office/drawing/2014/main" id="{7F0CCCC9-7DB0-E00B-2744-12E80249CCF9}"/>
              </a:ext>
            </a:extLst>
          </p:cNvPr>
          <p:cNvSpPr txBox="1"/>
          <p:nvPr/>
        </p:nvSpPr>
        <p:spPr>
          <a:xfrm>
            <a:off x="2092098" y="2183718"/>
            <a:ext cx="3066756" cy="369332"/>
          </a:xfrm>
          <a:prstGeom prst="rect">
            <a:avLst/>
          </a:prstGeom>
          <a:noFill/>
        </p:spPr>
        <p:txBody>
          <a:bodyPr wrap="square" rtlCol="0">
            <a:spAutoFit/>
          </a:bodyPr>
          <a:lstStyle/>
          <a:p>
            <a:endParaRPr lang="en-US">
              <a:solidFill>
                <a:schemeClr val="bg1"/>
              </a:solidFill>
            </a:endParaRPr>
          </a:p>
        </p:txBody>
      </p:sp>
      <p:sp>
        <p:nvSpPr>
          <p:cNvPr id="5" name="TextBox 4">
            <a:extLst>
              <a:ext uri="{FF2B5EF4-FFF2-40B4-BE49-F238E27FC236}">
                <a16:creationId xmlns:a16="http://schemas.microsoft.com/office/drawing/2014/main" id="{BC42157D-7CDE-EC4F-18D8-6AF5F827C67D}"/>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chemeClr val="bg1"/>
                </a:solidFill>
                <a:latin typeface="URWTypewriterT" panose="02040503030505020204" pitchFamily="18" charset="0"/>
              </a:rPr>
              <a:t>Click the images to find out more!</a:t>
            </a:r>
          </a:p>
        </p:txBody>
      </p:sp>
    </p:spTree>
    <p:extLst>
      <p:ext uri="{BB962C8B-B14F-4D97-AF65-F5344CB8AC3E}">
        <p14:creationId xmlns:p14="http://schemas.microsoft.com/office/powerpoint/2010/main" val="204235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33A54"/>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BE6486D-FB10-F38B-D0E1-9DD7EE2582C6}"/>
              </a:ext>
            </a:extLst>
          </p:cNvPr>
          <p:cNvSpPr/>
          <p:nvPr/>
        </p:nvSpPr>
        <p:spPr>
          <a:xfrm>
            <a:off x="689930" y="2039745"/>
            <a:ext cx="5162231" cy="1573475"/>
          </a:xfrm>
          <a:prstGeom prst="roundRect">
            <a:avLst/>
          </a:prstGeom>
          <a:solidFill>
            <a:srgbClr val="D6C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group of people's heads with different colored heads&#10;&#10;Description automatically generated">
            <a:hlinkClick r:id="rId3"/>
            <a:extLst>
              <a:ext uri="{FF2B5EF4-FFF2-40B4-BE49-F238E27FC236}">
                <a16:creationId xmlns:a16="http://schemas.microsoft.com/office/drawing/2014/main" id="{0131DE34-ECE1-B415-8B8B-868DCBEEBE3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31533" y="2177643"/>
            <a:ext cx="1092580" cy="1053146"/>
          </a:xfrm>
          <a:prstGeom prst="ellipse">
            <a:avLst/>
          </a:prstGeom>
        </p:spPr>
      </p:pic>
      <p:pic>
        <p:nvPicPr>
          <p:cNvPr id="22" name="Picture 21" descr="A crowd of people outside&#10;&#10;Description automatically generated">
            <a:hlinkClick r:id="rId5"/>
            <a:extLst>
              <a:ext uri="{FF2B5EF4-FFF2-40B4-BE49-F238E27FC236}">
                <a16:creationId xmlns:a16="http://schemas.microsoft.com/office/drawing/2014/main" id="{5429E1CA-D9FC-B007-086C-E606123136D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607513" y="643961"/>
            <a:ext cx="1102225" cy="1053146"/>
          </a:xfrm>
          <a:prstGeom prst="ellipse">
            <a:avLst/>
          </a:prstGeom>
        </p:spPr>
      </p:pic>
      <p:pic>
        <p:nvPicPr>
          <p:cNvPr id="18" name="Picture 17" descr="A sign with black text on it&#10;&#10;Description automatically generated">
            <a:hlinkClick r:id="rId7"/>
            <a:extLst>
              <a:ext uri="{FF2B5EF4-FFF2-40B4-BE49-F238E27FC236}">
                <a16:creationId xmlns:a16="http://schemas.microsoft.com/office/drawing/2014/main" id="{5C867BD2-5CE1-D076-865A-0AE4C9F04159}"/>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31530" y="5233774"/>
            <a:ext cx="1092580" cy="1102224"/>
          </a:xfrm>
          <a:prstGeom prst="ellipse">
            <a:avLst/>
          </a:prstGeom>
        </p:spPr>
      </p:pic>
      <p:pic>
        <p:nvPicPr>
          <p:cNvPr id="15" name="Picture 14" descr="A person holding a glass of liquid&#10;&#10;Description automatically generated">
            <a:hlinkClick r:id="rId9"/>
            <a:extLst>
              <a:ext uri="{FF2B5EF4-FFF2-40B4-BE49-F238E27FC236}">
                <a16:creationId xmlns:a16="http://schemas.microsoft.com/office/drawing/2014/main" id="{32C01A64-6230-1AC1-7388-C9C22AEB3C68}"/>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821884" y="3754690"/>
            <a:ext cx="1102225" cy="1059249"/>
          </a:xfrm>
          <a:prstGeom prst="ellipse">
            <a:avLst/>
          </a:prstGeom>
        </p:spPr>
      </p:pic>
      <p:pic>
        <p:nvPicPr>
          <p:cNvPr id="11" name="Picture 10" descr="A person eating at a table with other people around it&#10;&#10;Description automatically generated">
            <a:hlinkClick r:id="rId11"/>
            <a:extLst>
              <a:ext uri="{FF2B5EF4-FFF2-40B4-BE49-F238E27FC236}">
                <a16:creationId xmlns:a16="http://schemas.microsoft.com/office/drawing/2014/main" id="{A63A29DF-81E8-0353-419F-47E1CEC49AD2}"/>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6607513" y="2175688"/>
            <a:ext cx="1102225" cy="1059249"/>
          </a:xfrm>
          <a:prstGeom prst="ellipse">
            <a:avLst/>
          </a:prstGeom>
        </p:spPr>
      </p:pic>
      <p:pic>
        <p:nvPicPr>
          <p:cNvPr id="6" name="Picture 5" descr="A person in a red dress&#10;&#10;Description automatically generated">
            <a:hlinkClick r:id="rId13"/>
            <a:extLst>
              <a:ext uri="{FF2B5EF4-FFF2-40B4-BE49-F238E27FC236}">
                <a16:creationId xmlns:a16="http://schemas.microsoft.com/office/drawing/2014/main" id="{D3619BF6-D0B9-4090-65ED-819343BC8AB2}"/>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831530" y="590828"/>
            <a:ext cx="1092581" cy="1069311"/>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2092098" y="5606189"/>
            <a:ext cx="9705975"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D6C535"/>
                </a:solidFill>
                <a:latin typeface="Bebas Neue" panose="020B0606020202050201" pitchFamily="34" charset="0"/>
              </a:rPr>
              <a:t>October EVENTS</a:t>
            </a:r>
          </a:p>
        </p:txBody>
      </p:sp>
      <p:sp>
        <p:nvSpPr>
          <p:cNvPr id="7" name="TextBox 44">
            <a:hlinkClick r:id="rId13"/>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BFI LONDON FILM FESTIVAL</a:t>
            </a:r>
          </a:p>
          <a:p>
            <a:pPr eaLnBrk="1" hangingPunct="1"/>
            <a:r>
              <a:rPr lang="en-GB" sz="1400" dirty="0">
                <a:solidFill>
                  <a:schemeClr val="bg1"/>
                </a:solidFill>
                <a:latin typeface="+mn-lt"/>
              </a:rPr>
              <a:t>Your chance to catch a world première or even rub shoulders with Hollywood royalty. Head to Leicester Square and you’ll be seeing stars!</a:t>
            </a:r>
            <a:endParaRPr lang="en-US" altLang="en-US" sz="1400" dirty="0">
              <a:solidFill>
                <a:schemeClr val="bg1"/>
              </a:solidFill>
              <a:latin typeface="+mn-lt"/>
            </a:endParaRPr>
          </a:p>
        </p:txBody>
      </p:sp>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7893731" y="600890"/>
            <a:ext cx="3627709"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BLOOMSBURY FESTIVAL</a:t>
            </a:r>
          </a:p>
          <a:p>
            <a:pPr eaLnBrk="1" hangingPunct="1"/>
            <a:r>
              <a:rPr lang="en-GB" sz="1400" b="0" i="0" u="none" strike="noStrike">
                <a:solidFill>
                  <a:schemeClr val="bg1"/>
                </a:solidFill>
                <a:effectLst/>
                <a:latin typeface="+mn-lt"/>
              </a:rPr>
              <a:t>The literary heritage of authors like Virginia Woolf and E. M. Forster inspires this celebration of creativity, innovation and free-spirits everywhere.</a:t>
            </a:r>
            <a:endParaRPr lang="en-US" altLang="en-US" sz="1400">
              <a:solidFill>
                <a:schemeClr val="bg1"/>
              </a:solidFill>
              <a:latin typeface="+mn-lt"/>
            </a:endParaRPr>
          </a:p>
        </p:txBody>
      </p:sp>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LONDON COCKTAIL WEEK</a:t>
            </a:r>
          </a:p>
          <a:p>
            <a:pPr eaLnBrk="1" hangingPunct="1"/>
            <a:r>
              <a:rPr lang="en-GB" sz="1400" b="0" i="0" u="none" strike="noStrike">
                <a:solidFill>
                  <a:schemeClr val="bg1"/>
                </a:solidFill>
                <a:effectLst/>
                <a:latin typeface="+mn-lt"/>
              </a:rPr>
              <a:t>Know your mojito from your pisco sour as the capital gears up to celebrate the cocktail; with many venues hosting special events. Cheers!</a:t>
            </a:r>
            <a:endParaRPr lang="en-US" altLang="en-US" sz="1400">
              <a:solidFill>
                <a:schemeClr val="bg1"/>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8" y="5277395"/>
            <a:ext cx="3890691"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FRIEZE LONDON</a:t>
            </a:r>
          </a:p>
          <a:p>
            <a:pPr eaLnBrk="1" hangingPunct="1"/>
            <a:r>
              <a:rPr lang="en-GB" sz="1400" b="0" i="0" u="none" strike="noStrike">
                <a:solidFill>
                  <a:schemeClr val="bg1"/>
                </a:solidFill>
                <a:effectLst/>
                <a:latin typeface="+mn-lt"/>
              </a:rPr>
              <a:t>Regent’s Park hosts the world’s leading contemporary art fair, featuring the work of household names and up-and-comers on the art scene.</a:t>
            </a:r>
            <a:endParaRPr lang="en-US" altLang="en-US" sz="1400">
              <a:solidFill>
                <a:schemeClr val="bg1"/>
              </a:solidFill>
              <a:latin typeface="+mn-lt"/>
            </a:endParaRPr>
          </a:p>
        </p:txBody>
      </p:sp>
      <p:sp>
        <p:nvSpPr>
          <p:cNvPr id="21" name="TextBox 44">
            <a:extLst>
              <a:ext uri="{FF2B5EF4-FFF2-40B4-BE49-F238E27FC236}">
                <a16:creationId xmlns:a16="http://schemas.microsoft.com/office/drawing/2014/main" id="{F9F4A0F4-72B5-34FD-D0F9-D195B9BBD9D8}"/>
              </a:ext>
            </a:extLst>
          </p:cNvPr>
          <p:cNvSpPr txBox="1">
            <a:spLocks noChangeArrowheads="1"/>
          </p:cNvSpPr>
          <p:nvPr/>
        </p:nvSpPr>
        <p:spPr bwMode="auto">
          <a:xfrm>
            <a:off x="7893731" y="2176845"/>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LONDON RESTAURANT FESTIVAL</a:t>
            </a:r>
          </a:p>
          <a:p>
            <a:pPr eaLnBrk="1" hangingPunct="1"/>
            <a:r>
              <a:rPr lang="en-GB" sz="1400" b="0" i="0" u="none" strike="noStrike">
                <a:solidFill>
                  <a:schemeClr val="bg1"/>
                </a:solidFill>
                <a:effectLst/>
                <a:latin typeface="+mn-lt"/>
              </a:rPr>
              <a:t>A feast for foodies as London celebrates the world’s best cuisines; from themed dinners to special tasting menus, this is London at its most delicious.</a:t>
            </a:r>
            <a:endParaRPr lang="en-US" altLang="en-US" sz="1400">
              <a:solidFill>
                <a:schemeClr val="bg1"/>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2092098" y="2177643"/>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BLACK HISTORY MONTH</a:t>
            </a:r>
          </a:p>
          <a:p>
            <a:pPr eaLnBrk="1" hangingPunct="1"/>
            <a:r>
              <a:rPr lang="en-GB" sz="1400" b="0" i="0" u="none" strike="noStrike">
                <a:solidFill>
                  <a:srgbClr val="133A54"/>
                </a:solidFill>
                <a:effectLst/>
                <a:latin typeface="+mn-lt"/>
              </a:rPr>
              <a:t>October is Black History Month in the UK, and across the city you’ll find a huge variety of events and activities on the theme of “Reclaiming Narratives”.</a:t>
            </a:r>
            <a:endParaRPr lang="en-US" altLang="en-US" sz="1400">
              <a:solidFill>
                <a:srgbClr val="133A54"/>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7893731" y="3802045"/>
            <a:ext cx="3828145"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JAPAN: MYTHS TO MANGA</a:t>
            </a:r>
          </a:p>
          <a:p>
            <a:pPr eaLnBrk="1" hangingPunct="1"/>
            <a:r>
              <a:rPr lang="en-GB" altLang="en-US" sz="1400">
                <a:solidFill>
                  <a:schemeClr val="bg1"/>
                </a:solidFill>
                <a:latin typeface="+mn-lt"/>
              </a:rPr>
              <a:t>The fabulous Young V&amp;A is a museum for children of all ages: this comprehensive look at the far-flung influence of Japanese culture will be a blockbuster.</a:t>
            </a:r>
            <a:endParaRPr lang="en-US" altLang="en-US" sz="1400">
              <a:solidFill>
                <a:schemeClr val="bg1"/>
              </a:solidFill>
              <a:latin typeface="+mn-lt"/>
            </a:endParaRPr>
          </a:p>
        </p:txBody>
      </p:sp>
      <p:pic>
        <p:nvPicPr>
          <p:cNvPr id="2" name="Graphic 1" descr="Hamburger Menu Icon with solid fill">
            <a:hlinkClick r:id="rId15" action="ppaction://hlinksldjump"/>
            <a:extLst>
              <a:ext uri="{FF2B5EF4-FFF2-40B4-BE49-F238E27FC236}">
                <a16:creationId xmlns:a16="http://schemas.microsoft.com/office/drawing/2014/main" id="{852074C2-0064-0C41-4921-C8C100B1769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73807" y="191772"/>
            <a:ext cx="409118" cy="409118"/>
          </a:xfrm>
          <a:prstGeom prst="rect">
            <a:avLst/>
          </a:prstGeom>
        </p:spPr>
      </p:pic>
      <p:pic>
        <p:nvPicPr>
          <p:cNvPr id="31" name="Picture 30" descr="A young child playing with a large orange object&#10;&#10;Description automatically generated">
            <a:hlinkClick r:id="rId18"/>
            <a:extLst>
              <a:ext uri="{FF2B5EF4-FFF2-40B4-BE49-F238E27FC236}">
                <a16:creationId xmlns:a16="http://schemas.microsoft.com/office/drawing/2014/main" id="{41756660-5DE9-C028-C208-4C361F63FAE6}"/>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6633168" y="3754690"/>
            <a:ext cx="1092580" cy="1053146"/>
          </a:xfrm>
          <a:prstGeom prst="ellipse">
            <a:avLst/>
          </a:prstGeom>
        </p:spPr>
      </p:pic>
      <p:pic>
        <p:nvPicPr>
          <p:cNvPr id="4" name="Picture 3" descr="A white letters in a blue circle&#10;&#10;Description automatically generated">
            <a:extLst>
              <a:ext uri="{FF2B5EF4-FFF2-40B4-BE49-F238E27FC236}">
                <a16:creationId xmlns:a16="http://schemas.microsoft.com/office/drawing/2014/main" id="{A5DEC786-A80A-8F67-32E4-249CB74BBD1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rot="1767590">
            <a:off x="5160281" y="2125947"/>
            <a:ext cx="501254" cy="484757"/>
          </a:xfrm>
          <a:prstGeom prst="rect">
            <a:avLst/>
          </a:prstGeom>
        </p:spPr>
      </p:pic>
      <p:sp>
        <p:nvSpPr>
          <p:cNvPr id="13" name="TextBox 12">
            <a:hlinkClick r:id="rId9"/>
            <a:extLst>
              <a:ext uri="{FF2B5EF4-FFF2-40B4-BE49-F238E27FC236}">
                <a16:creationId xmlns:a16="http://schemas.microsoft.com/office/drawing/2014/main" id="{31C79B6D-5F32-15BE-EDDA-503281808A24}"/>
              </a:ext>
            </a:extLst>
          </p:cNvPr>
          <p:cNvSpPr txBox="1"/>
          <p:nvPr/>
        </p:nvSpPr>
        <p:spPr>
          <a:xfrm>
            <a:off x="2092098" y="3802045"/>
            <a:ext cx="2966869" cy="450641"/>
          </a:xfrm>
          <a:prstGeom prst="rect">
            <a:avLst/>
          </a:prstGeom>
          <a:noFill/>
        </p:spPr>
        <p:txBody>
          <a:bodyPr wrap="square" rtlCol="0">
            <a:spAutoFit/>
          </a:bodyPr>
          <a:lstStyle/>
          <a:p>
            <a:endParaRPr lang="en-US"/>
          </a:p>
        </p:txBody>
      </p:sp>
      <p:sp>
        <p:nvSpPr>
          <p:cNvPr id="14" name="TextBox 13">
            <a:hlinkClick r:id="rId7"/>
            <a:extLst>
              <a:ext uri="{FF2B5EF4-FFF2-40B4-BE49-F238E27FC236}">
                <a16:creationId xmlns:a16="http://schemas.microsoft.com/office/drawing/2014/main" id="{6364FED0-900C-EF86-CE6F-0FFB35EAA36B}"/>
              </a:ext>
            </a:extLst>
          </p:cNvPr>
          <p:cNvSpPr txBox="1"/>
          <p:nvPr/>
        </p:nvSpPr>
        <p:spPr>
          <a:xfrm>
            <a:off x="2092098" y="5277395"/>
            <a:ext cx="1928359" cy="513805"/>
          </a:xfrm>
          <a:prstGeom prst="rect">
            <a:avLst/>
          </a:prstGeom>
          <a:noFill/>
        </p:spPr>
        <p:txBody>
          <a:bodyPr wrap="square" rtlCol="0">
            <a:spAutoFit/>
          </a:bodyPr>
          <a:lstStyle/>
          <a:p>
            <a:endParaRPr lang="en-US"/>
          </a:p>
        </p:txBody>
      </p:sp>
      <p:sp>
        <p:nvSpPr>
          <p:cNvPr id="16" name="TextBox 15">
            <a:hlinkClick r:id="rId5"/>
            <a:extLst>
              <a:ext uri="{FF2B5EF4-FFF2-40B4-BE49-F238E27FC236}">
                <a16:creationId xmlns:a16="http://schemas.microsoft.com/office/drawing/2014/main" id="{87A92E96-12C4-D223-643C-F5718FB58F19}"/>
              </a:ext>
            </a:extLst>
          </p:cNvPr>
          <p:cNvSpPr txBox="1"/>
          <p:nvPr/>
        </p:nvSpPr>
        <p:spPr>
          <a:xfrm>
            <a:off x="7893731" y="600890"/>
            <a:ext cx="2643640" cy="458653"/>
          </a:xfrm>
          <a:prstGeom prst="rect">
            <a:avLst/>
          </a:prstGeom>
          <a:noFill/>
        </p:spPr>
        <p:txBody>
          <a:bodyPr wrap="square" rtlCol="0">
            <a:spAutoFit/>
          </a:bodyPr>
          <a:lstStyle/>
          <a:p>
            <a:endParaRPr lang="en-US"/>
          </a:p>
        </p:txBody>
      </p:sp>
      <p:sp>
        <p:nvSpPr>
          <p:cNvPr id="19" name="TextBox 18">
            <a:hlinkClick r:id="rId11"/>
            <a:extLst>
              <a:ext uri="{FF2B5EF4-FFF2-40B4-BE49-F238E27FC236}">
                <a16:creationId xmlns:a16="http://schemas.microsoft.com/office/drawing/2014/main" id="{C2BD0860-A1A4-9A51-CB46-52A4D7820847}"/>
              </a:ext>
            </a:extLst>
          </p:cNvPr>
          <p:cNvSpPr txBox="1"/>
          <p:nvPr/>
        </p:nvSpPr>
        <p:spPr>
          <a:xfrm>
            <a:off x="7893731" y="2176845"/>
            <a:ext cx="3608339" cy="450241"/>
          </a:xfrm>
          <a:prstGeom prst="rect">
            <a:avLst/>
          </a:prstGeom>
          <a:noFill/>
        </p:spPr>
        <p:txBody>
          <a:bodyPr wrap="square" rtlCol="0">
            <a:spAutoFit/>
          </a:bodyPr>
          <a:lstStyle/>
          <a:p>
            <a:endParaRPr lang="en-US"/>
          </a:p>
        </p:txBody>
      </p:sp>
      <p:sp>
        <p:nvSpPr>
          <p:cNvPr id="20" name="TextBox 19">
            <a:hlinkClick r:id="rId18"/>
            <a:extLst>
              <a:ext uri="{FF2B5EF4-FFF2-40B4-BE49-F238E27FC236}">
                <a16:creationId xmlns:a16="http://schemas.microsoft.com/office/drawing/2014/main" id="{D8446006-260D-1641-E16E-6B10704BF9D0}"/>
              </a:ext>
            </a:extLst>
          </p:cNvPr>
          <p:cNvSpPr txBox="1"/>
          <p:nvPr/>
        </p:nvSpPr>
        <p:spPr>
          <a:xfrm>
            <a:off x="7893731" y="3754690"/>
            <a:ext cx="2875869" cy="497996"/>
          </a:xfrm>
          <a:prstGeom prst="rect">
            <a:avLst/>
          </a:prstGeom>
          <a:noFill/>
        </p:spPr>
        <p:txBody>
          <a:bodyPr wrap="square" rtlCol="0">
            <a:spAutoFit/>
          </a:bodyPr>
          <a:lstStyle/>
          <a:p>
            <a:endParaRPr lang="en-US"/>
          </a:p>
        </p:txBody>
      </p:sp>
      <p:sp>
        <p:nvSpPr>
          <p:cNvPr id="28" name="TextBox 27">
            <a:hlinkClick r:id="rId3"/>
            <a:extLst>
              <a:ext uri="{FF2B5EF4-FFF2-40B4-BE49-F238E27FC236}">
                <a16:creationId xmlns:a16="http://schemas.microsoft.com/office/drawing/2014/main" id="{C1CCDFA1-3AF7-5EA1-055C-8B2303996096}"/>
              </a:ext>
            </a:extLst>
          </p:cNvPr>
          <p:cNvSpPr txBox="1"/>
          <p:nvPr/>
        </p:nvSpPr>
        <p:spPr>
          <a:xfrm>
            <a:off x="2092098" y="2175688"/>
            <a:ext cx="2712131" cy="451398"/>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B5FAC42A-8967-1FAD-6523-3D870C270165}"/>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chemeClr val="bg1"/>
                </a:solidFill>
                <a:latin typeface="URWTypewriterT" panose="02040503030505020204" pitchFamily="18" charset="0"/>
              </a:rPr>
              <a:t>Click the images to find out more!</a:t>
            </a:r>
          </a:p>
        </p:txBody>
      </p:sp>
    </p:spTree>
    <p:extLst>
      <p:ext uri="{BB962C8B-B14F-4D97-AF65-F5344CB8AC3E}">
        <p14:creationId xmlns:p14="http://schemas.microsoft.com/office/powerpoint/2010/main" val="3373940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631265-B759-402B-21E7-3B747360805D}"/>
            </a:ext>
          </a:extLst>
        </p:cNvPr>
        <p:cNvGrpSpPr/>
        <p:nvPr/>
      </p:nvGrpSpPr>
      <p:grpSpPr>
        <a:xfrm>
          <a:off x="0" y="0"/>
          <a:ext cx="0" cy="0"/>
          <a:chOff x="0" y="0"/>
          <a:chExt cx="0" cy="0"/>
        </a:xfrm>
      </p:grpSpPr>
      <p:sp>
        <p:nvSpPr>
          <p:cNvPr id="3" name="TextBox 44">
            <a:extLst>
              <a:ext uri="{FF2B5EF4-FFF2-40B4-BE49-F238E27FC236}">
                <a16:creationId xmlns:a16="http://schemas.microsoft.com/office/drawing/2014/main" id="{37E9742E-2DD1-5E4C-B32D-202BB8617885}"/>
              </a:ext>
            </a:extLst>
          </p:cNvPr>
          <p:cNvSpPr txBox="1">
            <a:spLocks noChangeArrowheads="1"/>
          </p:cNvSpPr>
          <p:nvPr/>
        </p:nvSpPr>
        <p:spPr bwMode="auto">
          <a:xfrm>
            <a:off x="2092098" y="5674332"/>
            <a:ext cx="9705975"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dirty="0">
                <a:solidFill>
                  <a:srgbClr val="BD1515"/>
                </a:solidFill>
                <a:latin typeface="Bebas Neue" panose="020B0606020202050201" pitchFamily="34" charset="0"/>
              </a:rPr>
              <a:t>UK MEANS BUSINESS!</a:t>
            </a:r>
          </a:p>
        </p:txBody>
      </p:sp>
      <p:pic>
        <p:nvPicPr>
          <p:cNvPr id="2" name="Graphic 1" descr="Hamburger Menu Icon with solid fill">
            <a:hlinkClick r:id="rId3" action="ppaction://hlinksldjump"/>
            <a:extLst>
              <a:ext uri="{FF2B5EF4-FFF2-40B4-BE49-F238E27FC236}">
                <a16:creationId xmlns:a16="http://schemas.microsoft.com/office/drawing/2014/main" id="{81E2C5C8-9215-264C-E32D-399B9006AE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3807" y="191772"/>
            <a:ext cx="409118" cy="409118"/>
          </a:xfrm>
          <a:prstGeom prst="rect">
            <a:avLst/>
          </a:prstGeom>
        </p:spPr>
      </p:pic>
      <p:sp>
        <p:nvSpPr>
          <p:cNvPr id="13" name="TextBox 12">
            <a:hlinkClick r:id="rId6"/>
            <a:extLst>
              <a:ext uri="{FF2B5EF4-FFF2-40B4-BE49-F238E27FC236}">
                <a16:creationId xmlns:a16="http://schemas.microsoft.com/office/drawing/2014/main" id="{D223B6A0-00AF-110C-B82C-C873224A58DE}"/>
              </a:ext>
            </a:extLst>
          </p:cNvPr>
          <p:cNvSpPr txBox="1"/>
          <p:nvPr/>
        </p:nvSpPr>
        <p:spPr>
          <a:xfrm>
            <a:off x="2092098" y="3802045"/>
            <a:ext cx="2966869" cy="450641"/>
          </a:xfrm>
          <a:prstGeom prst="rect">
            <a:avLst/>
          </a:prstGeom>
          <a:noFill/>
        </p:spPr>
        <p:txBody>
          <a:bodyPr wrap="square" rtlCol="0">
            <a:spAutoFit/>
          </a:bodyPr>
          <a:lstStyle/>
          <a:p>
            <a:endParaRPr lang="en-US"/>
          </a:p>
        </p:txBody>
      </p:sp>
      <p:sp>
        <p:nvSpPr>
          <p:cNvPr id="28" name="TextBox 27">
            <a:hlinkClick r:id="rId7"/>
            <a:extLst>
              <a:ext uri="{FF2B5EF4-FFF2-40B4-BE49-F238E27FC236}">
                <a16:creationId xmlns:a16="http://schemas.microsoft.com/office/drawing/2014/main" id="{D3C92D26-2568-6617-462D-758D54D84255}"/>
              </a:ext>
            </a:extLst>
          </p:cNvPr>
          <p:cNvSpPr txBox="1"/>
          <p:nvPr/>
        </p:nvSpPr>
        <p:spPr>
          <a:xfrm>
            <a:off x="2092098" y="2175688"/>
            <a:ext cx="2712131" cy="451398"/>
          </a:xfrm>
          <a:prstGeom prst="rect">
            <a:avLst/>
          </a:prstGeom>
          <a:noFill/>
        </p:spPr>
        <p:txBody>
          <a:bodyPr wrap="square" rtlCol="0">
            <a:spAutoFit/>
          </a:bodyPr>
          <a:lstStyle/>
          <a:p>
            <a:endParaRPr lang="en-US"/>
          </a:p>
        </p:txBody>
      </p:sp>
      <p:sp>
        <p:nvSpPr>
          <p:cNvPr id="10" name="TextBox 9">
            <a:extLst>
              <a:ext uri="{FF2B5EF4-FFF2-40B4-BE49-F238E27FC236}">
                <a16:creationId xmlns:a16="http://schemas.microsoft.com/office/drawing/2014/main" id="{9F229056-F56C-457B-FAF2-25BABF2F6F0C}"/>
              </a:ext>
            </a:extLst>
          </p:cNvPr>
          <p:cNvSpPr txBox="1"/>
          <p:nvPr/>
        </p:nvSpPr>
        <p:spPr>
          <a:xfrm>
            <a:off x="947738" y="1254366"/>
            <a:ext cx="10764837" cy="4349268"/>
          </a:xfrm>
          <a:prstGeom prst="rect">
            <a:avLst/>
          </a:prstGeom>
          <a:noFill/>
        </p:spPr>
        <p:txBody>
          <a:bodyPr wrap="square" rtlCol="0">
            <a:spAutoFit/>
          </a:bodyPr>
          <a:lstStyle/>
          <a:p>
            <a:r>
              <a:rPr lang="en-GB" sz="2800" b="1" dirty="0">
                <a:solidFill>
                  <a:srgbClr val="133A54"/>
                </a:solidFill>
                <a:latin typeface="Aptos" panose="020B0004020202020204" pitchFamily="34" charset="0"/>
              </a:rPr>
              <a:t>And that’s not all…</a:t>
            </a:r>
          </a:p>
          <a:p>
            <a:endParaRPr lang="en-GB" sz="1600" dirty="0">
              <a:solidFill>
                <a:srgbClr val="133A54"/>
              </a:solidFill>
              <a:latin typeface="Aptos" panose="020B0004020202020204" pitchFamily="34" charset="0"/>
            </a:endParaRPr>
          </a:p>
          <a:p>
            <a:r>
              <a:rPr lang="en-GB" sz="1400" dirty="0">
                <a:solidFill>
                  <a:srgbClr val="133A54"/>
                </a:solidFill>
                <a:latin typeface="Aptos" panose="020B0004020202020204" pitchFamily="34" charset="0"/>
              </a:rPr>
              <a:t>We’ve compiled this guide to help enrich your experience here in London and develop an in depth understanding of just how much both London, and the UK have to offer.</a:t>
            </a:r>
          </a:p>
          <a:p>
            <a:endParaRPr lang="en-GB" sz="1400" dirty="0">
              <a:solidFill>
                <a:srgbClr val="133A54"/>
              </a:solidFill>
              <a:latin typeface="Aptos" panose="020B0004020202020204" pitchFamily="34" charset="0"/>
            </a:endParaRPr>
          </a:p>
          <a:p>
            <a:pPr marL="285750" indent="-285750">
              <a:buFont typeface="Arial" panose="020B0604020202020204" pitchFamily="34" charset="0"/>
              <a:buChar char="•"/>
            </a:pPr>
            <a:r>
              <a:rPr lang="en-GB" sz="1400" dirty="0">
                <a:solidFill>
                  <a:srgbClr val="133A54"/>
                </a:solidFill>
                <a:latin typeface="Aptos" panose="020B0004020202020204" pitchFamily="34" charset="0"/>
              </a:rPr>
              <a:t>The UK is a global hub for innovation, particularly in the creative industries, where companies are continuously redefining what’s possible. World-class institutions like the Royal College of Art and Central Saint Martin’s foster creative talent, driving groundbreaking advancements in areas like design, fashion, film, and digital media. </a:t>
            </a:r>
          </a:p>
          <a:p>
            <a:pPr marL="285750" indent="-285750">
              <a:buFont typeface="Arial" panose="020B0604020202020204" pitchFamily="34" charset="0"/>
              <a:buChar char="•"/>
            </a:pPr>
            <a:endParaRPr lang="en-GB" sz="1400" dirty="0">
              <a:solidFill>
                <a:srgbClr val="133A54"/>
              </a:solidFill>
              <a:latin typeface="Aptos" panose="020B0004020202020204" pitchFamily="34" charset="0"/>
            </a:endParaRPr>
          </a:p>
          <a:p>
            <a:pPr marL="285750" lvl="0" indent="-285750">
              <a:lnSpc>
                <a:spcPct val="107000"/>
              </a:lnSpc>
              <a:spcAft>
                <a:spcPts val="800"/>
              </a:spcAft>
              <a:buFont typeface="Arial" panose="020B0604020202020204" pitchFamily="34" charset="0"/>
              <a:buChar char="•"/>
            </a:pPr>
            <a:r>
              <a:rPr lang="en-US" sz="1400" dirty="0">
                <a:solidFill>
                  <a:srgbClr val="133A54"/>
                </a:solidFill>
                <a:latin typeface="Aptos" panose="020B0004020202020204" pitchFamily="34" charset="0"/>
              </a:rPr>
              <a:t>Government support through initiatives such as trade missions, Innovate UK funding, and an Export Academy empowers creative businesses to explore new ideas, while robust IP protection ensures their innovations are safeguarded.</a:t>
            </a:r>
            <a:endParaRPr lang="en-GB" sz="1400" dirty="0">
              <a:solidFill>
                <a:srgbClr val="133A54"/>
              </a:solidFill>
              <a:latin typeface="Aptos" panose="020B0004020202020204" pitchFamily="34" charset="0"/>
            </a:endParaRPr>
          </a:p>
          <a:p>
            <a:pPr marL="285750" indent="-285750">
              <a:buFont typeface="Arial" panose="020B0604020202020204" pitchFamily="34" charset="0"/>
              <a:buChar char="•"/>
            </a:pPr>
            <a:endParaRPr lang="en-GB" sz="1400" dirty="0">
              <a:solidFill>
                <a:srgbClr val="133A54"/>
              </a:solidFill>
              <a:latin typeface="Aptos" panose="020B0004020202020204" pitchFamily="34" charset="0"/>
            </a:endParaRPr>
          </a:p>
          <a:p>
            <a:pPr marL="285750" indent="-285750">
              <a:buFont typeface="Arial" panose="020B0604020202020204" pitchFamily="34" charset="0"/>
              <a:buChar char="•"/>
            </a:pPr>
            <a:r>
              <a:rPr lang="en-GB" sz="1400" dirty="0">
                <a:solidFill>
                  <a:srgbClr val="133A54"/>
                </a:solidFill>
                <a:latin typeface="Aptos" panose="020B0004020202020204" pitchFamily="34" charset="0"/>
              </a:rPr>
              <a:t>This dynamic ecosystem makes the UK a leader in creative innovation, where businesses consistently push the boundaries of what’s possible.</a:t>
            </a:r>
          </a:p>
          <a:p>
            <a:pPr marL="285750" indent="-285750">
              <a:buFont typeface="Arial" panose="020B0604020202020204" pitchFamily="34" charset="0"/>
              <a:buChar char="•"/>
            </a:pPr>
            <a:endParaRPr lang="en-GB" sz="1400" b="1" dirty="0">
              <a:solidFill>
                <a:srgbClr val="133A54"/>
              </a:solidFill>
              <a:latin typeface="Aptos" panose="020B0004020202020204" pitchFamily="34" charset="0"/>
            </a:endParaRPr>
          </a:p>
          <a:p>
            <a:pPr marL="285750" indent="-285750">
              <a:buFont typeface="Arial" panose="020B0604020202020204" pitchFamily="34" charset="0"/>
              <a:buChar char="•"/>
            </a:pPr>
            <a:r>
              <a:rPr lang="en-GB" sz="1400" b="1" dirty="0">
                <a:solidFill>
                  <a:srgbClr val="133A54"/>
                </a:solidFill>
                <a:latin typeface="Aptos" panose="020B0004020202020204" pitchFamily="34" charset="0"/>
              </a:rPr>
              <a:t>Explore some of the incredible UK businesses who are leading the way in taking their clients to the next level.</a:t>
            </a:r>
          </a:p>
          <a:p>
            <a:endParaRPr lang="en-GB" sz="1200" b="1" dirty="0">
              <a:solidFill>
                <a:srgbClr val="133A54"/>
              </a:solidFill>
              <a:latin typeface="Aptos" panose="020B0004020202020204" pitchFamily="34" charset="0"/>
            </a:endParaRPr>
          </a:p>
          <a:p>
            <a:endParaRPr lang="en-US" sz="1600" dirty="0">
              <a:solidFill>
                <a:srgbClr val="133A54"/>
              </a:solidFill>
            </a:endParaRPr>
          </a:p>
        </p:txBody>
      </p:sp>
    </p:spTree>
    <p:extLst>
      <p:ext uri="{BB962C8B-B14F-4D97-AF65-F5344CB8AC3E}">
        <p14:creationId xmlns:p14="http://schemas.microsoft.com/office/powerpoint/2010/main" val="1206435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08CE6A-45CA-36C3-DE04-AF9CAEED80D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A478B07-775E-F050-D938-5B3F362E0989}"/>
              </a:ext>
            </a:extLst>
          </p:cNvPr>
          <p:cNvSpPr txBox="1"/>
          <p:nvPr/>
        </p:nvSpPr>
        <p:spPr>
          <a:xfrm>
            <a:off x="3431177" y="821987"/>
            <a:ext cx="5329646" cy="5447645"/>
          </a:xfrm>
          <a:prstGeom prst="rect">
            <a:avLst/>
          </a:prstGeom>
          <a:noFill/>
        </p:spPr>
        <p:txBody>
          <a:bodyPr wrap="square" rtlCol="0">
            <a:spAutoFit/>
          </a:bodyPr>
          <a:lstStyle/>
          <a:p>
            <a:pPr algn="ctr"/>
            <a:endParaRPr lang="en-US" sz="4000" dirty="0">
              <a:solidFill>
                <a:srgbClr val="133A54"/>
              </a:solidFill>
            </a:endParaRPr>
          </a:p>
          <a:p>
            <a:pPr algn="ctr"/>
            <a:r>
              <a:rPr lang="en-GB" sz="2800" b="0" i="0" u="none" strike="noStrike" dirty="0">
                <a:solidFill>
                  <a:srgbClr val="133A54"/>
                </a:solidFill>
                <a:effectLst/>
                <a:latin typeface="Bebas Neue" panose="020B0606020202050201" pitchFamily="34" charset="77"/>
              </a:rPr>
              <a:t>1. WHITEWALL</a:t>
            </a:r>
          </a:p>
          <a:p>
            <a:pPr algn="ctr"/>
            <a:r>
              <a:rPr lang="en-GB" sz="2800" dirty="0">
                <a:solidFill>
                  <a:srgbClr val="133A54"/>
                </a:solidFill>
                <a:latin typeface="Bebas Neue" panose="020B0606020202050201" pitchFamily="34" charset="77"/>
              </a:rPr>
              <a:t>2. ES GLOBAL</a:t>
            </a:r>
          </a:p>
          <a:p>
            <a:pPr algn="ctr"/>
            <a:r>
              <a:rPr lang="en-GB" sz="2800" b="0" i="0" u="none" strike="noStrike" dirty="0">
                <a:solidFill>
                  <a:srgbClr val="133A54"/>
                </a:solidFill>
                <a:effectLst/>
                <a:latin typeface="Bebas Neue" panose="020B0606020202050201" pitchFamily="34" charset="77"/>
              </a:rPr>
              <a:t>3. WHAT3WORDS</a:t>
            </a:r>
          </a:p>
          <a:p>
            <a:pPr algn="ctr"/>
            <a:r>
              <a:rPr lang="en-GB" sz="2800" b="0" i="0" u="none" strike="noStrike" dirty="0">
                <a:solidFill>
                  <a:srgbClr val="133A54"/>
                </a:solidFill>
                <a:effectLst/>
                <a:latin typeface="Bebas Neue" panose="020B0606020202050201" pitchFamily="34" charset="77"/>
              </a:rPr>
              <a:t>4. </a:t>
            </a:r>
            <a:r>
              <a:rPr lang="en-GB" sz="2800" dirty="0">
                <a:solidFill>
                  <a:srgbClr val="133A54"/>
                </a:solidFill>
                <a:latin typeface="Bebas Neue" panose="020B0606020202050201" pitchFamily="34" charset="77"/>
              </a:rPr>
              <a:t>NEW SUBSTANCE &amp; SKYMAGIC</a:t>
            </a:r>
            <a:endParaRPr lang="en-GB" sz="2800" b="0" i="0" u="none" strike="noStrike" dirty="0">
              <a:solidFill>
                <a:srgbClr val="133A54"/>
              </a:solidFill>
              <a:effectLst/>
              <a:latin typeface="Bebas Neue" panose="020B0606020202050201" pitchFamily="34" charset="77"/>
            </a:endParaRPr>
          </a:p>
          <a:p>
            <a:pPr algn="ctr"/>
            <a:r>
              <a:rPr lang="en-GB" sz="2800" dirty="0">
                <a:solidFill>
                  <a:srgbClr val="133A54"/>
                </a:solidFill>
                <a:latin typeface="Bebas Neue" panose="020B0606020202050201" pitchFamily="34" charset="77"/>
              </a:rPr>
              <a:t>5. TWO CIRCLES</a:t>
            </a:r>
          </a:p>
          <a:p>
            <a:pPr algn="ctr"/>
            <a:r>
              <a:rPr lang="en-GB" sz="2800" dirty="0">
                <a:solidFill>
                  <a:srgbClr val="133A54"/>
                </a:solidFill>
                <a:latin typeface="Bebas Neue" panose="020B0606020202050201" pitchFamily="34" charset="77"/>
              </a:rPr>
              <a:t>6. ONEZONE </a:t>
            </a:r>
          </a:p>
          <a:p>
            <a:pPr algn="ctr"/>
            <a:r>
              <a:rPr lang="en-GB" sz="2800" dirty="0">
                <a:solidFill>
                  <a:srgbClr val="133A54"/>
                </a:solidFill>
                <a:latin typeface="Bebas Neue" panose="020B0606020202050201" pitchFamily="34" charset="77"/>
              </a:rPr>
              <a:t>7. STATSPORTS</a:t>
            </a:r>
          </a:p>
          <a:p>
            <a:pPr algn="ctr"/>
            <a:r>
              <a:rPr lang="en-GB" sz="2800" dirty="0">
                <a:solidFill>
                  <a:srgbClr val="133A54"/>
                </a:solidFill>
                <a:latin typeface="Bebas Neue" panose="020B0606020202050201" pitchFamily="34" charset="77"/>
              </a:rPr>
              <a:t>8. JOCKEYCAM</a:t>
            </a:r>
          </a:p>
          <a:p>
            <a:pPr algn="ctr"/>
            <a:r>
              <a:rPr lang="en-GB" sz="2800" dirty="0">
                <a:solidFill>
                  <a:srgbClr val="133A54"/>
                </a:solidFill>
                <a:latin typeface="Bebas Neue" panose="020B0606020202050201" pitchFamily="34" charset="77"/>
              </a:rPr>
              <a:t>9. FILMILY</a:t>
            </a:r>
          </a:p>
          <a:p>
            <a:pPr algn="ctr"/>
            <a:r>
              <a:rPr lang="en-GB" sz="2800" dirty="0">
                <a:solidFill>
                  <a:srgbClr val="133A54"/>
                </a:solidFill>
                <a:latin typeface="Bebas Neue" panose="020B0606020202050201" pitchFamily="34" charset="77"/>
              </a:rPr>
              <a:t>10. DIMENSION</a:t>
            </a:r>
          </a:p>
          <a:p>
            <a:pPr algn="ctr"/>
            <a:r>
              <a:rPr lang="en-GB" sz="2800" dirty="0">
                <a:solidFill>
                  <a:srgbClr val="133A54"/>
                </a:solidFill>
                <a:latin typeface="Bebas Neue" panose="020B0606020202050201" pitchFamily="34" charset="77"/>
              </a:rPr>
              <a:t>11. KYMIRA</a:t>
            </a:r>
          </a:p>
        </p:txBody>
      </p:sp>
      <p:sp>
        <p:nvSpPr>
          <p:cNvPr id="12" name="TextBox 11">
            <a:extLst>
              <a:ext uri="{FF2B5EF4-FFF2-40B4-BE49-F238E27FC236}">
                <a16:creationId xmlns:a16="http://schemas.microsoft.com/office/drawing/2014/main" id="{3899A291-9D79-DBAB-6080-EB991E4AB4D8}"/>
              </a:ext>
            </a:extLst>
          </p:cNvPr>
          <p:cNvSpPr txBox="1"/>
          <p:nvPr/>
        </p:nvSpPr>
        <p:spPr>
          <a:xfrm>
            <a:off x="2998034" y="427122"/>
            <a:ext cx="6115986" cy="923330"/>
          </a:xfrm>
          <a:prstGeom prst="rect">
            <a:avLst/>
          </a:prstGeom>
          <a:noFill/>
        </p:spPr>
        <p:txBody>
          <a:bodyPr wrap="square" rtlCol="0">
            <a:spAutoFit/>
          </a:bodyPr>
          <a:lstStyle/>
          <a:p>
            <a:pPr algn="ctr"/>
            <a:r>
              <a:rPr lang="en-US" sz="5400">
                <a:solidFill>
                  <a:srgbClr val="BD1515"/>
                </a:solidFill>
                <a:latin typeface="Bebas Neue" panose="020B0606020202050201" pitchFamily="34" charset="77"/>
              </a:rPr>
              <a:t>BUSINESS PROFILES</a:t>
            </a:r>
            <a:endParaRPr lang="en-US" sz="4400">
              <a:solidFill>
                <a:srgbClr val="BD1515"/>
              </a:solidFill>
              <a:latin typeface="Bebas Neue" panose="020B0606020202050201" pitchFamily="34" charset="77"/>
            </a:endParaRPr>
          </a:p>
        </p:txBody>
      </p:sp>
      <p:pic>
        <p:nvPicPr>
          <p:cNvPr id="17" name="Graphic 16" descr="Hamburger Menu Icon with solid fill">
            <a:hlinkClick r:id="rId3" action="ppaction://hlinksldjump"/>
            <a:extLst>
              <a:ext uri="{FF2B5EF4-FFF2-40B4-BE49-F238E27FC236}">
                <a16:creationId xmlns:a16="http://schemas.microsoft.com/office/drawing/2014/main" id="{338AC848-74E8-24E2-FD55-D9FDA08D94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7162" y="191774"/>
            <a:ext cx="409118" cy="409118"/>
          </a:xfrm>
          <a:prstGeom prst="rect">
            <a:avLst/>
          </a:prstGeom>
        </p:spPr>
      </p:pic>
      <p:pic>
        <p:nvPicPr>
          <p:cNvPr id="4" name="Picture 3" descr="A white letters in a blue circle&#10;&#10;Description automatically generated">
            <a:hlinkClick r:id="rId3" action="ppaction://hlinksldjump"/>
            <a:extLst>
              <a:ext uri="{FF2B5EF4-FFF2-40B4-BE49-F238E27FC236}">
                <a16:creationId xmlns:a16="http://schemas.microsoft.com/office/drawing/2014/main" id="{96D4B5DA-A7C1-FA45-DE46-1E42A2ED114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767590">
            <a:off x="9769783" y="5505650"/>
            <a:ext cx="732103" cy="708009"/>
          </a:xfrm>
          <a:prstGeom prst="rect">
            <a:avLst/>
          </a:prstGeom>
        </p:spPr>
      </p:pic>
      <p:sp>
        <p:nvSpPr>
          <p:cNvPr id="14" name="TextBox 13">
            <a:extLst>
              <a:ext uri="{FF2B5EF4-FFF2-40B4-BE49-F238E27FC236}">
                <a16:creationId xmlns:a16="http://schemas.microsoft.com/office/drawing/2014/main" id="{42C14E39-5813-0553-3045-26A79F3118BF}"/>
              </a:ext>
            </a:extLst>
          </p:cNvPr>
          <p:cNvSpPr txBox="1"/>
          <p:nvPr/>
        </p:nvSpPr>
        <p:spPr>
          <a:xfrm>
            <a:off x="8627075" y="6269632"/>
            <a:ext cx="3017523" cy="430887"/>
          </a:xfrm>
          <a:prstGeom prst="rect">
            <a:avLst/>
          </a:prstGeom>
          <a:noFill/>
        </p:spPr>
        <p:txBody>
          <a:bodyPr wrap="square" rtlCol="0">
            <a:spAutoFit/>
          </a:bodyPr>
          <a:lstStyle/>
          <a:p>
            <a:pPr algn="ctr"/>
            <a:r>
              <a:rPr lang="en-US" sz="1100">
                <a:solidFill>
                  <a:srgbClr val="BD1515"/>
                </a:solidFill>
                <a:latin typeface="URWTypewriterT" panose="02040503030505020204" pitchFamily="18" charset="0"/>
              </a:rPr>
              <a:t>To return to the interactive London guide, click our logo.</a:t>
            </a:r>
          </a:p>
        </p:txBody>
      </p:sp>
      <p:sp>
        <p:nvSpPr>
          <p:cNvPr id="25" name="TextBox 24">
            <a:hlinkClick r:id="rId7" action="ppaction://hlinksldjump"/>
            <a:extLst>
              <a:ext uri="{FF2B5EF4-FFF2-40B4-BE49-F238E27FC236}">
                <a16:creationId xmlns:a16="http://schemas.microsoft.com/office/drawing/2014/main" id="{9B5E5416-F39F-0347-534D-92FF8A40FB7A}"/>
              </a:ext>
            </a:extLst>
          </p:cNvPr>
          <p:cNvSpPr txBox="1"/>
          <p:nvPr/>
        </p:nvSpPr>
        <p:spPr>
          <a:xfrm>
            <a:off x="4942793" y="1881809"/>
            <a:ext cx="2128603" cy="771558"/>
          </a:xfrm>
          <a:prstGeom prst="rect">
            <a:avLst/>
          </a:prstGeom>
          <a:noFill/>
        </p:spPr>
        <p:txBody>
          <a:bodyPr wrap="square" rtlCol="0">
            <a:noAutofit/>
          </a:bodyPr>
          <a:lstStyle/>
          <a:p>
            <a:r>
              <a:rPr lang="en-US"/>
              <a:t> </a:t>
            </a:r>
          </a:p>
        </p:txBody>
      </p:sp>
      <p:sp>
        <p:nvSpPr>
          <p:cNvPr id="26" name="TextBox 25">
            <a:hlinkClick r:id="rId8" action="ppaction://hlinksldjump"/>
            <a:extLst>
              <a:ext uri="{FF2B5EF4-FFF2-40B4-BE49-F238E27FC236}">
                <a16:creationId xmlns:a16="http://schemas.microsoft.com/office/drawing/2014/main" id="{2A7663DD-74FD-29B7-F0A8-F041F8C69A3B}"/>
              </a:ext>
            </a:extLst>
          </p:cNvPr>
          <p:cNvSpPr txBox="1"/>
          <p:nvPr/>
        </p:nvSpPr>
        <p:spPr>
          <a:xfrm>
            <a:off x="4099918" y="2653367"/>
            <a:ext cx="4252719" cy="487210"/>
          </a:xfrm>
          <a:prstGeom prst="rect">
            <a:avLst/>
          </a:prstGeom>
          <a:noFill/>
        </p:spPr>
        <p:txBody>
          <a:bodyPr wrap="square" rtlCol="0">
            <a:noAutofit/>
          </a:bodyPr>
          <a:lstStyle/>
          <a:p>
            <a:r>
              <a:rPr lang="en-US"/>
              <a:t> </a:t>
            </a:r>
          </a:p>
        </p:txBody>
      </p:sp>
      <p:sp>
        <p:nvSpPr>
          <p:cNvPr id="27" name="TextBox 26">
            <a:hlinkClick r:id="rId9" action="ppaction://hlinksldjump"/>
            <a:extLst>
              <a:ext uri="{FF2B5EF4-FFF2-40B4-BE49-F238E27FC236}">
                <a16:creationId xmlns:a16="http://schemas.microsoft.com/office/drawing/2014/main" id="{4EE4B62F-4985-6FE7-2B38-C3DCFE913DCE}"/>
              </a:ext>
            </a:extLst>
          </p:cNvPr>
          <p:cNvSpPr txBox="1"/>
          <p:nvPr/>
        </p:nvSpPr>
        <p:spPr>
          <a:xfrm>
            <a:off x="5031698" y="4036134"/>
            <a:ext cx="2128603" cy="776678"/>
          </a:xfrm>
          <a:prstGeom prst="rect">
            <a:avLst/>
          </a:prstGeom>
          <a:noFill/>
        </p:spPr>
        <p:txBody>
          <a:bodyPr wrap="square" rtlCol="0">
            <a:noAutofit/>
          </a:bodyPr>
          <a:lstStyle/>
          <a:p>
            <a:r>
              <a:rPr lang="en-US"/>
              <a:t> </a:t>
            </a:r>
          </a:p>
        </p:txBody>
      </p:sp>
      <p:sp>
        <p:nvSpPr>
          <p:cNvPr id="28" name="TextBox 27">
            <a:hlinkClick r:id="rId10" action="ppaction://hlinksldjump"/>
            <a:extLst>
              <a:ext uri="{FF2B5EF4-FFF2-40B4-BE49-F238E27FC236}">
                <a16:creationId xmlns:a16="http://schemas.microsoft.com/office/drawing/2014/main" id="{7AFD6DE0-32FE-E6A8-1339-6F925E3153F1}"/>
              </a:ext>
            </a:extLst>
          </p:cNvPr>
          <p:cNvSpPr txBox="1"/>
          <p:nvPr/>
        </p:nvSpPr>
        <p:spPr>
          <a:xfrm>
            <a:off x="5055958" y="4851838"/>
            <a:ext cx="2128603" cy="856531"/>
          </a:xfrm>
          <a:prstGeom prst="rect">
            <a:avLst/>
          </a:prstGeom>
          <a:noFill/>
        </p:spPr>
        <p:txBody>
          <a:bodyPr wrap="square" rtlCol="0">
            <a:noAutofit/>
          </a:bodyPr>
          <a:lstStyle/>
          <a:p>
            <a:r>
              <a:rPr lang="en-US"/>
              <a:t> </a:t>
            </a:r>
          </a:p>
        </p:txBody>
      </p:sp>
      <p:sp>
        <p:nvSpPr>
          <p:cNvPr id="29" name="TextBox 28">
            <a:hlinkClick r:id="rId11" action="ppaction://hlinksldjump"/>
            <a:extLst>
              <a:ext uri="{FF2B5EF4-FFF2-40B4-BE49-F238E27FC236}">
                <a16:creationId xmlns:a16="http://schemas.microsoft.com/office/drawing/2014/main" id="{8AED0091-86FE-9ADA-3917-730E2791E0A2}"/>
              </a:ext>
            </a:extLst>
          </p:cNvPr>
          <p:cNvSpPr txBox="1"/>
          <p:nvPr/>
        </p:nvSpPr>
        <p:spPr>
          <a:xfrm>
            <a:off x="5161975" y="5733411"/>
            <a:ext cx="2128603" cy="539562"/>
          </a:xfrm>
          <a:prstGeom prst="rect">
            <a:avLst/>
          </a:prstGeom>
          <a:noFill/>
        </p:spPr>
        <p:txBody>
          <a:bodyPr wrap="square" rtlCol="0">
            <a:noAutofit/>
          </a:bodyPr>
          <a:lstStyle/>
          <a:p>
            <a:r>
              <a:rPr lang="en-US"/>
              <a:t> </a:t>
            </a:r>
          </a:p>
        </p:txBody>
      </p:sp>
      <p:sp>
        <p:nvSpPr>
          <p:cNvPr id="3" name="TextBox 2">
            <a:hlinkClick r:id="rId12" action="ppaction://hlinksldjump"/>
            <a:extLst>
              <a:ext uri="{FF2B5EF4-FFF2-40B4-BE49-F238E27FC236}">
                <a16:creationId xmlns:a16="http://schemas.microsoft.com/office/drawing/2014/main" id="{EA6CCD50-F0CE-C901-7991-C269B93489E0}"/>
              </a:ext>
            </a:extLst>
          </p:cNvPr>
          <p:cNvSpPr txBox="1"/>
          <p:nvPr/>
        </p:nvSpPr>
        <p:spPr>
          <a:xfrm>
            <a:off x="4973380" y="3220429"/>
            <a:ext cx="2128603" cy="735853"/>
          </a:xfrm>
          <a:prstGeom prst="rect">
            <a:avLst/>
          </a:prstGeom>
          <a:noFill/>
        </p:spPr>
        <p:txBody>
          <a:bodyPr wrap="square" rtlCol="0">
            <a:noAutofit/>
          </a:bodyPr>
          <a:lstStyle/>
          <a:p>
            <a:r>
              <a:rPr lang="en-US"/>
              <a:t> </a:t>
            </a:r>
          </a:p>
        </p:txBody>
      </p:sp>
    </p:spTree>
    <p:extLst>
      <p:ext uri="{BB962C8B-B14F-4D97-AF65-F5344CB8AC3E}">
        <p14:creationId xmlns:p14="http://schemas.microsoft.com/office/powerpoint/2010/main" val="4163365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0F6670-8032-3B56-8401-811A88B70963}"/>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BCCCE2D9-58DE-2B38-5DA8-83E15B5AAC5C}"/>
              </a:ext>
            </a:extLst>
          </p:cNvPr>
          <p:cNvSpPr txBox="1"/>
          <p:nvPr/>
        </p:nvSpPr>
        <p:spPr>
          <a:xfrm>
            <a:off x="884748" y="908050"/>
            <a:ext cx="4893748" cy="4401205"/>
          </a:xfrm>
          <a:prstGeom prst="rect">
            <a:avLst/>
          </a:prstGeom>
          <a:noFill/>
        </p:spPr>
        <p:txBody>
          <a:bodyPr wrap="square" rtlCol="0">
            <a:spAutoFit/>
          </a:bodyPr>
          <a:lstStyle/>
          <a:p>
            <a:pPr algn="l"/>
            <a:r>
              <a:rPr lang="en-GB" sz="1400" b="1" dirty="0">
                <a:solidFill>
                  <a:srgbClr val="BD1515"/>
                </a:solidFill>
                <a:latin typeface="Aptos" panose="020B0004020202020204" pitchFamily="34" charset="0"/>
              </a:rPr>
              <a:t>Making Every Moment Count for Your Brand</a:t>
            </a:r>
          </a:p>
          <a:p>
            <a:pPr algn="l"/>
            <a:endParaRPr lang="en-GB" sz="1400" b="1" dirty="0">
              <a:solidFill>
                <a:srgbClr val="133A54"/>
              </a:solidFill>
              <a:latin typeface="Aptos" panose="020B0004020202020204" pitchFamily="34" charset="0"/>
            </a:endParaRPr>
          </a:p>
          <a:p>
            <a:pPr algn="l"/>
            <a:r>
              <a:rPr lang="en-GB" sz="1400" b="1" dirty="0">
                <a:solidFill>
                  <a:srgbClr val="133A54"/>
                </a:solidFill>
                <a:latin typeface="Aptos" panose="020B0004020202020204" pitchFamily="34" charset="0"/>
              </a:rPr>
              <a:t>At Whitewall, we are committed to transforming every brand experience into a memorable, impactful moment. We specialize in creating innovative and immersive design and experiences that captivate and resonate with audiences, ensuring your brand remains unforgettable. With offices in London, New York and San Francisco we design and deliver for brands and organizations across the globe.</a:t>
            </a:r>
          </a:p>
          <a:p>
            <a:pPr algn="l"/>
            <a:endParaRPr lang="en-GB" sz="1400" dirty="0">
              <a:solidFill>
                <a:srgbClr val="133A54"/>
              </a:solidFill>
              <a:latin typeface="Aptos" panose="020B0004020202020204" pitchFamily="34" charset="0"/>
            </a:endParaRPr>
          </a:p>
          <a:p>
            <a:pPr algn="l"/>
            <a:r>
              <a:rPr lang="en-GB" sz="1400" b="1" dirty="0">
                <a:solidFill>
                  <a:srgbClr val="133A54"/>
                </a:solidFill>
                <a:latin typeface="Aptos" panose="020B0004020202020204" pitchFamily="34" charset="0"/>
              </a:rPr>
              <a:t>Design </a:t>
            </a:r>
          </a:p>
          <a:p>
            <a:pPr algn="l"/>
            <a:r>
              <a:rPr lang="en-GB" sz="1400" dirty="0">
                <a:solidFill>
                  <a:srgbClr val="133A54"/>
                </a:solidFill>
                <a:latin typeface="Aptos" panose="020B0004020202020204" pitchFamily="34" charset="0"/>
              </a:rPr>
              <a:t>Whitewall ensures your brand thrives across multiple platforms. From campaigns and everyday digital communications to XR, VR, AR and the Metaverse, we create design that place your brand at the forefront of style and substance — making every digital interaction impactful and meaningful.</a:t>
            </a:r>
          </a:p>
          <a:p>
            <a:endParaRPr lang="en-GB" sz="1400" b="1" dirty="0">
              <a:solidFill>
                <a:srgbClr val="133A54"/>
              </a:solidFill>
              <a:latin typeface="Aptos" panose="020B0004020202020204" pitchFamily="34" charset="0"/>
            </a:endParaRPr>
          </a:p>
          <a:p>
            <a:endParaRPr lang="en-US" sz="1400" dirty="0">
              <a:solidFill>
                <a:srgbClr val="133A54"/>
              </a:solidFill>
            </a:endParaRPr>
          </a:p>
        </p:txBody>
      </p:sp>
      <p:sp>
        <p:nvSpPr>
          <p:cNvPr id="3" name="TextBox 44">
            <a:extLst>
              <a:ext uri="{FF2B5EF4-FFF2-40B4-BE49-F238E27FC236}">
                <a16:creationId xmlns:a16="http://schemas.microsoft.com/office/drawing/2014/main" id="{FB5DAE4F-011D-3F3B-B0DD-F15D3F4DE6D1}"/>
              </a:ext>
            </a:extLst>
          </p:cNvPr>
          <p:cNvSpPr txBox="1">
            <a:spLocks noChangeArrowheads="1"/>
          </p:cNvSpPr>
          <p:nvPr/>
        </p:nvSpPr>
        <p:spPr bwMode="auto">
          <a:xfrm>
            <a:off x="874640" y="5606189"/>
            <a:ext cx="4929808"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7300"/>
              </a:lnSpc>
            </a:pPr>
            <a:r>
              <a:rPr lang="en-US" altLang="en-US" sz="8000">
                <a:solidFill>
                  <a:srgbClr val="BD1515"/>
                </a:solidFill>
                <a:latin typeface="Bebas Neue" panose="020B0606020202050201" pitchFamily="34" charset="0"/>
              </a:rPr>
              <a:t>WHITEWALL</a:t>
            </a:r>
          </a:p>
        </p:txBody>
      </p:sp>
      <p:sp>
        <p:nvSpPr>
          <p:cNvPr id="6" name="TextBox 5">
            <a:extLst>
              <a:ext uri="{FF2B5EF4-FFF2-40B4-BE49-F238E27FC236}">
                <a16:creationId xmlns:a16="http://schemas.microsoft.com/office/drawing/2014/main" id="{8B9287DA-6BB5-DF06-2B02-13B074424057}"/>
              </a:ext>
            </a:extLst>
          </p:cNvPr>
          <p:cNvSpPr txBox="1"/>
          <p:nvPr/>
        </p:nvSpPr>
        <p:spPr>
          <a:xfrm>
            <a:off x="6672575" y="918926"/>
            <a:ext cx="5040000" cy="3754874"/>
          </a:xfrm>
          <a:prstGeom prst="rect">
            <a:avLst/>
          </a:prstGeom>
          <a:noFill/>
        </p:spPr>
        <p:txBody>
          <a:bodyPr wrap="square" rtlCol="0">
            <a:spAutoFit/>
          </a:bodyPr>
          <a:lstStyle/>
          <a:p>
            <a:pPr algn="l"/>
            <a:r>
              <a:rPr lang="en-GB" sz="1400" b="1" i="0" u="none" strike="noStrike" dirty="0">
                <a:solidFill>
                  <a:srgbClr val="133A54"/>
                </a:solidFill>
                <a:effectLst/>
              </a:rPr>
              <a:t>Digital</a:t>
            </a:r>
            <a:r>
              <a:rPr lang="en-GB" sz="1400" b="0" i="0" u="none" strike="noStrike" dirty="0">
                <a:solidFill>
                  <a:srgbClr val="133A54"/>
                </a:solidFill>
                <a:effectLst/>
              </a:rPr>
              <a:t> </a:t>
            </a:r>
          </a:p>
          <a:p>
            <a:pPr algn="l"/>
            <a:r>
              <a:rPr lang="en-GB" sz="1400" b="0" i="0" u="none" strike="noStrike" dirty="0">
                <a:solidFill>
                  <a:srgbClr val="133A54"/>
                </a:solidFill>
                <a:effectLst/>
              </a:rPr>
              <a:t>Our digital services are </a:t>
            </a:r>
            <a:r>
              <a:rPr lang="en-GB" sz="1400" b="0" i="0" u="none" strike="noStrike" dirty="0" err="1">
                <a:solidFill>
                  <a:srgbClr val="133A54"/>
                </a:solidFill>
                <a:effectLst/>
              </a:rPr>
              <a:t>centered</a:t>
            </a:r>
            <a:r>
              <a:rPr lang="en-GB" sz="1400" b="0" i="0" u="none" strike="noStrike" dirty="0">
                <a:solidFill>
                  <a:srgbClr val="133A54"/>
                </a:solidFill>
                <a:effectLst/>
              </a:rPr>
              <a:t> on making sure every touchpoint of your digital presence counts. We craft content that </a:t>
            </a:r>
            <a:r>
              <a:rPr lang="en-GB" sz="1400" dirty="0">
                <a:solidFill>
                  <a:srgbClr val="133A54"/>
                </a:solidFill>
              </a:rPr>
              <a:t>is</a:t>
            </a:r>
            <a:r>
              <a:rPr lang="en-GB" sz="1400" b="0" i="0" u="none" strike="noStrike" dirty="0">
                <a:solidFill>
                  <a:srgbClr val="133A54"/>
                </a:solidFill>
                <a:effectLst/>
              </a:rPr>
              <a:t> both functional and captivating, ensuring your audience remains engaged at every step.</a:t>
            </a:r>
          </a:p>
          <a:p>
            <a:pPr algn="l"/>
            <a:endParaRPr lang="en-GB" sz="1400" b="0" i="0" u="none" strike="noStrike" dirty="0">
              <a:solidFill>
                <a:srgbClr val="133A54"/>
              </a:solidFill>
              <a:effectLst/>
            </a:endParaRPr>
          </a:p>
          <a:p>
            <a:pPr algn="l"/>
            <a:r>
              <a:rPr lang="en-GB" sz="1400" b="1" i="0" u="none" strike="noStrike" dirty="0">
                <a:solidFill>
                  <a:srgbClr val="133A54"/>
                </a:solidFill>
                <a:effectLst/>
              </a:rPr>
              <a:t>Experience</a:t>
            </a:r>
            <a:r>
              <a:rPr lang="en-GB" sz="1400" b="0" i="0" u="none" strike="noStrike" dirty="0">
                <a:solidFill>
                  <a:srgbClr val="133A54"/>
                </a:solidFill>
                <a:effectLst/>
              </a:rPr>
              <a:t> </a:t>
            </a:r>
          </a:p>
          <a:p>
            <a:pPr algn="l"/>
            <a:r>
              <a:rPr lang="en-GB" sz="1400" b="0" i="0" u="none" strike="noStrike" dirty="0">
                <a:solidFill>
                  <a:srgbClr val="133A54"/>
                </a:solidFill>
                <a:effectLst/>
              </a:rPr>
              <a:t>When it comes to experiential events, we don't just create moments </a:t>
            </a:r>
            <a:r>
              <a:rPr lang="en-GB" sz="1400" dirty="0">
                <a:solidFill>
                  <a:srgbClr val="133A54"/>
                </a:solidFill>
                <a:latin typeface="Aptos" panose="020B0004020202020204" pitchFamily="34" charset="0"/>
              </a:rPr>
              <a:t>—</a:t>
            </a:r>
            <a:r>
              <a:rPr lang="en-GB" sz="1400" b="0" i="0" u="none" strike="noStrike" dirty="0">
                <a:solidFill>
                  <a:srgbClr val="133A54"/>
                </a:solidFill>
                <a:effectLst/>
              </a:rPr>
              <a:t> we turn them into movements. Whitewall delivers bespoke experiences that engage, inspire, and build lasting connections with your audience.</a:t>
            </a:r>
          </a:p>
          <a:p>
            <a:pPr algn="l"/>
            <a:endParaRPr lang="en-GB" sz="1400" b="0" i="0" u="none" strike="noStrike" dirty="0">
              <a:solidFill>
                <a:srgbClr val="133A54"/>
              </a:solidFill>
              <a:effectLst/>
            </a:endParaRPr>
          </a:p>
          <a:p>
            <a:pPr algn="l"/>
            <a:r>
              <a:rPr lang="en-GB" sz="1400" b="0" i="0" u="none" strike="noStrike" dirty="0">
                <a:solidFill>
                  <a:srgbClr val="133A54"/>
                </a:solidFill>
                <a:effectLst/>
              </a:rPr>
              <a:t>At Whitewall, we understand that every second is an opportunity to elevate your brand. </a:t>
            </a:r>
          </a:p>
          <a:p>
            <a:pPr algn="l"/>
            <a:endParaRPr lang="en-GB" sz="1400" dirty="0">
              <a:solidFill>
                <a:srgbClr val="133A54"/>
              </a:solidFill>
            </a:endParaRPr>
          </a:p>
          <a:p>
            <a:pPr algn="l"/>
            <a:r>
              <a:rPr lang="en-GB" sz="1400" b="1" i="0" u="none" strike="noStrike" dirty="0">
                <a:solidFill>
                  <a:srgbClr val="BD1515"/>
                </a:solidFill>
                <a:effectLst/>
              </a:rPr>
              <a:t>Let us make every moment count for you.</a:t>
            </a:r>
          </a:p>
          <a:p>
            <a:endParaRPr lang="en-US" sz="1400" dirty="0">
              <a:solidFill>
                <a:srgbClr val="133A54"/>
              </a:solidFill>
            </a:endParaRPr>
          </a:p>
        </p:txBody>
      </p:sp>
      <p:cxnSp>
        <p:nvCxnSpPr>
          <p:cNvPr id="8" name="Straight Connector 7">
            <a:extLst>
              <a:ext uri="{FF2B5EF4-FFF2-40B4-BE49-F238E27FC236}">
                <a16:creationId xmlns:a16="http://schemas.microsoft.com/office/drawing/2014/main" id="{0F1F497D-F821-E6E3-B798-1BEA4DDBE047}"/>
              </a:ext>
            </a:extLst>
          </p:cNvPr>
          <p:cNvCxnSpPr>
            <a:cxnSpLocks/>
          </p:cNvCxnSpPr>
          <p:nvPr/>
        </p:nvCxnSpPr>
        <p:spPr>
          <a:xfrm>
            <a:off x="6096000" y="908050"/>
            <a:ext cx="0" cy="5551055"/>
          </a:xfrm>
          <a:prstGeom prst="line">
            <a:avLst/>
          </a:prstGeom>
          <a:ln w="31750">
            <a:solidFill>
              <a:srgbClr val="D6C535"/>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6D45B80D-470F-FF3F-29AF-AD19DE2A6847}"/>
              </a:ext>
            </a:extLst>
          </p:cNvPr>
          <p:cNvSpPr txBox="1"/>
          <p:nvPr/>
        </p:nvSpPr>
        <p:spPr>
          <a:xfrm>
            <a:off x="3753331" y="396331"/>
            <a:ext cx="4685338" cy="261610"/>
          </a:xfrm>
          <a:prstGeom prst="rect">
            <a:avLst/>
          </a:prstGeom>
          <a:noFill/>
        </p:spPr>
        <p:txBody>
          <a:bodyPr wrap="square" rtlCol="0">
            <a:spAutoFit/>
          </a:bodyPr>
          <a:lstStyle/>
          <a:p>
            <a:pPr algn="ctr"/>
            <a:r>
              <a:rPr lang="en-US" sz="1100">
                <a:solidFill>
                  <a:srgbClr val="BD1515"/>
                </a:solidFill>
                <a:latin typeface="URWTypewriterT" panose="02040503030505020204" pitchFamily="18" charset="0"/>
              </a:rPr>
              <a:t>Click on the image or company name to visit their website.</a:t>
            </a:r>
          </a:p>
        </p:txBody>
      </p:sp>
      <p:pic>
        <p:nvPicPr>
          <p:cNvPr id="5" name="Graphic 4" descr="Hamburger Menu Icon with solid fill">
            <a:hlinkClick r:id="rId3" action="ppaction://hlinksldjump"/>
            <a:extLst>
              <a:ext uri="{FF2B5EF4-FFF2-40B4-BE49-F238E27FC236}">
                <a16:creationId xmlns:a16="http://schemas.microsoft.com/office/drawing/2014/main" id="{C9F82603-7AF1-3743-B94C-E2366CDB64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3807" y="191772"/>
            <a:ext cx="409118" cy="409118"/>
          </a:xfrm>
          <a:prstGeom prst="rect">
            <a:avLst/>
          </a:prstGeom>
        </p:spPr>
      </p:pic>
      <p:pic>
        <p:nvPicPr>
          <p:cNvPr id="2" name="Picture 1" descr="A white letters in a blue circle&#10;&#10;Description automatically generated">
            <a:hlinkClick r:id="rId6"/>
            <a:extLst>
              <a:ext uri="{FF2B5EF4-FFF2-40B4-BE49-F238E27FC236}">
                <a16:creationId xmlns:a16="http://schemas.microsoft.com/office/drawing/2014/main" id="{E1DF86B6-909F-9A4B-5399-C00A5B688ED5}"/>
              </a:ext>
            </a:extLst>
          </p:cNvPr>
          <p:cNvPicPr>
            <a:picLocks noChangeAspect="1"/>
          </p:cNvPicPr>
          <p:nvPr/>
        </p:nvPicPr>
        <p:blipFill>
          <a:blip r:embed="rId7"/>
          <a:stretch>
            <a:fillRect/>
          </a:stretch>
        </p:blipFill>
        <p:spPr>
          <a:xfrm rot="1611618">
            <a:off x="4529292" y="4696625"/>
            <a:ext cx="1177010" cy="1138273"/>
          </a:xfrm>
          <a:prstGeom prst="rect">
            <a:avLst/>
          </a:prstGeom>
        </p:spPr>
      </p:pic>
      <p:sp>
        <p:nvSpPr>
          <p:cNvPr id="7" name="TextBox 6">
            <a:hlinkClick r:id="rId6"/>
            <a:extLst>
              <a:ext uri="{FF2B5EF4-FFF2-40B4-BE49-F238E27FC236}">
                <a16:creationId xmlns:a16="http://schemas.microsoft.com/office/drawing/2014/main" id="{424C0DE3-3286-0B98-01F5-0846A5B1AECD}"/>
              </a:ext>
            </a:extLst>
          </p:cNvPr>
          <p:cNvSpPr txBox="1"/>
          <p:nvPr/>
        </p:nvSpPr>
        <p:spPr>
          <a:xfrm>
            <a:off x="659852" y="5455186"/>
            <a:ext cx="4084426" cy="1172840"/>
          </a:xfrm>
          <a:prstGeom prst="rect">
            <a:avLst/>
          </a:prstGeom>
          <a:noFill/>
        </p:spPr>
        <p:txBody>
          <a:bodyPr wrap="square" rtlCol="0">
            <a:noAutofit/>
          </a:bodyPr>
          <a:lstStyle/>
          <a:p>
            <a:r>
              <a:rPr lang="en-US"/>
              <a:t>   </a:t>
            </a:r>
          </a:p>
        </p:txBody>
      </p:sp>
      <p:pic>
        <p:nvPicPr>
          <p:cNvPr id="18" name="Picture 17">
            <a:hlinkClick r:id="rId6"/>
            <a:extLst>
              <a:ext uri="{FF2B5EF4-FFF2-40B4-BE49-F238E27FC236}">
                <a16:creationId xmlns:a16="http://schemas.microsoft.com/office/drawing/2014/main" id="{DCF5E7E2-E04F-B0CE-224D-87711571D7E9}"/>
              </a:ext>
            </a:extLst>
          </p:cNvPr>
          <p:cNvPicPr>
            <a:picLocks noChangeAspect="1"/>
          </p:cNvPicPr>
          <p:nvPr/>
        </p:nvPicPr>
        <p:blipFill>
          <a:blip r:embed="rId8"/>
          <a:srcRect l="16139" r="16139"/>
          <a:stretch/>
        </p:blipFill>
        <p:spPr>
          <a:xfrm>
            <a:off x="8394252" y="5242565"/>
            <a:ext cx="1340472" cy="1317017"/>
          </a:xfrm>
          <a:prstGeom prst="ellipse">
            <a:avLst/>
          </a:prstGeom>
          <a:ln>
            <a:solidFill>
              <a:schemeClr val="accent1"/>
            </a:solidFill>
          </a:ln>
        </p:spPr>
      </p:pic>
      <p:pic>
        <p:nvPicPr>
          <p:cNvPr id="19" name="Picture 18">
            <a:hlinkClick r:id="rId6"/>
            <a:extLst>
              <a:ext uri="{FF2B5EF4-FFF2-40B4-BE49-F238E27FC236}">
                <a16:creationId xmlns:a16="http://schemas.microsoft.com/office/drawing/2014/main" id="{BB27C391-C73E-5DF3-407B-0F6EFD3EBAE9}"/>
              </a:ext>
            </a:extLst>
          </p:cNvPr>
          <p:cNvPicPr>
            <a:picLocks noChangeAspect="1"/>
          </p:cNvPicPr>
          <p:nvPr/>
        </p:nvPicPr>
        <p:blipFill>
          <a:blip r:embed="rId9"/>
          <a:srcRect l="11832" r="11832"/>
          <a:stretch/>
        </p:blipFill>
        <p:spPr>
          <a:xfrm>
            <a:off x="10140345" y="5231843"/>
            <a:ext cx="1340472" cy="1317017"/>
          </a:xfrm>
          <a:prstGeom prst="ellipse">
            <a:avLst/>
          </a:prstGeom>
          <a:ln>
            <a:solidFill>
              <a:schemeClr val="accent1"/>
            </a:solidFill>
          </a:ln>
        </p:spPr>
      </p:pic>
      <p:pic>
        <p:nvPicPr>
          <p:cNvPr id="20" name="Picture 19">
            <a:hlinkClick r:id="rId6"/>
            <a:extLst>
              <a:ext uri="{FF2B5EF4-FFF2-40B4-BE49-F238E27FC236}">
                <a16:creationId xmlns:a16="http://schemas.microsoft.com/office/drawing/2014/main" id="{1A655A64-B5D4-DEB9-D0A5-166254B34259}"/>
              </a:ext>
            </a:extLst>
          </p:cNvPr>
          <p:cNvPicPr>
            <a:picLocks noChangeAspect="1"/>
          </p:cNvPicPr>
          <p:nvPr/>
        </p:nvPicPr>
        <p:blipFill>
          <a:blip r:embed="rId10"/>
          <a:srcRect l="16156" r="16156"/>
          <a:stretch/>
        </p:blipFill>
        <p:spPr>
          <a:xfrm>
            <a:off x="6648159" y="5231842"/>
            <a:ext cx="1340472" cy="1317017"/>
          </a:xfrm>
          <a:prstGeom prst="ellipse">
            <a:avLst/>
          </a:prstGeom>
          <a:ln>
            <a:solidFill>
              <a:schemeClr val="accent1"/>
            </a:solidFill>
          </a:ln>
        </p:spPr>
      </p:pic>
      <p:sp>
        <p:nvSpPr>
          <p:cNvPr id="9" name="TextBox 8">
            <a:hlinkClick r:id="rId6"/>
            <a:extLst>
              <a:ext uri="{FF2B5EF4-FFF2-40B4-BE49-F238E27FC236}">
                <a16:creationId xmlns:a16="http://schemas.microsoft.com/office/drawing/2014/main" id="{A860D34F-A31D-796D-8A5B-CFF429D56E52}"/>
              </a:ext>
            </a:extLst>
          </p:cNvPr>
          <p:cNvSpPr txBox="1"/>
          <p:nvPr/>
        </p:nvSpPr>
        <p:spPr>
          <a:xfrm>
            <a:off x="6596827" y="5033033"/>
            <a:ext cx="4883990" cy="1714633"/>
          </a:xfrm>
          <a:prstGeom prst="rect">
            <a:avLst/>
          </a:prstGeom>
          <a:noFill/>
        </p:spPr>
        <p:txBody>
          <a:bodyPr wrap="square" rtlCol="0">
            <a:noAutofit/>
          </a:bodyPr>
          <a:lstStyle/>
          <a:p>
            <a:r>
              <a:rPr lang="en-US" dirty="0"/>
              <a:t>   </a:t>
            </a:r>
          </a:p>
        </p:txBody>
      </p:sp>
      <p:sp>
        <p:nvSpPr>
          <p:cNvPr id="11" name="TextBox 10">
            <a:hlinkClick r:id="rId6"/>
            <a:extLst>
              <a:ext uri="{FF2B5EF4-FFF2-40B4-BE49-F238E27FC236}">
                <a16:creationId xmlns:a16="http://schemas.microsoft.com/office/drawing/2014/main" id="{9D3DA60A-FECC-6047-CC45-1CB064AF4098}"/>
              </a:ext>
            </a:extLst>
          </p:cNvPr>
          <p:cNvSpPr txBox="1"/>
          <p:nvPr/>
        </p:nvSpPr>
        <p:spPr>
          <a:xfrm>
            <a:off x="4517037" y="4736203"/>
            <a:ext cx="1261459" cy="1102226"/>
          </a:xfrm>
          <a:prstGeom prst="rect">
            <a:avLst/>
          </a:prstGeom>
          <a:noFill/>
        </p:spPr>
        <p:txBody>
          <a:bodyPr wrap="square" rtlCol="0">
            <a:noAutofit/>
          </a:bodyPr>
          <a:lstStyle/>
          <a:p>
            <a:r>
              <a:rPr lang="en-US"/>
              <a:t>   </a:t>
            </a:r>
          </a:p>
        </p:txBody>
      </p:sp>
    </p:spTree>
    <p:extLst>
      <p:ext uri="{BB962C8B-B14F-4D97-AF65-F5344CB8AC3E}">
        <p14:creationId xmlns:p14="http://schemas.microsoft.com/office/powerpoint/2010/main" val="2611191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8E5DC1-A770-5C0E-2B48-712FD2AC7102}"/>
            </a:ext>
          </a:extLst>
        </p:cNvPr>
        <p:cNvGrpSpPr/>
        <p:nvPr/>
      </p:nvGrpSpPr>
      <p:grpSpPr>
        <a:xfrm>
          <a:off x="0" y="0"/>
          <a:ext cx="0" cy="0"/>
          <a:chOff x="0" y="0"/>
          <a:chExt cx="0" cy="0"/>
        </a:xfrm>
      </p:grpSpPr>
      <p:sp>
        <p:nvSpPr>
          <p:cNvPr id="3" name="TextBox 44">
            <a:extLst>
              <a:ext uri="{FF2B5EF4-FFF2-40B4-BE49-F238E27FC236}">
                <a16:creationId xmlns:a16="http://schemas.microsoft.com/office/drawing/2014/main" id="{7A3085EE-0C99-4665-2040-599374C4FAFA}"/>
              </a:ext>
            </a:extLst>
          </p:cNvPr>
          <p:cNvSpPr txBox="1">
            <a:spLocks noChangeArrowheads="1"/>
          </p:cNvSpPr>
          <p:nvPr/>
        </p:nvSpPr>
        <p:spPr bwMode="auto">
          <a:xfrm>
            <a:off x="861388" y="5606189"/>
            <a:ext cx="3856491"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7300"/>
              </a:lnSpc>
            </a:pPr>
            <a:r>
              <a:rPr lang="en-US" altLang="en-US" sz="8000" dirty="0">
                <a:solidFill>
                  <a:srgbClr val="BD1515"/>
                </a:solidFill>
                <a:latin typeface="Bebas Neue" panose="020B0606020202050201" pitchFamily="34" charset="0"/>
              </a:rPr>
              <a:t>ES GLOBAL</a:t>
            </a:r>
          </a:p>
        </p:txBody>
      </p:sp>
      <p:sp>
        <p:nvSpPr>
          <p:cNvPr id="13" name="TextBox 12">
            <a:hlinkClick r:id="rId3"/>
            <a:extLst>
              <a:ext uri="{FF2B5EF4-FFF2-40B4-BE49-F238E27FC236}">
                <a16:creationId xmlns:a16="http://schemas.microsoft.com/office/drawing/2014/main" id="{AE014BFB-7861-23F9-DA16-03CBB5E968DE}"/>
              </a:ext>
            </a:extLst>
          </p:cNvPr>
          <p:cNvSpPr txBox="1"/>
          <p:nvPr/>
        </p:nvSpPr>
        <p:spPr>
          <a:xfrm>
            <a:off x="2092098" y="3802045"/>
            <a:ext cx="2966869" cy="450641"/>
          </a:xfrm>
          <a:prstGeom prst="rect">
            <a:avLst/>
          </a:prstGeom>
          <a:noFill/>
        </p:spPr>
        <p:txBody>
          <a:bodyPr wrap="square" rtlCol="0">
            <a:spAutoFit/>
          </a:bodyPr>
          <a:lstStyle/>
          <a:p>
            <a:endParaRPr lang="en-US"/>
          </a:p>
        </p:txBody>
      </p:sp>
      <p:sp>
        <p:nvSpPr>
          <p:cNvPr id="28" name="TextBox 27">
            <a:hlinkClick r:id="rId4"/>
            <a:extLst>
              <a:ext uri="{FF2B5EF4-FFF2-40B4-BE49-F238E27FC236}">
                <a16:creationId xmlns:a16="http://schemas.microsoft.com/office/drawing/2014/main" id="{B7E766A7-0930-B0FF-ADA6-8B4CF709F538}"/>
              </a:ext>
            </a:extLst>
          </p:cNvPr>
          <p:cNvSpPr txBox="1"/>
          <p:nvPr/>
        </p:nvSpPr>
        <p:spPr>
          <a:xfrm>
            <a:off x="2092098" y="2175688"/>
            <a:ext cx="2712131" cy="451398"/>
          </a:xfrm>
          <a:prstGeom prst="rect">
            <a:avLst/>
          </a:prstGeom>
          <a:noFill/>
        </p:spPr>
        <p:txBody>
          <a:bodyPr wrap="square" rtlCol="0">
            <a:spAutoFit/>
          </a:bodyPr>
          <a:lstStyle/>
          <a:p>
            <a:endParaRPr lang="en-US"/>
          </a:p>
        </p:txBody>
      </p:sp>
      <p:sp>
        <p:nvSpPr>
          <p:cNvPr id="10" name="TextBox 9">
            <a:extLst>
              <a:ext uri="{FF2B5EF4-FFF2-40B4-BE49-F238E27FC236}">
                <a16:creationId xmlns:a16="http://schemas.microsoft.com/office/drawing/2014/main" id="{D52E013D-ED7D-4B41-5245-753316BB3B16}"/>
              </a:ext>
            </a:extLst>
          </p:cNvPr>
          <p:cNvSpPr txBox="1"/>
          <p:nvPr/>
        </p:nvSpPr>
        <p:spPr>
          <a:xfrm>
            <a:off x="887892" y="913357"/>
            <a:ext cx="5040000" cy="4380366"/>
          </a:xfrm>
          <a:prstGeom prst="rect">
            <a:avLst/>
          </a:prstGeom>
          <a:noFill/>
        </p:spPr>
        <p:txBody>
          <a:bodyPr wrap="square" rtlCol="0">
            <a:spAutoFit/>
          </a:bodyPr>
          <a:lstStyle/>
          <a:p>
            <a:pPr>
              <a:lnSpc>
                <a:spcPct val="107000"/>
              </a:lnSpc>
            </a:pPr>
            <a:r>
              <a:rPr lang="en-US" sz="1400" b="1" dirty="0">
                <a:solidFill>
                  <a:srgbClr val="133A54"/>
                </a:solidFill>
                <a:latin typeface="Aptos" panose="020B0004020202020204" pitchFamily="34" charset="0"/>
              </a:rPr>
              <a:t>ES Global is a lead contractor for major events and projects around the world, designing and delivering relocatable architecture and structures.</a:t>
            </a:r>
          </a:p>
          <a:p>
            <a:pPr>
              <a:lnSpc>
                <a:spcPct val="107000"/>
              </a:lnSpc>
            </a:pPr>
            <a:endParaRPr lang="en-GB" sz="1400" dirty="0">
              <a:solidFill>
                <a:srgbClr val="133A54"/>
              </a:solidFill>
              <a:latin typeface="Aptos" panose="020B0004020202020204" pitchFamily="34" charset="0"/>
            </a:endParaRPr>
          </a:p>
          <a:p>
            <a:pPr>
              <a:lnSpc>
                <a:spcPct val="107000"/>
              </a:lnSpc>
            </a:pPr>
            <a:r>
              <a:rPr lang="en-US" sz="1400" b="1" dirty="0">
                <a:solidFill>
                  <a:srgbClr val="133A54"/>
                </a:solidFill>
                <a:latin typeface="Aptos" panose="020B0004020202020204" pitchFamily="34" charset="0"/>
              </a:rPr>
              <a:t>What they do:</a:t>
            </a:r>
            <a:endParaRPr lang="en-GB" sz="1400" b="1" dirty="0">
              <a:solidFill>
                <a:srgbClr val="133A54"/>
              </a:solidFill>
              <a:latin typeface="Aptos" panose="020B0004020202020204" pitchFamily="34" charset="0"/>
            </a:endParaRPr>
          </a:p>
          <a:p>
            <a:pPr marL="171450" lvl="1" indent="-171450">
              <a:lnSpc>
                <a:spcPct val="107000"/>
              </a:lnSpc>
              <a:buSzPts val="1000"/>
              <a:buFont typeface="Arial" panose="020B0604020202020204" pitchFamily="34" charset="0"/>
              <a:buChar char="•"/>
              <a:tabLst>
                <a:tab pos="914400" algn="l"/>
              </a:tabLst>
            </a:pPr>
            <a:r>
              <a:rPr lang="en-US" sz="1400" dirty="0">
                <a:solidFill>
                  <a:srgbClr val="133A54"/>
                </a:solidFill>
                <a:latin typeface="Aptos" panose="020B0004020202020204" pitchFamily="34" charset="0"/>
              </a:rPr>
              <a:t>Project management, construction, consultancy, and design</a:t>
            </a:r>
            <a:endParaRPr lang="en-GB" sz="1400" dirty="0">
              <a:solidFill>
                <a:srgbClr val="133A54"/>
              </a:solidFill>
              <a:latin typeface="Aptos" panose="020B0004020202020204" pitchFamily="34" charset="0"/>
            </a:endParaRPr>
          </a:p>
          <a:p>
            <a:pPr marL="171450" lvl="1" indent="-171450">
              <a:lnSpc>
                <a:spcPct val="107000"/>
              </a:lnSpc>
              <a:buSzPts val="1000"/>
              <a:buFont typeface="Arial" panose="020B0604020202020204" pitchFamily="34" charset="0"/>
              <a:buChar char="•"/>
              <a:tabLst>
                <a:tab pos="914400" algn="l"/>
              </a:tabLst>
            </a:pPr>
            <a:r>
              <a:rPr lang="en-US" sz="1400" dirty="0">
                <a:solidFill>
                  <a:srgbClr val="133A54"/>
                </a:solidFill>
                <a:latin typeface="Aptos" panose="020B0004020202020204" pitchFamily="34" charset="0"/>
              </a:rPr>
              <a:t>Relocatable architecture, venues, staging, structures and infrastructure such as Basecamps, Fan Zones, Athlete Villages, and more</a:t>
            </a:r>
          </a:p>
          <a:p>
            <a:pPr marL="171450" lvl="1" indent="-171450">
              <a:lnSpc>
                <a:spcPct val="107000"/>
              </a:lnSpc>
              <a:buSzPts val="1000"/>
              <a:buFont typeface="Arial" panose="020B0604020202020204" pitchFamily="34" charset="0"/>
              <a:buChar char="•"/>
              <a:tabLst>
                <a:tab pos="914400" algn="l"/>
              </a:tabLst>
            </a:pPr>
            <a:endParaRPr lang="en-GB" sz="1400" dirty="0">
              <a:solidFill>
                <a:srgbClr val="133A54"/>
              </a:solidFill>
              <a:latin typeface="Aptos" panose="020B0004020202020204" pitchFamily="34" charset="0"/>
            </a:endParaRPr>
          </a:p>
          <a:p>
            <a:pPr>
              <a:lnSpc>
                <a:spcPct val="107000"/>
              </a:lnSpc>
            </a:pPr>
            <a:r>
              <a:rPr lang="en-US" sz="1400" b="1" dirty="0">
                <a:solidFill>
                  <a:srgbClr val="133A54"/>
                </a:solidFill>
                <a:latin typeface="Aptos" panose="020B0004020202020204" pitchFamily="34" charset="0"/>
              </a:rPr>
              <a:t>What they’ve worked on: </a:t>
            </a:r>
            <a:endParaRPr lang="en-GB" sz="1400" b="1" dirty="0">
              <a:solidFill>
                <a:srgbClr val="133A54"/>
              </a:solidFill>
              <a:latin typeface="Aptos" panose="020B0004020202020204" pitchFamily="34" charset="0"/>
            </a:endParaRPr>
          </a:p>
          <a:p>
            <a:pPr marL="171450" lvl="1" indent="-171450">
              <a:lnSpc>
                <a:spcPct val="107000"/>
              </a:lnSpc>
              <a:buSzPts val="1000"/>
              <a:buFont typeface="Arial" panose="020B0604020202020204" pitchFamily="34" charset="0"/>
              <a:buChar char="•"/>
              <a:tabLst>
                <a:tab pos="914400" algn="l"/>
              </a:tabLst>
            </a:pPr>
            <a:r>
              <a:rPr lang="en-US" sz="1400" dirty="0">
                <a:solidFill>
                  <a:srgbClr val="133A54"/>
                </a:solidFill>
                <a:latin typeface="Aptos" panose="020B0004020202020204" pitchFamily="34" charset="0"/>
              </a:rPr>
              <a:t>2024 Olympics (Paris)</a:t>
            </a:r>
            <a:endParaRPr lang="en-GB" sz="1400" dirty="0">
              <a:solidFill>
                <a:srgbClr val="133A54"/>
              </a:solidFill>
              <a:latin typeface="Aptos" panose="020B0004020202020204" pitchFamily="34" charset="0"/>
            </a:endParaRPr>
          </a:p>
          <a:p>
            <a:pPr marL="171450" lvl="1" indent="-171450">
              <a:lnSpc>
                <a:spcPct val="107000"/>
              </a:lnSpc>
              <a:buSzPts val="1000"/>
              <a:buFont typeface="Arial" panose="020B0604020202020204" pitchFamily="34" charset="0"/>
              <a:buChar char="•"/>
              <a:tabLst>
                <a:tab pos="914400" algn="l"/>
              </a:tabLst>
            </a:pPr>
            <a:r>
              <a:rPr lang="en-US" sz="1400" dirty="0">
                <a:solidFill>
                  <a:srgbClr val="133A54"/>
                </a:solidFill>
                <a:latin typeface="Aptos" panose="020B0004020202020204" pitchFamily="34" charset="0"/>
              </a:rPr>
              <a:t>2022 ABBA Arena (London)</a:t>
            </a:r>
            <a:endParaRPr lang="en-GB" sz="1400" dirty="0">
              <a:solidFill>
                <a:srgbClr val="133A54"/>
              </a:solidFill>
              <a:latin typeface="Aptos" panose="020B0004020202020204" pitchFamily="34" charset="0"/>
            </a:endParaRPr>
          </a:p>
          <a:p>
            <a:pPr marL="171450" lvl="1" indent="-171450">
              <a:lnSpc>
                <a:spcPct val="107000"/>
              </a:lnSpc>
              <a:buSzPts val="1000"/>
              <a:buFont typeface="Arial" panose="020B0604020202020204" pitchFamily="34" charset="0"/>
              <a:buChar char="•"/>
              <a:tabLst>
                <a:tab pos="914400" algn="l"/>
              </a:tabLst>
            </a:pPr>
            <a:r>
              <a:rPr lang="en-US" sz="1400" dirty="0">
                <a:solidFill>
                  <a:srgbClr val="133A54"/>
                </a:solidFill>
                <a:latin typeface="Aptos" panose="020B0004020202020204" pitchFamily="34" charset="0"/>
              </a:rPr>
              <a:t>2021 </a:t>
            </a:r>
            <a:r>
              <a:rPr lang="en-US" sz="1400" dirty="0" err="1">
                <a:solidFill>
                  <a:srgbClr val="133A54"/>
                </a:solidFill>
                <a:latin typeface="Aptos" panose="020B0004020202020204" pitchFamily="34" charset="0"/>
              </a:rPr>
              <a:t>Soundforms</a:t>
            </a:r>
            <a:r>
              <a:rPr lang="en-US" sz="1400" dirty="0">
                <a:solidFill>
                  <a:srgbClr val="133A54"/>
                </a:solidFill>
                <a:latin typeface="Aptos" panose="020B0004020202020204" pitchFamily="34" charset="0"/>
              </a:rPr>
              <a:t> (San Diego)</a:t>
            </a:r>
            <a:endParaRPr lang="en-GB" sz="1400" dirty="0">
              <a:solidFill>
                <a:srgbClr val="133A54"/>
              </a:solidFill>
              <a:latin typeface="Aptos" panose="020B0004020202020204" pitchFamily="34" charset="0"/>
            </a:endParaRPr>
          </a:p>
          <a:p>
            <a:pPr marL="171450" lvl="1" indent="-171450">
              <a:lnSpc>
                <a:spcPct val="107000"/>
              </a:lnSpc>
              <a:buSzPts val="1000"/>
              <a:buFont typeface="Arial" panose="020B0604020202020204" pitchFamily="34" charset="0"/>
              <a:buChar char="•"/>
              <a:tabLst>
                <a:tab pos="914400" algn="l"/>
              </a:tabLst>
            </a:pPr>
            <a:r>
              <a:rPr lang="en-US" sz="1400" dirty="0">
                <a:solidFill>
                  <a:srgbClr val="133A54"/>
                </a:solidFill>
                <a:latin typeface="Aptos" panose="020B0004020202020204" pitchFamily="34" charset="0"/>
              </a:rPr>
              <a:t>2020 Olympics (Tokyo)</a:t>
            </a:r>
            <a:endParaRPr lang="en-GB" sz="1400" dirty="0">
              <a:solidFill>
                <a:srgbClr val="133A54"/>
              </a:solidFill>
              <a:latin typeface="Aptos" panose="020B0004020202020204" pitchFamily="34" charset="0"/>
            </a:endParaRPr>
          </a:p>
          <a:p>
            <a:pPr marL="171450" lvl="1" indent="-171450">
              <a:lnSpc>
                <a:spcPct val="107000"/>
              </a:lnSpc>
              <a:buSzPts val="1000"/>
              <a:buFont typeface="Arial" panose="020B0604020202020204" pitchFamily="34" charset="0"/>
              <a:buChar char="•"/>
              <a:tabLst>
                <a:tab pos="914400" algn="l"/>
              </a:tabLst>
            </a:pPr>
            <a:r>
              <a:rPr lang="en-US" sz="1400" dirty="0">
                <a:solidFill>
                  <a:srgbClr val="133A54"/>
                </a:solidFill>
                <a:latin typeface="Aptos" panose="020B0004020202020204" pitchFamily="34" charset="0"/>
              </a:rPr>
              <a:t>2016 Olympics (Rio de Janeiro)</a:t>
            </a:r>
            <a:endParaRPr lang="en-GB" sz="1400" dirty="0">
              <a:solidFill>
                <a:srgbClr val="133A54"/>
              </a:solidFill>
              <a:latin typeface="Aptos" panose="020B0004020202020204" pitchFamily="34" charset="0"/>
            </a:endParaRPr>
          </a:p>
          <a:p>
            <a:pPr marL="171450" lvl="1" indent="-171450">
              <a:lnSpc>
                <a:spcPct val="107000"/>
              </a:lnSpc>
              <a:buSzPts val="1000"/>
              <a:buFont typeface="Arial" panose="020B0604020202020204" pitchFamily="34" charset="0"/>
              <a:buChar char="•"/>
              <a:tabLst>
                <a:tab pos="914400" algn="l"/>
              </a:tabLst>
            </a:pPr>
            <a:r>
              <a:rPr lang="en-US" sz="1400" dirty="0">
                <a:solidFill>
                  <a:srgbClr val="133A54"/>
                </a:solidFill>
                <a:latin typeface="Aptos" panose="020B0004020202020204" pitchFamily="34" charset="0"/>
              </a:rPr>
              <a:t>2012 Olympics (London)</a:t>
            </a:r>
            <a:endParaRPr lang="en-GB" sz="1400" dirty="0">
              <a:solidFill>
                <a:srgbClr val="133A54"/>
              </a:solidFill>
              <a:latin typeface="Aptos" panose="020B0004020202020204" pitchFamily="34" charset="0"/>
            </a:endParaRPr>
          </a:p>
          <a:p>
            <a:endParaRPr lang="en-GB" sz="1200" dirty="0">
              <a:solidFill>
                <a:srgbClr val="133A54"/>
              </a:solidFill>
              <a:latin typeface="Aptos" panose="020B0004020202020204" pitchFamily="34" charset="0"/>
            </a:endParaRPr>
          </a:p>
          <a:p>
            <a:endParaRPr lang="en-US" sz="1200" dirty="0">
              <a:solidFill>
                <a:srgbClr val="133A54"/>
              </a:solidFill>
            </a:endParaRPr>
          </a:p>
        </p:txBody>
      </p:sp>
      <p:sp>
        <p:nvSpPr>
          <p:cNvPr id="4" name="TextBox 44">
            <a:extLst>
              <a:ext uri="{FF2B5EF4-FFF2-40B4-BE49-F238E27FC236}">
                <a16:creationId xmlns:a16="http://schemas.microsoft.com/office/drawing/2014/main" id="{5E2A03E3-0860-DABB-7519-4F60C57D5870}"/>
              </a:ext>
            </a:extLst>
          </p:cNvPr>
          <p:cNvSpPr txBox="1">
            <a:spLocks noChangeArrowheads="1"/>
          </p:cNvSpPr>
          <p:nvPr/>
        </p:nvSpPr>
        <p:spPr bwMode="auto">
          <a:xfrm>
            <a:off x="5512904" y="5606189"/>
            <a:ext cx="6309777"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BD1515"/>
                </a:solidFill>
                <a:latin typeface="Bebas Neue" panose="020B0606020202050201" pitchFamily="34" charset="0"/>
              </a:rPr>
              <a:t>WHAT3WORDS</a:t>
            </a:r>
          </a:p>
        </p:txBody>
      </p:sp>
      <p:sp>
        <p:nvSpPr>
          <p:cNvPr id="5" name="TextBox 4">
            <a:extLst>
              <a:ext uri="{FF2B5EF4-FFF2-40B4-BE49-F238E27FC236}">
                <a16:creationId xmlns:a16="http://schemas.microsoft.com/office/drawing/2014/main" id="{11D69E60-6D5B-1C94-1335-71E132FC51E1}"/>
              </a:ext>
            </a:extLst>
          </p:cNvPr>
          <p:cNvSpPr txBox="1"/>
          <p:nvPr/>
        </p:nvSpPr>
        <p:spPr>
          <a:xfrm>
            <a:off x="6672575" y="913356"/>
            <a:ext cx="5040000" cy="3484928"/>
          </a:xfrm>
          <a:prstGeom prst="rect">
            <a:avLst/>
          </a:prstGeom>
          <a:noFill/>
        </p:spPr>
        <p:txBody>
          <a:bodyPr wrap="square" rtlCol="0">
            <a:spAutoFit/>
          </a:bodyPr>
          <a:lstStyle/>
          <a:p>
            <a:pPr>
              <a:lnSpc>
                <a:spcPct val="107000"/>
              </a:lnSpc>
              <a:spcAft>
                <a:spcPts val="800"/>
              </a:spcAft>
            </a:pPr>
            <a:r>
              <a:rPr lang="en-US" sz="1400" b="1">
                <a:solidFill>
                  <a:srgbClr val="133A54"/>
                </a:solidFill>
                <a:latin typeface="Aptos" panose="020B0004020202020204" pitchFamily="34" charset="0"/>
              </a:rPr>
              <a:t>what3words divides the world into three-meter squares and gave each square a unique combination of three words. It’s the easiest way to find and share exact locations.</a:t>
            </a:r>
            <a:endParaRPr lang="en-GB" sz="1400" b="1">
              <a:solidFill>
                <a:srgbClr val="133A54"/>
              </a:solidFill>
              <a:latin typeface="Aptos" panose="020B0004020202020204" pitchFamily="34" charset="0"/>
            </a:endParaRPr>
          </a:p>
          <a:p>
            <a:pPr>
              <a:lnSpc>
                <a:spcPct val="107000"/>
              </a:lnSpc>
              <a:spcAft>
                <a:spcPts val="800"/>
              </a:spcAft>
            </a:pPr>
            <a:r>
              <a:rPr lang="en-US" sz="1400">
                <a:solidFill>
                  <a:srgbClr val="133A54"/>
                </a:solidFill>
                <a:latin typeface="Aptos" panose="020B0004020202020204" pitchFamily="34" charset="0"/>
              </a:rPr>
              <a:t>what3words is used by millions of people around the world and thousands of businesses. </a:t>
            </a:r>
            <a:endParaRPr lang="en-GB" sz="1400">
              <a:solidFill>
                <a:srgbClr val="133A54"/>
              </a:solidFill>
              <a:latin typeface="Aptos" panose="020B0004020202020204" pitchFamily="34" charset="0"/>
            </a:endParaRPr>
          </a:p>
          <a:p>
            <a:pPr>
              <a:lnSpc>
                <a:spcPct val="107000"/>
              </a:lnSpc>
              <a:spcAft>
                <a:spcPts val="800"/>
              </a:spcAft>
            </a:pPr>
            <a:r>
              <a:rPr lang="en-US" sz="1400" b="1">
                <a:solidFill>
                  <a:srgbClr val="133A54"/>
                </a:solidFill>
                <a:latin typeface="Aptos" panose="020B0004020202020204" pitchFamily="34" charset="0"/>
              </a:rPr>
              <a:t>Examples of their work: </a:t>
            </a:r>
            <a:endParaRPr lang="en-GB" sz="1400" b="1">
              <a:solidFill>
                <a:srgbClr val="133A54"/>
              </a:solidFill>
              <a:latin typeface="Aptos" panose="020B0004020202020204" pitchFamily="34" charset="0"/>
            </a:endParaRPr>
          </a:p>
          <a:p>
            <a:pPr marL="171450" lvl="0" indent="-171450">
              <a:lnSpc>
                <a:spcPct val="107000"/>
              </a:lnSpc>
              <a:spcAft>
                <a:spcPts val="800"/>
              </a:spcAft>
              <a:buSzPts val="1000"/>
              <a:buFont typeface="Arial" panose="020B0604020202020204" pitchFamily="34" charset="0"/>
              <a:buChar char="•"/>
              <a:tabLst>
                <a:tab pos="457200" algn="l"/>
              </a:tabLst>
            </a:pPr>
            <a:r>
              <a:rPr lang="en-GB" sz="1400">
                <a:solidFill>
                  <a:srgbClr val="133A54"/>
                </a:solidFill>
                <a:latin typeface="Aptos" panose="020B0004020202020204" pitchFamily="34" charset="0"/>
                <a:hlinkClick r:id="rId5">
                  <a:extLst>
                    <a:ext uri="{A12FA001-AC4F-418D-AE19-62706E023703}">
                      <ahyp:hlinkClr xmlns:ahyp="http://schemas.microsoft.com/office/drawing/2018/hyperlinkcolor" val="tx"/>
                    </a:ext>
                  </a:extLst>
                </a:hlinkClick>
              </a:rPr>
              <a:t>LA Memorial Coliseum</a:t>
            </a:r>
            <a:endParaRPr lang="en-GB" sz="1400">
              <a:solidFill>
                <a:srgbClr val="133A54"/>
              </a:solidFill>
              <a:latin typeface="Aptos" panose="020B0004020202020204" pitchFamily="34" charset="0"/>
            </a:endParaRPr>
          </a:p>
          <a:p>
            <a:pPr marL="171450" lvl="0" indent="-171450">
              <a:lnSpc>
                <a:spcPct val="107000"/>
              </a:lnSpc>
              <a:spcAft>
                <a:spcPts val="800"/>
              </a:spcAft>
              <a:buSzPts val="1000"/>
              <a:buFont typeface="Arial" panose="020B0604020202020204" pitchFamily="34" charset="0"/>
              <a:buChar char="•"/>
              <a:tabLst>
                <a:tab pos="457200" algn="l"/>
              </a:tabLst>
            </a:pPr>
            <a:r>
              <a:rPr lang="en-GB" sz="1400">
                <a:solidFill>
                  <a:srgbClr val="133A54"/>
                </a:solidFill>
                <a:latin typeface="Aptos" panose="020B0004020202020204" pitchFamily="34" charset="0"/>
                <a:hlinkClick r:id="rId6">
                  <a:extLst>
                    <a:ext uri="{A12FA001-AC4F-418D-AE19-62706E023703}">
                      <ahyp:hlinkClr xmlns:ahyp="http://schemas.microsoft.com/office/drawing/2018/hyperlinkcolor" val="tx"/>
                    </a:ext>
                  </a:extLst>
                </a:hlinkClick>
              </a:rPr>
              <a:t>The O2 Arena</a:t>
            </a:r>
            <a:endParaRPr lang="en-GB" sz="1400">
              <a:solidFill>
                <a:srgbClr val="133A54"/>
              </a:solidFill>
              <a:latin typeface="Aptos" panose="020B0004020202020204" pitchFamily="34" charset="0"/>
            </a:endParaRPr>
          </a:p>
          <a:p>
            <a:pPr marL="171450" lvl="0" indent="-171450">
              <a:lnSpc>
                <a:spcPct val="107000"/>
              </a:lnSpc>
              <a:spcAft>
                <a:spcPts val="800"/>
              </a:spcAft>
              <a:buSzPts val="1000"/>
              <a:buFont typeface="Arial" panose="020B0604020202020204" pitchFamily="34" charset="0"/>
              <a:buChar char="•"/>
              <a:tabLst>
                <a:tab pos="457200" algn="l"/>
              </a:tabLst>
            </a:pPr>
            <a:r>
              <a:rPr lang="en-GB" sz="1400">
                <a:solidFill>
                  <a:srgbClr val="133A54"/>
                </a:solidFill>
                <a:latin typeface="Aptos" panose="020B0004020202020204" pitchFamily="34" charset="0"/>
                <a:hlinkClick r:id="rId7">
                  <a:extLst>
                    <a:ext uri="{A12FA001-AC4F-418D-AE19-62706E023703}">
                      <ahyp:hlinkClr xmlns:ahyp="http://schemas.microsoft.com/office/drawing/2018/hyperlinkcolor" val="tx"/>
                    </a:ext>
                  </a:extLst>
                </a:hlinkClick>
              </a:rPr>
              <a:t>Cannery Row</a:t>
            </a:r>
            <a:endParaRPr lang="en-GB" sz="1400">
              <a:solidFill>
                <a:srgbClr val="133A54"/>
              </a:solidFill>
              <a:latin typeface="Aptos" panose="020B0004020202020204" pitchFamily="34" charset="0"/>
            </a:endParaRPr>
          </a:p>
          <a:p>
            <a:pPr marL="171450" lvl="0" indent="-171450">
              <a:lnSpc>
                <a:spcPct val="107000"/>
              </a:lnSpc>
              <a:spcAft>
                <a:spcPts val="800"/>
              </a:spcAft>
              <a:buSzPts val="1000"/>
              <a:buFont typeface="Arial" panose="020B0604020202020204" pitchFamily="34" charset="0"/>
              <a:buChar char="•"/>
              <a:tabLst>
                <a:tab pos="457200" algn="l"/>
              </a:tabLst>
            </a:pPr>
            <a:r>
              <a:rPr lang="en-GB" sz="1400">
                <a:solidFill>
                  <a:srgbClr val="133A54"/>
                </a:solidFill>
                <a:latin typeface="Aptos" panose="020B0004020202020204" pitchFamily="34" charset="0"/>
                <a:hlinkClick r:id="rId8">
                  <a:extLst>
                    <a:ext uri="{A12FA001-AC4F-418D-AE19-62706E023703}">
                      <ahyp:hlinkClr xmlns:ahyp="http://schemas.microsoft.com/office/drawing/2018/hyperlinkcolor" val="tx"/>
                    </a:ext>
                  </a:extLst>
                </a:hlinkClick>
              </a:rPr>
              <a:t>Goodwood Festival of Speed</a:t>
            </a:r>
            <a:endParaRPr lang="en-GB" sz="1400">
              <a:solidFill>
                <a:srgbClr val="133A54"/>
              </a:solidFill>
              <a:latin typeface="Aptos" panose="020B0004020202020204" pitchFamily="34" charset="0"/>
            </a:endParaRPr>
          </a:p>
          <a:p>
            <a:endParaRPr lang="en-GB" sz="1200">
              <a:solidFill>
                <a:srgbClr val="133A54"/>
              </a:solidFill>
              <a:latin typeface="Aptos" panose="020B0004020202020204" pitchFamily="34" charset="0"/>
            </a:endParaRPr>
          </a:p>
          <a:p>
            <a:endParaRPr lang="en-US" sz="1200">
              <a:solidFill>
                <a:srgbClr val="133A54"/>
              </a:solidFill>
            </a:endParaRPr>
          </a:p>
        </p:txBody>
      </p:sp>
      <p:pic>
        <p:nvPicPr>
          <p:cNvPr id="7" name="Picture 6" descr="A group of people in a stadium&#10;&#10;Description automatically generated">
            <a:hlinkClick r:id="rId9"/>
            <a:extLst>
              <a:ext uri="{FF2B5EF4-FFF2-40B4-BE49-F238E27FC236}">
                <a16:creationId xmlns:a16="http://schemas.microsoft.com/office/drawing/2014/main" id="{C83AEB42-B5A1-358E-98ED-1F3C53CC8DEB}"/>
              </a:ext>
            </a:extLst>
          </p:cNvPr>
          <p:cNvPicPr>
            <a:picLocks noChangeAspect="1"/>
          </p:cNvPicPr>
          <p:nvPr/>
        </p:nvPicPr>
        <p:blipFill>
          <a:blip r:embed="rId10"/>
          <a:srcRect l="15814" r="17617"/>
          <a:stretch/>
        </p:blipFill>
        <p:spPr>
          <a:xfrm>
            <a:off x="3815946" y="3499429"/>
            <a:ext cx="1803866" cy="1768474"/>
          </a:xfrm>
          <a:prstGeom prst="ellipse">
            <a:avLst/>
          </a:prstGeom>
          <a:ln>
            <a:solidFill>
              <a:schemeClr val="accent1"/>
            </a:solidFill>
          </a:ln>
        </p:spPr>
      </p:pic>
      <p:pic>
        <p:nvPicPr>
          <p:cNvPr id="9" name="Picture 8" descr="Aerial view of a stadium and a city&#10;&#10;Description automatically generated">
            <a:hlinkClick r:id="rId11"/>
            <a:extLst>
              <a:ext uri="{FF2B5EF4-FFF2-40B4-BE49-F238E27FC236}">
                <a16:creationId xmlns:a16="http://schemas.microsoft.com/office/drawing/2014/main" id="{5E9BB99A-659A-F25A-9031-D7E0ABCE3A73}"/>
              </a:ext>
            </a:extLst>
          </p:cNvPr>
          <p:cNvPicPr>
            <a:picLocks noChangeAspect="1"/>
          </p:cNvPicPr>
          <p:nvPr/>
        </p:nvPicPr>
        <p:blipFill>
          <a:blip r:embed="rId12"/>
          <a:srcRect l="14833" t="4387" r="30776"/>
          <a:stretch/>
        </p:blipFill>
        <p:spPr>
          <a:xfrm>
            <a:off x="9906838" y="3499429"/>
            <a:ext cx="1805737" cy="1752169"/>
          </a:xfrm>
          <a:prstGeom prst="ellipse">
            <a:avLst/>
          </a:prstGeom>
          <a:ln>
            <a:solidFill>
              <a:schemeClr val="accent1"/>
            </a:solidFill>
          </a:ln>
        </p:spPr>
      </p:pic>
      <p:cxnSp>
        <p:nvCxnSpPr>
          <p:cNvPr id="12" name="Straight Connector 11">
            <a:extLst>
              <a:ext uri="{FF2B5EF4-FFF2-40B4-BE49-F238E27FC236}">
                <a16:creationId xmlns:a16="http://schemas.microsoft.com/office/drawing/2014/main" id="{92EB0CC1-256A-AED8-E225-B94481636710}"/>
              </a:ext>
            </a:extLst>
          </p:cNvPr>
          <p:cNvCxnSpPr>
            <a:cxnSpLocks/>
          </p:cNvCxnSpPr>
          <p:nvPr/>
        </p:nvCxnSpPr>
        <p:spPr>
          <a:xfrm>
            <a:off x="6133226" y="913356"/>
            <a:ext cx="26505" cy="5545749"/>
          </a:xfrm>
          <a:prstGeom prst="line">
            <a:avLst/>
          </a:prstGeom>
          <a:ln w="31750">
            <a:solidFill>
              <a:srgbClr val="D6C535"/>
            </a:solidFill>
          </a:ln>
        </p:spPr>
        <p:style>
          <a:lnRef idx="2">
            <a:schemeClr val="accent1"/>
          </a:lnRef>
          <a:fillRef idx="0">
            <a:schemeClr val="accent1"/>
          </a:fillRef>
          <a:effectRef idx="1">
            <a:schemeClr val="accent1"/>
          </a:effectRef>
          <a:fontRef idx="minor">
            <a:schemeClr val="tx1"/>
          </a:fontRef>
        </p:style>
      </p:cxnSp>
      <p:sp>
        <p:nvSpPr>
          <p:cNvPr id="25" name="TextBox 24">
            <a:hlinkClick r:id="rId9"/>
            <a:extLst>
              <a:ext uri="{FF2B5EF4-FFF2-40B4-BE49-F238E27FC236}">
                <a16:creationId xmlns:a16="http://schemas.microsoft.com/office/drawing/2014/main" id="{6010307A-046E-0959-C7AD-CD1D6CDB20D3}"/>
              </a:ext>
            </a:extLst>
          </p:cNvPr>
          <p:cNvSpPr txBox="1"/>
          <p:nvPr/>
        </p:nvSpPr>
        <p:spPr>
          <a:xfrm>
            <a:off x="630744" y="5511320"/>
            <a:ext cx="4571999" cy="946201"/>
          </a:xfrm>
          <a:prstGeom prst="rect">
            <a:avLst/>
          </a:prstGeom>
          <a:noFill/>
        </p:spPr>
        <p:txBody>
          <a:bodyPr wrap="square" rtlCol="0">
            <a:spAutoFit/>
          </a:bodyPr>
          <a:lstStyle/>
          <a:p>
            <a:endParaRPr lang="en-US"/>
          </a:p>
        </p:txBody>
      </p:sp>
      <p:sp>
        <p:nvSpPr>
          <p:cNvPr id="26" name="TextBox 25">
            <a:hlinkClick r:id="rId11"/>
            <a:extLst>
              <a:ext uri="{FF2B5EF4-FFF2-40B4-BE49-F238E27FC236}">
                <a16:creationId xmlns:a16="http://schemas.microsoft.com/office/drawing/2014/main" id="{49E8C8EF-CA09-3EEC-7153-E2A554010C40}"/>
              </a:ext>
            </a:extLst>
          </p:cNvPr>
          <p:cNvSpPr txBox="1"/>
          <p:nvPr/>
        </p:nvSpPr>
        <p:spPr>
          <a:xfrm>
            <a:off x="7250682" y="5512904"/>
            <a:ext cx="4571999" cy="946201"/>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C35FBCED-10B6-CF9F-D433-CBF2683D0729}"/>
              </a:ext>
            </a:extLst>
          </p:cNvPr>
          <p:cNvSpPr txBox="1"/>
          <p:nvPr/>
        </p:nvSpPr>
        <p:spPr>
          <a:xfrm>
            <a:off x="3753331" y="396331"/>
            <a:ext cx="4685338" cy="261610"/>
          </a:xfrm>
          <a:prstGeom prst="rect">
            <a:avLst/>
          </a:prstGeom>
          <a:noFill/>
        </p:spPr>
        <p:txBody>
          <a:bodyPr wrap="square" rtlCol="0">
            <a:spAutoFit/>
          </a:bodyPr>
          <a:lstStyle/>
          <a:p>
            <a:pPr algn="ctr"/>
            <a:r>
              <a:rPr lang="en-US" sz="1100">
                <a:solidFill>
                  <a:srgbClr val="BD1515"/>
                </a:solidFill>
                <a:latin typeface="URWTypewriterT" panose="02040503030505020204" pitchFamily="18" charset="0"/>
              </a:rPr>
              <a:t>Click on the image or company name to visit their website.</a:t>
            </a:r>
          </a:p>
        </p:txBody>
      </p:sp>
      <p:pic>
        <p:nvPicPr>
          <p:cNvPr id="11" name="Graphic 10" descr="Hamburger Menu Icon with solid fill">
            <a:hlinkClick r:id="rId13" action="ppaction://hlinksldjump"/>
            <a:extLst>
              <a:ext uri="{FF2B5EF4-FFF2-40B4-BE49-F238E27FC236}">
                <a16:creationId xmlns:a16="http://schemas.microsoft.com/office/drawing/2014/main" id="{28309E43-0B19-90B9-6947-9C46884C45C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373807" y="191772"/>
            <a:ext cx="409118" cy="409118"/>
          </a:xfrm>
          <a:prstGeom prst="rect">
            <a:avLst/>
          </a:prstGeom>
        </p:spPr>
      </p:pic>
    </p:spTree>
    <p:extLst>
      <p:ext uri="{BB962C8B-B14F-4D97-AF65-F5344CB8AC3E}">
        <p14:creationId xmlns:p14="http://schemas.microsoft.com/office/powerpoint/2010/main" val="1553224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D08EF6-8724-7329-98F5-DC0DA835C88E}"/>
            </a:ext>
          </a:extLst>
        </p:cNvPr>
        <p:cNvGrpSpPr/>
        <p:nvPr/>
      </p:nvGrpSpPr>
      <p:grpSpPr>
        <a:xfrm>
          <a:off x="0" y="0"/>
          <a:ext cx="0" cy="0"/>
          <a:chOff x="0" y="0"/>
          <a:chExt cx="0" cy="0"/>
        </a:xfrm>
      </p:grpSpPr>
      <p:sp>
        <p:nvSpPr>
          <p:cNvPr id="3" name="TextBox 44">
            <a:extLst>
              <a:ext uri="{FF2B5EF4-FFF2-40B4-BE49-F238E27FC236}">
                <a16:creationId xmlns:a16="http://schemas.microsoft.com/office/drawing/2014/main" id="{72F20149-17C0-A6E1-DC3A-1FDEBE84971A}"/>
              </a:ext>
            </a:extLst>
          </p:cNvPr>
          <p:cNvSpPr txBox="1">
            <a:spLocks noChangeArrowheads="1"/>
          </p:cNvSpPr>
          <p:nvPr/>
        </p:nvSpPr>
        <p:spPr bwMode="auto">
          <a:xfrm>
            <a:off x="0" y="5606189"/>
            <a:ext cx="12191999"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a:lnSpc>
                <a:spcPts val="7300"/>
              </a:lnSpc>
            </a:pPr>
            <a:r>
              <a:rPr lang="en-US" altLang="en-US" sz="8000" dirty="0">
                <a:solidFill>
                  <a:srgbClr val="BD1515"/>
                </a:solidFill>
                <a:latin typeface="Bebas Neue" panose="020B0606020202050201" pitchFamily="34" charset="0"/>
              </a:rPr>
              <a:t>New substance &amp; SKYMAGIC </a:t>
            </a:r>
          </a:p>
        </p:txBody>
      </p:sp>
      <p:sp>
        <p:nvSpPr>
          <p:cNvPr id="28" name="TextBox 27">
            <a:hlinkClick r:id="rId3"/>
            <a:extLst>
              <a:ext uri="{FF2B5EF4-FFF2-40B4-BE49-F238E27FC236}">
                <a16:creationId xmlns:a16="http://schemas.microsoft.com/office/drawing/2014/main" id="{2FD5DD75-C84E-464E-F6FC-0953C1BEFC5C}"/>
              </a:ext>
            </a:extLst>
          </p:cNvPr>
          <p:cNvSpPr txBox="1"/>
          <p:nvPr/>
        </p:nvSpPr>
        <p:spPr>
          <a:xfrm>
            <a:off x="2092098" y="2175688"/>
            <a:ext cx="2712131" cy="451398"/>
          </a:xfrm>
          <a:prstGeom prst="rect">
            <a:avLst/>
          </a:prstGeom>
          <a:noFill/>
        </p:spPr>
        <p:txBody>
          <a:bodyPr wrap="square" rtlCol="0">
            <a:spAutoFit/>
          </a:bodyPr>
          <a:lstStyle/>
          <a:p>
            <a:endParaRPr lang="en-US"/>
          </a:p>
        </p:txBody>
      </p:sp>
      <p:sp>
        <p:nvSpPr>
          <p:cNvPr id="10" name="TextBox 9">
            <a:extLst>
              <a:ext uri="{FF2B5EF4-FFF2-40B4-BE49-F238E27FC236}">
                <a16:creationId xmlns:a16="http://schemas.microsoft.com/office/drawing/2014/main" id="{80333DD7-47D2-1E1F-AC7C-2AFC3F9290D3}"/>
              </a:ext>
            </a:extLst>
          </p:cNvPr>
          <p:cNvSpPr txBox="1"/>
          <p:nvPr/>
        </p:nvSpPr>
        <p:spPr>
          <a:xfrm>
            <a:off x="888406" y="918075"/>
            <a:ext cx="5167313" cy="1301638"/>
          </a:xfrm>
          <a:prstGeom prst="rect">
            <a:avLst/>
          </a:prstGeom>
          <a:noFill/>
        </p:spPr>
        <p:txBody>
          <a:bodyPr wrap="square" rtlCol="0">
            <a:spAutoFit/>
          </a:bodyPr>
          <a:lstStyle/>
          <a:p>
            <a:pPr>
              <a:lnSpc>
                <a:spcPct val="107000"/>
              </a:lnSpc>
              <a:spcAft>
                <a:spcPts val="800"/>
              </a:spcAft>
            </a:pPr>
            <a:r>
              <a:rPr lang="en-US" sz="1400" b="1" dirty="0">
                <a:solidFill>
                  <a:srgbClr val="133A54"/>
                </a:solidFill>
                <a:latin typeface="Aptos" panose="020B0004020202020204" pitchFamily="34" charset="0"/>
              </a:rPr>
              <a:t>New Substance  is a multi-award-winning creative studio with over 20 years’ experience designing and delivering brave and ambitious projects that blur the lines of art, engineering, and technology across global live events, entertainment and art.</a:t>
            </a:r>
            <a:endParaRPr lang="en-GB" sz="1400" b="1" dirty="0">
              <a:solidFill>
                <a:srgbClr val="133A54"/>
              </a:solidFill>
              <a:latin typeface="Aptos" panose="020B0004020202020204" pitchFamily="34" charset="0"/>
            </a:endParaRPr>
          </a:p>
          <a:p>
            <a:endParaRPr lang="en-US" sz="1200" dirty="0">
              <a:solidFill>
                <a:srgbClr val="133A54"/>
              </a:solidFill>
            </a:endParaRPr>
          </a:p>
        </p:txBody>
      </p:sp>
      <p:cxnSp>
        <p:nvCxnSpPr>
          <p:cNvPr id="11" name="Straight Connector 10">
            <a:extLst>
              <a:ext uri="{FF2B5EF4-FFF2-40B4-BE49-F238E27FC236}">
                <a16:creationId xmlns:a16="http://schemas.microsoft.com/office/drawing/2014/main" id="{C925C2B4-4245-A787-995A-5A284E70949D}"/>
              </a:ext>
            </a:extLst>
          </p:cNvPr>
          <p:cNvCxnSpPr>
            <a:cxnSpLocks/>
          </p:cNvCxnSpPr>
          <p:nvPr/>
        </p:nvCxnSpPr>
        <p:spPr>
          <a:xfrm>
            <a:off x="6387550" y="918075"/>
            <a:ext cx="0" cy="3534655"/>
          </a:xfrm>
          <a:prstGeom prst="line">
            <a:avLst/>
          </a:prstGeom>
          <a:ln w="31750">
            <a:solidFill>
              <a:srgbClr val="D6C535"/>
            </a:solidFill>
          </a:ln>
        </p:spPr>
        <p:style>
          <a:lnRef idx="2">
            <a:schemeClr val="accent1"/>
          </a:lnRef>
          <a:fillRef idx="0">
            <a:schemeClr val="accent1"/>
          </a:fillRef>
          <a:effectRef idx="1">
            <a:schemeClr val="accent1"/>
          </a:effectRef>
          <a:fontRef idx="minor">
            <a:schemeClr val="tx1"/>
          </a:fontRef>
        </p:style>
      </p:cxnSp>
      <p:pic>
        <p:nvPicPr>
          <p:cNvPr id="15" name="Picture 14" descr="A large group of people outside a building&#10;&#10;Description automatically generated">
            <a:hlinkClick r:id="rId4"/>
            <a:extLst>
              <a:ext uri="{FF2B5EF4-FFF2-40B4-BE49-F238E27FC236}">
                <a16:creationId xmlns:a16="http://schemas.microsoft.com/office/drawing/2014/main" id="{17B6511B-2754-56E1-FE0C-DE744018ACC0}"/>
              </a:ext>
            </a:extLst>
          </p:cNvPr>
          <p:cNvPicPr>
            <a:picLocks noChangeAspect="1"/>
          </p:cNvPicPr>
          <p:nvPr/>
        </p:nvPicPr>
        <p:blipFill>
          <a:blip r:embed="rId5"/>
          <a:srcRect t="4168" r="50382" b="7082"/>
          <a:stretch/>
        </p:blipFill>
        <p:spPr>
          <a:xfrm>
            <a:off x="974861" y="3167701"/>
            <a:ext cx="1803866" cy="1768474"/>
          </a:xfrm>
          <a:prstGeom prst="ellipse">
            <a:avLst/>
          </a:prstGeom>
          <a:ln>
            <a:solidFill>
              <a:schemeClr val="accent1"/>
            </a:solidFill>
          </a:ln>
        </p:spPr>
      </p:pic>
      <p:sp>
        <p:nvSpPr>
          <p:cNvPr id="24" name="TextBox 23">
            <a:hlinkClick r:id="rId4"/>
            <a:extLst>
              <a:ext uri="{FF2B5EF4-FFF2-40B4-BE49-F238E27FC236}">
                <a16:creationId xmlns:a16="http://schemas.microsoft.com/office/drawing/2014/main" id="{6D87962E-18C1-A8A1-D1B7-4D1801E2B2BE}"/>
              </a:ext>
            </a:extLst>
          </p:cNvPr>
          <p:cNvSpPr txBox="1"/>
          <p:nvPr/>
        </p:nvSpPr>
        <p:spPr>
          <a:xfrm>
            <a:off x="1548236" y="5483386"/>
            <a:ext cx="5253771" cy="946201"/>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B353B3A0-78F9-6947-4F17-AC7A4CFBDD30}"/>
              </a:ext>
            </a:extLst>
          </p:cNvPr>
          <p:cNvSpPr txBox="1"/>
          <p:nvPr/>
        </p:nvSpPr>
        <p:spPr>
          <a:xfrm>
            <a:off x="4044881" y="411463"/>
            <a:ext cx="4685338" cy="261610"/>
          </a:xfrm>
          <a:prstGeom prst="rect">
            <a:avLst/>
          </a:prstGeom>
          <a:noFill/>
        </p:spPr>
        <p:txBody>
          <a:bodyPr wrap="square" rtlCol="0">
            <a:spAutoFit/>
          </a:bodyPr>
          <a:lstStyle/>
          <a:p>
            <a:pPr algn="ctr"/>
            <a:r>
              <a:rPr lang="en-US" sz="1100">
                <a:solidFill>
                  <a:srgbClr val="BD1515"/>
                </a:solidFill>
                <a:latin typeface="URWTypewriterT" panose="02040503030505020204" pitchFamily="18" charset="0"/>
              </a:rPr>
              <a:t>Click on the image or company name to visit their website.</a:t>
            </a:r>
          </a:p>
        </p:txBody>
      </p:sp>
      <p:pic>
        <p:nvPicPr>
          <p:cNvPr id="8" name="Graphic 7" descr="Hamburger Menu Icon with solid fill">
            <a:hlinkClick r:id="rId6" action="ppaction://hlinksldjump"/>
            <a:extLst>
              <a:ext uri="{FF2B5EF4-FFF2-40B4-BE49-F238E27FC236}">
                <a16:creationId xmlns:a16="http://schemas.microsoft.com/office/drawing/2014/main" id="{F7E9EFCD-24A8-D6A5-5990-063E78B383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3807" y="191772"/>
            <a:ext cx="409118" cy="409118"/>
          </a:xfrm>
          <a:prstGeom prst="rect">
            <a:avLst/>
          </a:prstGeom>
        </p:spPr>
      </p:pic>
      <p:sp>
        <p:nvSpPr>
          <p:cNvPr id="9" name="TextBox 8">
            <a:extLst>
              <a:ext uri="{FF2B5EF4-FFF2-40B4-BE49-F238E27FC236}">
                <a16:creationId xmlns:a16="http://schemas.microsoft.com/office/drawing/2014/main" id="{E21EA254-231A-6974-E71C-420AE76C8F09}"/>
              </a:ext>
            </a:extLst>
          </p:cNvPr>
          <p:cNvSpPr txBox="1"/>
          <p:nvPr/>
        </p:nvSpPr>
        <p:spPr>
          <a:xfrm>
            <a:off x="6658238" y="941292"/>
            <a:ext cx="5040000" cy="1934953"/>
          </a:xfrm>
          <a:prstGeom prst="rect">
            <a:avLst/>
          </a:prstGeom>
          <a:noFill/>
        </p:spPr>
        <p:txBody>
          <a:bodyPr wrap="square" rtlCol="0">
            <a:spAutoFit/>
          </a:bodyPr>
          <a:lstStyle/>
          <a:p>
            <a:pPr>
              <a:lnSpc>
                <a:spcPct val="107000"/>
              </a:lnSpc>
              <a:spcAft>
                <a:spcPts val="800"/>
              </a:spcAft>
            </a:pPr>
            <a:r>
              <a:rPr lang="en-GB" sz="1400" b="1" dirty="0" err="1">
                <a:solidFill>
                  <a:srgbClr val="133A54"/>
                </a:solidFill>
                <a:latin typeface="Aptos" panose="020B0004020202020204" pitchFamily="34" charset="0"/>
              </a:rPr>
              <a:t>SkyMagic</a:t>
            </a:r>
            <a:r>
              <a:rPr lang="en-GB" sz="1400" b="1" dirty="0">
                <a:solidFill>
                  <a:srgbClr val="133A54"/>
                </a:solidFill>
                <a:latin typeface="Aptos" panose="020B0004020202020204" pitchFamily="34" charset="0"/>
              </a:rPr>
              <a:t> is a leading drone light show company, based in the UK, Singapore, and the USA. </a:t>
            </a:r>
          </a:p>
          <a:p>
            <a:pPr>
              <a:lnSpc>
                <a:spcPct val="107000"/>
              </a:lnSpc>
              <a:spcAft>
                <a:spcPts val="800"/>
              </a:spcAft>
            </a:pPr>
            <a:r>
              <a:rPr lang="en-GB" sz="1400" dirty="0">
                <a:solidFill>
                  <a:srgbClr val="133A54"/>
                </a:solidFill>
                <a:latin typeface="Aptos" panose="020B0004020202020204" pitchFamily="34" charset="0"/>
              </a:rPr>
              <a:t>Harnessing the abilities of drone light technology, they conjure stories in the sky, moving and entertaining audiences across the globe. </a:t>
            </a:r>
          </a:p>
          <a:p>
            <a:pPr>
              <a:lnSpc>
                <a:spcPct val="107000"/>
              </a:lnSpc>
              <a:spcAft>
                <a:spcPts val="800"/>
              </a:spcAft>
            </a:pPr>
            <a:endParaRPr lang="en-GB" sz="1200" dirty="0">
              <a:solidFill>
                <a:srgbClr val="133A54"/>
              </a:solidFill>
              <a:latin typeface="Aptos" panose="020B0004020202020204" pitchFamily="34" charset="0"/>
            </a:endParaRPr>
          </a:p>
          <a:p>
            <a:endParaRPr lang="en-US" sz="1200" dirty="0">
              <a:solidFill>
                <a:srgbClr val="133A54"/>
              </a:solidFill>
            </a:endParaRPr>
          </a:p>
        </p:txBody>
      </p:sp>
      <p:sp>
        <p:nvSpPr>
          <p:cNvPr id="12" name="TextBox 11">
            <a:hlinkClick r:id="rId9"/>
            <a:extLst>
              <a:ext uri="{FF2B5EF4-FFF2-40B4-BE49-F238E27FC236}">
                <a16:creationId xmlns:a16="http://schemas.microsoft.com/office/drawing/2014/main" id="{6A2567F7-7502-C737-141A-79FC2C65DEFB}"/>
              </a:ext>
            </a:extLst>
          </p:cNvPr>
          <p:cNvSpPr txBox="1"/>
          <p:nvPr/>
        </p:nvSpPr>
        <p:spPr>
          <a:xfrm>
            <a:off x="7412580" y="5407571"/>
            <a:ext cx="3231184" cy="1038966"/>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498851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08EF6-8724-7329-98F5-DC0DA835C88E}"/>
            </a:ext>
          </a:extLst>
        </p:cNvPr>
        <p:cNvGrpSpPr/>
        <p:nvPr/>
      </p:nvGrpSpPr>
      <p:grpSpPr>
        <a:xfrm>
          <a:off x="0" y="0"/>
          <a:ext cx="0" cy="0"/>
          <a:chOff x="0" y="0"/>
          <a:chExt cx="0" cy="0"/>
        </a:xfrm>
      </p:grpSpPr>
      <p:pic>
        <p:nvPicPr>
          <p:cNvPr id="2" name="Picture 1" descr="A phone with a qr code&#10;&#10;Description automatically generated">
            <a:hlinkClick r:id="rId3"/>
            <a:extLst>
              <a:ext uri="{FF2B5EF4-FFF2-40B4-BE49-F238E27FC236}">
                <a16:creationId xmlns:a16="http://schemas.microsoft.com/office/drawing/2014/main" id="{E1EB4F9D-4182-3A4D-A8D2-00DDE03E9BE6}"/>
              </a:ext>
            </a:extLst>
          </p:cNvPr>
          <p:cNvPicPr>
            <a:picLocks noChangeAspect="1"/>
          </p:cNvPicPr>
          <p:nvPr/>
        </p:nvPicPr>
        <p:blipFill>
          <a:blip r:embed="rId4"/>
          <a:stretch>
            <a:fillRect/>
          </a:stretch>
        </p:blipFill>
        <p:spPr>
          <a:xfrm>
            <a:off x="9029517" y="3472998"/>
            <a:ext cx="2548849" cy="1794904"/>
          </a:xfrm>
          <a:prstGeom prst="rect">
            <a:avLst/>
          </a:prstGeom>
        </p:spPr>
      </p:pic>
      <p:sp>
        <p:nvSpPr>
          <p:cNvPr id="28" name="TextBox 27">
            <a:hlinkClick r:id="rId5"/>
            <a:extLst>
              <a:ext uri="{FF2B5EF4-FFF2-40B4-BE49-F238E27FC236}">
                <a16:creationId xmlns:a16="http://schemas.microsoft.com/office/drawing/2014/main" id="{2FD5DD75-C84E-464E-F6FC-0953C1BEFC5C}"/>
              </a:ext>
            </a:extLst>
          </p:cNvPr>
          <p:cNvSpPr txBox="1"/>
          <p:nvPr/>
        </p:nvSpPr>
        <p:spPr>
          <a:xfrm>
            <a:off x="2092098" y="2175688"/>
            <a:ext cx="2712131" cy="451398"/>
          </a:xfrm>
          <a:prstGeom prst="rect">
            <a:avLst/>
          </a:prstGeom>
          <a:noFill/>
        </p:spPr>
        <p:txBody>
          <a:bodyPr wrap="square" rtlCol="0">
            <a:spAutoFit/>
          </a:bodyPr>
          <a:lstStyle/>
          <a:p>
            <a:endParaRPr lang="en-US"/>
          </a:p>
        </p:txBody>
      </p:sp>
      <p:sp>
        <p:nvSpPr>
          <p:cNvPr id="4" name="TextBox 44">
            <a:extLst>
              <a:ext uri="{FF2B5EF4-FFF2-40B4-BE49-F238E27FC236}">
                <a16:creationId xmlns:a16="http://schemas.microsoft.com/office/drawing/2014/main" id="{817B4302-1C1A-D3B8-6AB1-4F7AC5D9057B}"/>
              </a:ext>
            </a:extLst>
          </p:cNvPr>
          <p:cNvSpPr txBox="1">
            <a:spLocks noChangeArrowheads="1"/>
          </p:cNvSpPr>
          <p:nvPr/>
        </p:nvSpPr>
        <p:spPr bwMode="auto">
          <a:xfrm>
            <a:off x="5512904" y="5606189"/>
            <a:ext cx="6309777"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err="1">
                <a:solidFill>
                  <a:srgbClr val="BD1515"/>
                </a:solidFill>
                <a:latin typeface="Bebas Neue" panose="020B0606020202050201" pitchFamily="34" charset="0"/>
              </a:rPr>
              <a:t>onezone</a:t>
            </a:r>
            <a:endParaRPr lang="en-US" altLang="en-US" sz="8000">
              <a:solidFill>
                <a:srgbClr val="BD1515"/>
              </a:solidFill>
              <a:latin typeface="Bebas Neue" panose="020B0606020202050201" pitchFamily="34" charset="0"/>
            </a:endParaRPr>
          </a:p>
        </p:txBody>
      </p:sp>
      <p:sp>
        <p:nvSpPr>
          <p:cNvPr id="5" name="TextBox 4">
            <a:extLst>
              <a:ext uri="{FF2B5EF4-FFF2-40B4-BE49-F238E27FC236}">
                <a16:creationId xmlns:a16="http://schemas.microsoft.com/office/drawing/2014/main" id="{ADD1620C-5418-6A6E-8E4C-4E6E627CA685}"/>
              </a:ext>
            </a:extLst>
          </p:cNvPr>
          <p:cNvSpPr txBox="1"/>
          <p:nvPr/>
        </p:nvSpPr>
        <p:spPr>
          <a:xfrm>
            <a:off x="6672573" y="908050"/>
            <a:ext cx="5040000" cy="3350917"/>
          </a:xfrm>
          <a:prstGeom prst="rect">
            <a:avLst/>
          </a:prstGeom>
          <a:noFill/>
        </p:spPr>
        <p:txBody>
          <a:bodyPr wrap="square" rtlCol="0">
            <a:spAutoFit/>
          </a:bodyPr>
          <a:lstStyle/>
          <a:p>
            <a:pPr>
              <a:lnSpc>
                <a:spcPct val="107000"/>
              </a:lnSpc>
              <a:spcAft>
                <a:spcPts val="800"/>
              </a:spcAft>
            </a:pPr>
            <a:r>
              <a:rPr lang="en-US" sz="1400" b="1" err="1">
                <a:solidFill>
                  <a:srgbClr val="133A54"/>
                </a:solidFill>
                <a:latin typeface="Aptos" panose="020B0004020202020204" pitchFamily="34" charset="0"/>
              </a:rPr>
              <a:t>onezone</a:t>
            </a:r>
            <a:r>
              <a:rPr lang="en-US" sz="1400" b="1">
                <a:solidFill>
                  <a:srgbClr val="133A54"/>
                </a:solidFill>
                <a:latin typeface="Aptos" panose="020B0004020202020204" pitchFamily="34" charset="0"/>
              </a:rPr>
              <a:t> is a discovery platform that curates the best restaurants, cafes, bars and hotels in cities around the world.</a:t>
            </a:r>
            <a:endParaRPr lang="en-GB" sz="1400" b="1">
              <a:solidFill>
                <a:srgbClr val="133A54"/>
              </a:solidFill>
              <a:latin typeface="Aptos" panose="020B0004020202020204" pitchFamily="34" charset="0"/>
            </a:endParaRPr>
          </a:p>
          <a:p>
            <a:pPr>
              <a:lnSpc>
                <a:spcPct val="107000"/>
              </a:lnSpc>
              <a:spcAft>
                <a:spcPts val="800"/>
              </a:spcAft>
            </a:pPr>
            <a:r>
              <a:rPr lang="en-US" sz="1400">
                <a:solidFill>
                  <a:srgbClr val="133A54"/>
                </a:solidFill>
                <a:latin typeface="Aptos" panose="020B0004020202020204" pitchFamily="34" charset="0"/>
              </a:rPr>
              <a:t>In a world of content and information overload, </a:t>
            </a:r>
            <a:r>
              <a:rPr lang="en-US" sz="1400" err="1">
                <a:solidFill>
                  <a:srgbClr val="133A54"/>
                </a:solidFill>
                <a:latin typeface="Aptos" panose="020B0004020202020204" pitchFamily="34" charset="0"/>
              </a:rPr>
              <a:t>onezone</a:t>
            </a:r>
            <a:r>
              <a:rPr lang="en-US" sz="1400">
                <a:solidFill>
                  <a:srgbClr val="133A54"/>
                </a:solidFill>
                <a:latin typeface="Aptos" panose="020B0004020202020204" pitchFamily="34" charset="0"/>
              </a:rPr>
              <a:t> is committed to providing inspirational, trusted, authentic recommendations which their community is looking for.</a:t>
            </a:r>
            <a:r>
              <a:rPr lang="en-GB" sz="1400">
                <a:solidFill>
                  <a:srgbClr val="133A54"/>
                </a:solidFill>
                <a:latin typeface="Aptos" panose="020B0004020202020204" pitchFamily="34" charset="0"/>
              </a:rPr>
              <a:t>  </a:t>
            </a:r>
          </a:p>
          <a:p>
            <a:pPr>
              <a:lnSpc>
                <a:spcPct val="107000"/>
              </a:lnSpc>
              <a:spcAft>
                <a:spcPts val="800"/>
              </a:spcAft>
            </a:pPr>
            <a:r>
              <a:rPr lang="en-US" sz="1400" err="1">
                <a:solidFill>
                  <a:srgbClr val="133A54"/>
                </a:solidFill>
                <a:latin typeface="Aptos" panose="020B0004020202020204" pitchFamily="34" charset="0"/>
              </a:rPr>
              <a:t>onezone</a:t>
            </a:r>
            <a:r>
              <a:rPr lang="en-US" sz="1400">
                <a:solidFill>
                  <a:srgbClr val="133A54"/>
                </a:solidFill>
                <a:latin typeface="Aptos" panose="020B0004020202020204" pitchFamily="34" charset="0"/>
              </a:rPr>
              <a:t> champions female-founded, black-owned and sustainable businesses alongside community heroes through its beautifully curated restaurant lists, encouraging their community to show their support.</a:t>
            </a:r>
            <a:endParaRPr lang="en-GB" sz="1400">
              <a:solidFill>
                <a:srgbClr val="133A54"/>
              </a:solidFill>
              <a:latin typeface="Aptos" panose="020B0004020202020204" pitchFamily="34" charset="0"/>
            </a:endParaRPr>
          </a:p>
          <a:p>
            <a:pPr>
              <a:lnSpc>
                <a:spcPct val="107000"/>
              </a:lnSpc>
            </a:pPr>
            <a:r>
              <a:rPr lang="en-US" sz="1400" i="1">
                <a:solidFill>
                  <a:srgbClr val="133A54"/>
                </a:solidFill>
                <a:latin typeface="Aptos" panose="020B0004020202020204" pitchFamily="34" charset="0"/>
              </a:rPr>
              <a:t>Free to download </a:t>
            </a:r>
          </a:p>
          <a:p>
            <a:pPr>
              <a:lnSpc>
                <a:spcPct val="107000"/>
              </a:lnSpc>
            </a:pPr>
            <a:r>
              <a:rPr lang="en-US" sz="1400" i="1">
                <a:solidFill>
                  <a:srgbClr val="133A54"/>
                </a:solidFill>
                <a:latin typeface="Aptos" panose="020B0004020202020204" pitchFamily="34" charset="0"/>
              </a:rPr>
              <a:t>on iOS and Android.</a:t>
            </a:r>
            <a:endParaRPr lang="en-GB" sz="1400" i="1">
              <a:solidFill>
                <a:srgbClr val="133A54"/>
              </a:solidFill>
              <a:latin typeface="Aptos" panose="020B0004020202020204" pitchFamily="34" charset="0"/>
            </a:endParaRPr>
          </a:p>
          <a:p>
            <a:endParaRPr lang="en-US" sz="1200">
              <a:solidFill>
                <a:srgbClr val="133A54"/>
              </a:solidFill>
            </a:endParaRPr>
          </a:p>
        </p:txBody>
      </p:sp>
      <p:cxnSp>
        <p:nvCxnSpPr>
          <p:cNvPr id="11" name="Straight Connector 10">
            <a:extLst>
              <a:ext uri="{FF2B5EF4-FFF2-40B4-BE49-F238E27FC236}">
                <a16:creationId xmlns:a16="http://schemas.microsoft.com/office/drawing/2014/main" id="{C925C2B4-4245-A787-995A-5A284E70949D}"/>
              </a:ext>
            </a:extLst>
          </p:cNvPr>
          <p:cNvCxnSpPr>
            <a:cxnSpLocks/>
          </p:cNvCxnSpPr>
          <p:nvPr/>
        </p:nvCxnSpPr>
        <p:spPr>
          <a:xfrm>
            <a:off x="6387550" y="918075"/>
            <a:ext cx="0" cy="5554282"/>
          </a:xfrm>
          <a:prstGeom prst="line">
            <a:avLst/>
          </a:prstGeom>
          <a:ln w="31750">
            <a:solidFill>
              <a:srgbClr val="D6C535"/>
            </a:solidFill>
          </a:ln>
        </p:spPr>
        <p:style>
          <a:lnRef idx="2">
            <a:schemeClr val="accent1"/>
          </a:lnRef>
          <a:fillRef idx="0">
            <a:schemeClr val="accent1"/>
          </a:fillRef>
          <a:effectRef idx="1">
            <a:schemeClr val="accent1"/>
          </a:effectRef>
          <a:fontRef idx="minor">
            <a:schemeClr val="tx1"/>
          </a:fontRef>
        </p:style>
      </p:cxnSp>
      <p:sp>
        <p:nvSpPr>
          <p:cNvPr id="25" name="TextBox 24">
            <a:hlinkClick r:id="rId3"/>
            <a:extLst>
              <a:ext uri="{FF2B5EF4-FFF2-40B4-BE49-F238E27FC236}">
                <a16:creationId xmlns:a16="http://schemas.microsoft.com/office/drawing/2014/main" id="{B93AE0E2-4D88-2E49-DA9B-A5B4D60F9473}"/>
              </a:ext>
            </a:extLst>
          </p:cNvPr>
          <p:cNvSpPr txBox="1"/>
          <p:nvPr/>
        </p:nvSpPr>
        <p:spPr>
          <a:xfrm>
            <a:off x="8773449" y="5526156"/>
            <a:ext cx="3139911" cy="946201"/>
          </a:xfrm>
          <a:prstGeom prst="rect">
            <a:avLst/>
          </a:prstGeom>
          <a:noFill/>
        </p:spPr>
        <p:txBody>
          <a:bodyPr wrap="square" rtlCol="0">
            <a:spAutoFit/>
          </a:bodyPr>
          <a:lstStyle/>
          <a:p>
            <a:endParaRPr lang="en-US"/>
          </a:p>
        </p:txBody>
      </p:sp>
      <p:sp>
        <p:nvSpPr>
          <p:cNvPr id="7" name="TextBox 6">
            <a:extLst>
              <a:ext uri="{FF2B5EF4-FFF2-40B4-BE49-F238E27FC236}">
                <a16:creationId xmlns:a16="http://schemas.microsoft.com/office/drawing/2014/main" id="{B353B3A0-78F9-6947-4F17-AC7A4CFBDD30}"/>
              </a:ext>
            </a:extLst>
          </p:cNvPr>
          <p:cNvSpPr txBox="1"/>
          <p:nvPr/>
        </p:nvSpPr>
        <p:spPr>
          <a:xfrm>
            <a:off x="4044881" y="411463"/>
            <a:ext cx="4685338" cy="261610"/>
          </a:xfrm>
          <a:prstGeom prst="rect">
            <a:avLst/>
          </a:prstGeom>
          <a:noFill/>
        </p:spPr>
        <p:txBody>
          <a:bodyPr wrap="square" rtlCol="0">
            <a:spAutoFit/>
          </a:bodyPr>
          <a:lstStyle/>
          <a:p>
            <a:pPr algn="ctr"/>
            <a:r>
              <a:rPr lang="en-US" sz="1100">
                <a:solidFill>
                  <a:srgbClr val="BD1515"/>
                </a:solidFill>
                <a:latin typeface="URWTypewriterT" panose="02040503030505020204" pitchFamily="18" charset="0"/>
              </a:rPr>
              <a:t>Click on the image or company name to visit their website.</a:t>
            </a:r>
          </a:p>
        </p:txBody>
      </p:sp>
      <p:pic>
        <p:nvPicPr>
          <p:cNvPr id="8" name="Graphic 7" descr="Hamburger Menu Icon with solid fill">
            <a:hlinkClick r:id="rId6" action="ppaction://hlinksldjump"/>
            <a:extLst>
              <a:ext uri="{FF2B5EF4-FFF2-40B4-BE49-F238E27FC236}">
                <a16:creationId xmlns:a16="http://schemas.microsoft.com/office/drawing/2014/main" id="{F7E9EFCD-24A8-D6A5-5990-063E78B383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3807" y="191772"/>
            <a:ext cx="409118" cy="409118"/>
          </a:xfrm>
          <a:prstGeom prst="rect">
            <a:avLst/>
          </a:prstGeom>
        </p:spPr>
      </p:pic>
      <p:sp>
        <p:nvSpPr>
          <p:cNvPr id="6" name="TextBox 44">
            <a:extLst>
              <a:ext uri="{FF2B5EF4-FFF2-40B4-BE49-F238E27FC236}">
                <a16:creationId xmlns:a16="http://schemas.microsoft.com/office/drawing/2014/main" id="{A18164EF-7B5B-E4E4-B8FF-BC6E9FDBC8B9}"/>
              </a:ext>
            </a:extLst>
          </p:cNvPr>
          <p:cNvSpPr txBox="1">
            <a:spLocks noChangeArrowheads="1"/>
          </p:cNvSpPr>
          <p:nvPr/>
        </p:nvSpPr>
        <p:spPr bwMode="auto">
          <a:xfrm>
            <a:off x="894730" y="5606189"/>
            <a:ext cx="7639669"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7300"/>
              </a:lnSpc>
            </a:pPr>
            <a:r>
              <a:rPr lang="en-US" altLang="en-US" sz="8000" dirty="0">
                <a:solidFill>
                  <a:srgbClr val="BD1515"/>
                </a:solidFill>
                <a:latin typeface="Bebas Neue" panose="020B0606020202050201" pitchFamily="34" charset="0"/>
              </a:rPr>
              <a:t>Two circles </a:t>
            </a:r>
          </a:p>
        </p:txBody>
      </p:sp>
      <p:sp>
        <p:nvSpPr>
          <p:cNvPr id="9" name="TextBox 8">
            <a:extLst>
              <a:ext uri="{FF2B5EF4-FFF2-40B4-BE49-F238E27FC236}">
                <a16:creationId xmlns:a16="http://schemas.microsoft.com/office/drawing/2014/main" id="{F039D4E2-DBD5-A534-FD8C-061A89E3AC30}"/>
              </a:ext>
            </a:extLst>
          </p:cNvPr>
          <p:cNvSpPr txBox="1"/>
          <p:nvPr/>
        </p:nvSpPr>
        <p:spPr>
          <a:xfrm>
            <a:off x="888407" y="926824"/>
            <a:ext cx="5040000" cy="4955203"/>
          </a:xfrm>
          <a:prstGeom prst="rect">
            <a:avLst/>
          </a:prstGeom>
          <a:noFill/>
        </p:spPr>
        <p:txBody>
          <a:bodyPr wrap="square" rtlCol="0">
            <a:spAutoFit/>
          </a:bodyPr>
          <a:lstStyle/>
          <a:p>
            <a:r>
              <a:rPr lang="en-US" sz="1400" b="1" dirty="0">
                <a:solidFill>
                  <a:srgbClr val="133A54"/>
                </a:solidFill>
                <a:latin typeface="Aptos" panose="020B0004020202020204" pitchFamily="34" charset="0"/>
              </a:rPr>
              <a:t>Two Circles is an international sports marketing agency that leverages data to help sports organizations grow their revenue and know their fans best: </a:t>
            </a:r>
            <a:endParaRPr lang="en-GB" sz="1400" b="1" dirty="0">
              <a:solidFill>
                <a:srgbClr val="133A54"/>
              </a:solidFill>
              <a:latin typeface="Aptos" panose="020B0004020202020204" pitchFamily="34" charset="0"/>
            </a:endParaRPr>
          </a:p>
          <a:p>
            <a:r>
              <a:rPr lang="en-GB" sz="1400" dirty="0">
                <a:solidFill>
                  <a:srgbClr val="133A54"/>
                </a:solidFill>
                <a:latin typeface="Aptos" panose="020B0004020202020204" pitchFamily="34" charset="0"/>
              </a:rPr>
              <a:t> </a:t>
            </a:r>
          </a:p>
          <a:p>
            <a:r>
              <a:rPr lang="en-US" sz="1400" dirty="0">
                <a:solidFill>
                  <a:srgbClr val="133A54"/>
                </a:solidFill>
                <a:latin typeface="Aptos" panose="020B0004020202020204" pitchFamily="34" charset="0"/>
              </a:rPr>
              <a:t>From nine international offices (Bern, Cologne, Kansas City, London, Los Angeles, Melbourne, Miami, New York, Paris), Two Circles grows revenue for the biggest names in sports - using data to create strategies, deliver proprietary technology solutions, package and sell sponsorships, and design and market compelling, scroll-stopping content.</a:t>
            </a:r>
            <a:endParaRPr lang="en-GB" sz="1400" dirty="0">
              <a:solidFill>
                <a:srgbClr val="133A54"/>
              </a:solidFill>
              <a:latin typeface="Aptos" panose="020B0004020202020204" pitchFamily="34" charset="0"/>
            </a:endParaRPr>
          </a:p>
          <a:p>
            <a:r>
              <a:rPr lang="en-US" sz="1400" dirty="0">
                <a:solidFill>
                  <a:srgbClr val="133A54"/>
                </a:solidFill>
                <a:latin typeface="Aptos" panose="020B0004020202020204" pitchFamily="34" charset="0"/>
              </a:rPr>
              <a:t> </a:t>
            </a:r>
            <a:endParaRPr lang="en-GB" sz="1400" dirty="0">
              <a:solidFill>
                <a:srgbClr val="133A54"/>
              </a:solidFill>
              <a:latin typeface="Aptos" panose="020B0004020202020204" pitchFamily="34" charset="0"/>
            </a:endParaRPr>
          </a:p>
          <a:p>
            <a:r>
              <a:rPr lang="en-US" sz="1400" b="1" dirty="0">
                <a:solidFill>
                  <a:srgbClr val="133A54"/>
                </a:solidFill>
                <a:latin typeface="Aptos" panose="020B0004020202020204" pitchFamily="34" charset="0"/>
              </a:rPr>
              <a:t>Clients Include: </a:t>
            </a:r>
            <a:endParaRPr lang="en-GB" sz="1400" b="1" dirty="0">
              <a:solidFill>
                <a:srgbClr val="133A54"/>
              </a:solidFill>
              <a:latin typeface="Aptos" panose="020B0004020202020204" pitchFamily="34" charset="0"/>
            </a:endParaRPr>
          </a:p>
          <a:p>
            <a:pPr marL="171450" lvl="0" indent="-1714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Premier League</a:t>
            </a:r>
            <a:endParaRPr lang="en-GB" sz="1400" dirty="0">
              <a:solidFill>
                <a:srgbClr val="133A54"/>
              </a:solidFill>
              <a:latin typeface="Aptos" panose="020B0004020202020204" pitchFamily="34" charset="0"/>
            </a:endParaRPr>
          </a:p>
          <a:p>
            <a:pPr marL="171450" lvl="0" indent="-1714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NFL</a:t>
            </a:r>
            <a:endParaRPr lang="en-GB" sz="1400" dirty="0">
              <a:solidFill>
                <a:srgbClr val="133A54"/>
              </a:solidFill>
              <a:latin typeface="Aptos" panose="020B0004020202020204" pitchFamily="34" charset="0"/>
            </a:endParaRPr>
          </a:p>
          <a:p>
            <a:pPr marL="171450" lvl="0" indent="-1714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Wimbledon</a:t>
            </a:r>
            <a:endParaRPr lang="en-GB" sz="1400" dirty="0">
              <a:solidFill>
                <a:srgbClr val="133A54"/>
              </a:solidFill>
              <a:latin typeface="Aptos" panose="020B0004020202020204" pitchFamily="34" charset="0"/>
            </a:endParaRPr>
          </a:p>
          <a:p>
            <a:pPr marL="171450" lvl="0" indent="-1714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UEFA</a:t>
            </a:r>
            <a:r>
              <a:rPr lang="en-GB" sz="1400" dirty="0">
                <a:solidFill>
                  <a:srgbClr val="133A54"/>
                </a:solidFill>
                <a:latin typeface="Aptos" panose="020B0004020202020204" pitchFamily="34" charset="0"/>
              </a:rPr>
              <a:t>   	                                            </a:t>
            </a:r>
          </a:p>
          <a:p>
            <a:pPr marL="171450" lvl="0" indent="-1714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FIFA</a:t>
            </a:r>
            <a:endParaRPr lang="en-GB" sz="1400" dirty="0">
              <a:solidFill>
                <a:srgbClr val="133A54"/>
              </a:solidFill>
              <a:latin typeface="Aptos" panose="020B0004020202020204" pitchFamily="34" charset="0"/>
            </a:endParaRPr>
          </a:p>
          <a:p>
            <a:pPr marL="171450" lvl="0" indent="-1714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Formula 1</a:t>
            </a:r>
            <a:endParaRPr lang="en-GB" sz="1400" dirty="0">
              <a:solidFill>
                <a:srgbClr val="133A54"/>
              </a:solidFill>
              <a:latin typeface="Aptos" panose="020B0004020202020204" pitchFamily="34" charset="0"/>
            </a:endParaRPr>
          </a:p>
          <a:p>
            <a:pPr marL="171450" lvl="0" indent="-1714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Liverpool FC</a:t>
            </a:r>
            <a:endParaRPr lang="en-GB" sz="1400" dirty="0">
              <a:solidFill>
                <a:srgbClr val="133A54"/>
              </a:solidFill>
              <a:latin typeface="Aptos" panose="020B0004020202020204" pitchFamily="34" charset="0"/>
            </a:endParaRPr>
          </a:p>
          <a:p>
            <a:pPr marL="171450" lvl="0" indent="-1714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Arsenal</a:t>
            </a:r>
            <a:r>
              <a:rPr lang="en-GB" sz="1400" dirty="0">
                <a:solidFill>
                  <a:srgbClr val="133A54"/>
                </a:solidFill>
                <a:latin typeface="Aptos" panose="020B0004020202020204" pitchFamily="34" charset="0"/>
              </a:rPr>
              <a:t> 				</a:t>
            </a:r>
          </a:p>
          <a:p>
            <a:endParaRPr lang="en-GB" sz="1200" dirty="0">
              <a:solidFill>
                <a:srgbClr val="133A54"/>
              </a:solidFill>
              <a:latin typeface="Aptos" panose="020B0004020202020204" pitchFamily="34" charset="0"/>
            </a:endParaRPr>
          </a:p>
          <a:p>
            <a:endParaRPr lang="en-GB" sz="1200" dirty="0">
              <a:solidFill>
                <a:srgbClr val="133A54"/>
              </a:solidFill>
              <a:latin typeface="Aptos" panose="020B0004020202020204" pitchFamily="34" charset="0"/>
            </a:endParaRPr>
          </a:p>
          <a:p>
            <a:endParaRPr lang="en-US" sz="1200" dirty="0">
              <a:solidFill>
                <a:srgbClr val="133A54"/>
              </a:solidFill>
            </a:endParaRPr>
          </a:p>
        </p:txBody>
      </p:sp>
      <p:sp>
        <p:nvSpPr>
          <p:cNvPr id="12" name="TextBox 11">
            <a:hlinkClick r:id="rId9"/>
            <a:extLst>
              <a:ext uri="{FF2B5EF4-FFF2-40B4-BE49-F238E27FC236}">
                <a16:creationId xmlns:a16="http://schemas.microsoft.com/office/drawing/2014/main" id="{A8DCF866-5FA3-04E3-2CEC-B9A04F2F71B3}"/>
              </a:ext>
            </a:extLst>
          </p:cNvPr>
          <p:cNvSpPr txBox="1"/>
          <p:nvPr/>
        </p:nvSpPr>
        <p:spPr>
          <a:xfrm>
            <a:off x="739573" y="5526156"/>
            <a:ext cx="4339878" cy="946201"/>
          </a:xfrm>
          <a:prstGeom prst="rect">
            <a:avLst/>
          </a:prstGeom>
          <a:noFill/>
        </p:spPr>
        <p:txBody>
          <a:bodyPr wrap="square" rtlCol="0">
            <a:spAutoFit/>
          </a:bodyPr>
          <a:lstStyle/>
          <a:p>
            <a:endParaRPr lang="en-US" dirty="0"/>
          </a:p>
        </p:txBody>
      </p:sp>
      <p:pic>
        <p:nvPicPr>
          <p:cNvPr id="13" name="Picture 12" descr="A black background with blue text&#10;&#10;Description automatically generated">
            <a:hlinkClick r:id="rId10"/>
            <a:extLst>
              <a:ext uri="{FF2B5EF4-FFF2-40B4-BE49-F238E27FC236}">
                <a16:creationId xmlns:a16="http://schemas.microsoft.com/office/drawing/2014/main" id="{B7F86579-FDAD-39AC-1F5C-B0B425A9F3C0}"/>
              </a:ext>
            </a:extLst>
          </p:cNvPr>
          <p:cNvPicPr>
            <a:picLocks noChangeAspect="1"/>
          </p:cNvPicPr>
          <p:nvPr/>
        </p:nvPicPr>
        <p:blipFill>
          <a:blip r:embed="rId11"/>
          <a:stretch>
            <a:fillRect/>
          </a:stretch>
        </p:blipFill>
        <p:spPr>
          <a:xfrm>
            <a:off x="2607344" y="3100137"/>
            <a:ext cx="3522668" cy="2413027"/>
          </a:xfrm>
          <a:prstGeom prst="rect">
            <a:avLst/>
          </a:prstGeom>
        </p:spPr>
      </p:pic>
    </p:spTree>
    <p:extLst>
      <p:ext uri="{BB962C8B-B14F-4D97-AF65-F5344CB8AC3E}">
        <p14:creationId xmlns:p14="http://schemas.microsoft.com/office/powerpoint/2010/main" val="406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DAE4E2-9AE8-4364-7CFB-06EFDADEDEF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83BC3E2C-6FAA-9E63-26FE-27682C3215AA}"/>
              </a:ext>
            </a:extLst>
          </p:cNvPr>
          <p:cNvSpPr txBox="1"/>
          <p:nvPr/>
        </p:nvSpPr>
        <p:spPr>
          <a:xfrm>
            <a:off x="888407" y="926824"/>
            <a:ext cx="5040000" cy="5380319"/>
          </a:xfrm>
          <a:prstGeom prst="rect">
            <a:avLst/>
          </a:prstGeom>
          <a:noFill/>
        </p:spPr>
        <p:txBody>
          <a:bodyPr wrap="square" rtlCol="0">
            <a:spAutoFit/>
          </a:bodyPr>
          <a:lstStyle/>
          <a:p>
            <a:pPr>
              <a:lnSpc>
                <a:spcPct val="107000"/>
              </a:lnSpc>
              <a:spcAft>
                <a:spcPts val="800"/>
              </a:spcAft>
            </a:pPr>
            <a:r>
              <a:rPr lang="en-US" sz="1400" b="1" dirty="0" err="1">
                <a:solidFill>
                  <a:srgbClr val="133A54"/>
                </a:solidFill>
                <a:latin typeface="Aptos" panose="020B0004020202020204" pitchFamily="34" charset="0"/>
              </a:rPr>
              <a:t>STATSports</a:t>
            </a:r>
            <a:r>
              <a:rPr lang="en-US" sz="1400" b="1" dirty="0">
                <a:solidFill>
                  <a:srgbClr val="133A54"/>
                </a:solidFill>
                <a:latin typeface="Aptos" panose="020B0004020202020204" pitchFamily="34" charset="0"/>
              </a:rPr>
              <a:t> is a sports technology company that specializes in the development of wearable monitoring devices for athletes across every level of sport. The company was founded in 2008 and is based in Northern Ireland, with additional offices in the US, Australia, and Qatar. </a:t>
            </a:r>
            <a:endParaRPr lang="en-GB" sz="1400" b="1" dirty="0">
              <a:solidFill>
                <a:srgbClr val="133A54"/>
              </a:solidFill>
              <a:latin typeface="Aptos" panose="020B0004020202020204" pitchFamily="34" charset="0"/>
            </a:endParaRPr>
          </a:p>
          <a:p>
            <a:pPr>
              <a:lnSpc>
                <a:spcPct val="107000"/>
              </a:lnSpc>
              <a:spcAft>
                <a:spcPts val="800"/>
              </a:spcAft>
            </a:pPr>
            <a:r>
              <a:rPr lang="en-US" sz="1400" dirty="0" err="1">
                <a:solidFill>
                  <a:srgbClr val="133A54"/>
                </a:solidFill>
                <a:latin typeface="Aptos" panose="020B0004020202020204" pitchFamily="34" charset="0"/>
              </a:rPr>
              <a:t>STATSports</a:t>
            </a:r>
            <a:r>
              <a:rPr lang="en-US" sz="1400" dirty="0">
                <a:solidFill>
                  <a:srgbClr val="133A54"/>
                </a:solidFill>
                <a:latin typeface="Aptos" panose="020B0004020202020204" pitchFamily="34" charset="0"/>
              </a:rPr>
              <a:t> produces a range of GPS-based tracking devices and associated software, from elite tier to grassroots products, that allow coaches and sports scientists and aspiring athlete’s to monitor various aspects of a player’s performance across multiple speed and volume metrics. </a:t>
            </a:r>
            <a:endParaRPr lang="en-GB" sz="1400" dirty="0">
              <a:solidFill>
                <a:srgbClr val="133A54"/>
              </a:solidFill>
              <a:latin typeface="Aptos" panose="020B0004020202020204" pitchFamily="34" charset="0"/>
            </a:endParaRPr>
          </a:p>
          <a:p>
            <a:r>
              <a:rPr lang="en-US" sz="1400" b="1" dirty="0">
                <a:solidFill>
                  <a:srgbClr val="133A54"/>
                </a:solidFill>
                <a:latin typeface="Aptos" panose="020B0004020202020204" pitchFamily="34" charset="0"/>
              </a:rPr>
              <a:t>Clients Include: </a:t>
            </a:r>
            <a:endParaRPr lang="en-GB" sz="1400" b="1" dirty="0">
              <a:solidFill>
                <a:srgbClr val="133A54"/>
              </a:solidFill>
              <a:latin typeface="Aptos" panose="020B0004020202020204" pitchFamily="34" charset="0"/>
            </a:endParaRPr>
          </a:p>
          <a:p>
            <a:pPr marL="342900" lvl="0" indent="-342900">
              <a:buSzPts val="1000"/>
              <a:buFont typeface="Symbol" pitchFamily="2" charset="2"/>
              <a:buChar char=""/>
              <a:tabLst>
                <a:tab pos="457200" algn="l"/>
              </a:tabLst>
            </a:pPr>
            <a:r>
              <a:rPr lang="en-US" sz="1400" dirty="0">
                <a:solidFill>
                  <a:srgbClr val="133A54"/>
                </a:solidFill>
                <a:latin typeface="Aptos" panose="020B0004020202020204" pitchFamily="34" charset="0"/>
              </a:rPr>
              <a:t>Manchester United</a:t>
            </a:r>
            <a:endParaRPr lang="en-GB" sz="1400" dirty="0">
              <a:solidFill>
                <a:srgbClr val="133A54"/>
              </a:solidFill>
              <a:latin typeface="Aptos" panose="020B0004020202020204" pitchFamily="34" charset="0"/>
            </a:endParaRPr>
          </a:p>
          <a:p>
            <a:pPr marL="342900" lvl="0" indent="-342900">
              <a:lnSpc>
                <a:spcPct val="107000"/>
              </a:lnSpc>
              <a:buSzPts val="1000"/>
              <a:buFont typeface="Symbol" pitchFamily="2" charset="2"/>
              <a:buChar char=""/>
              <a:tabLst>
                <a:tab pos="457200" algn="l"/>
              </a:tabLst>
            </a:pPr>
            <a:r>
              <a:rPr lang="en-US" sz="1400" dirty="0">
                <a:solidFill>
                  <a:srgbClr val="133A54"/>
                </a:solidFill>
                <a:latin typeface="Aptos" panose="020B0004020202020204" pitchFamily="34" charset="0"/>
              </a:rPr>
              <a:t>Manchester City</a:t>
            </a:r>
            <a:endParaRPr lang="en-GB" sz="1400" dirty="0">
              <a:solidFill>
                <a:srgbClr val="133A54"/>
              </a:solidFill>
              <a:latin typeface="Aptos" panose="020B0004020202020204" pitchFamily="34" charset="0"/>
            </a:endParaRPr>
          </a:p>
          <a:p>
            <a:pPr marL="342900" lvl="0" indent="-342900">
              <a:lnSpc>
                <a:spcPct val="107000"/>
              </a:lnSpc>
              <a:buSzPts val="1000"/>
              <a:buFont typeface="Symbol" pitchFamily="2" charset="2"/>
              <a:buChar char=""/>
              <a:tabLst>
                <a:tab pos="457200" algn="l"/>
              </a:tabLst>
            </a:pPr>
            <a:r>
              <a:rPr lang="en-US" sz="1400" dirty="0">
                <a:solidFill>
                  <a:srgbClr val="133A54"/>
                </a:solidFill>
                <a:latin typeface="Aptos" panose="020B0004020202020204" pitchFamily="34" charset="0"/>
              </a:rPr>
              <a:t>Liverpool</a:t>
            </a:r>
            <a:endParaRPr lang="en-GB" sz="1400" dirty="0">
              <a:solidFill>
                <a:srgbClr val="133A54"/>
              </a:solidFill>
              <a:latin typeface="Aptos" panose="020B0004020202020204" pitchFamily="34" charset="0"/>
            </a:endParaRPr>
          </a:p>
          <a:p>
            <a:pPr marL="342900" lvl="0" indent="-342900">
              <a:lnSpc>
                <a:spcPct val="107000"/>
              </a:lnSpc>
              <a:buSzPts val="1000"/>
              <a:buFont typeface="Symbol" pitchFamily="2" charset="2"/>
              <a:buChar char=""/>
              <a:tabLst>
                <a:tab pos="457200" algn="l"/>
              </a:tabLst>
            </a:pPr>
            <a:r>
              <a:rPr lang="en-US" sz="1400" dirty="0">
                <a:solidFill>
                  <a:srgbClr val="133A54"/>
                </a:solidFill>
                <a:latin typeface="Aptos" panose="020B0004020202020204" pitchFamily="34" charset="0"/>
              </a:rPr>
              <a:t>Arsenal</a:t>
            </a:r>
            <a:endParaRPr lang="en-GB" sz="1400" dirty="0">
              <a:solidFill>
                <a:srgbClr val="133A54"/>
              </a:solidFill>
              <a:latin typeface="Aptos" panose="020B0004020202020204" pitchFamily="34" charset="0"/>
            </a:endParaRPr>
          </a:p>
          <a:p>
            <a:pPr marL="342900" lvl="0" indent="-342900">
              <a:lnSpc>
                <a:spcPct val="107000"/>
              </a:lnSpc>
              <a:buSzPts val="1000"/>
              <a:buFont typeface="Symbol" pitchFamily="2" charset="2"/>
              <a:buChar char=""/>
              <a:tabLst>
                <a:tab pos="457200" algn="l"/>
              </a:tabLst>
            </a:pPr>
            <a:r>
              <a:rPr lang="en-US" sz="1400" dirty="0">
                <a:solidFill>
                  <a:srgbClr val="133A54"/>
                </a:solidFill>
                <a:latin typeface="Aptos" panose="020B0004020202020204" pitchFamily="34" charset="0"/>
              </a:rPr>
              <a:t>PSG</a:t>
            </a:r>
            <a:endParaRPr lang="en-GB" sz="1400" dirty="0">
              <a:solidFill>
                <a:srgbClr val="133A54"/>
              </a:solidFill>
              <a:latin typeface="Aptos" panose="020B0004020202020204" pitchFamily="34" charset="0"/>
            </a:endParaRPr>
          </a:p>
          <a:p>
            <a:pPr marL="342900" lvl="0" indent="-342900">
              <a:lnSpc>
                <a:spcPct val="107000"/>
              </a:lnSpc>
              <a:buSzPts val="1000"/>
              <a:buFont typeface="Symbol" pitchFamily="2" charset="2"/>
              <a:buChar char=""/>
              <a:tabLst>
                <a:tab pos="457200" algn="l"/>
              </a:tabLst>
            </a:pPr>
            <a:r>
              <a:rPr lang="en-US" sz="1400" dirty="0">
                <a:solidFill>
                  <a:srgbClr val="133A54"/>
                </a:solidFill>
                <a:latin typeface="Aptos" panose="020B0004020202020204" pitchFamily="34" charset="0"/>
              </a:rPr>
              <a:t>US Soccer</a:t>
            </a:r>
            <a:endParaRPr lang="en-GB" sz="1400" dirty="0">
              <a:solidFill>
                <a:srgbClr val="133A54"/>
              </a:solidFill>
              <a:latin typeface="Aptos" panose="020B0004020202020204" pitchFamily="34" charset="0"/>
            </a:endParaRPr>
          </a:p>
          <a:p>
            <a:pPr marL="342900" lvl="0" indent="-342900">
              <a:lnSpc>
                <a:spcPct val="107000"/>
              </a:lnSpc>
              <a:buSzPts val="1000"/>
              <a:buFont typeface="Symbol" pitchFamily="2" charset="2"/>
              <a:buChar char=""/>
              <a:tabLst>
                <a:tab pos="457200" algn="l"/>
              </a:tabLst>
            </a:pPr>
            <a:r>
              <a:rPr lang="en-US" sz="1400" dirty="0">
                <a:solidFill>
                  <a:srgbClr val="133A54"/>
                </a:solidFill>
                <a:latin typeface="Aptos" panose="020B0004020202020204" pitchFamily="34" charset="0"/>
              </a:rPr>
              <a:t>Washington Commanders</a:t>
            </a:r>
            <a:endParaRPr lang="en-GB" sz="1400" dirty="0">
              <a:solidFill>
                <a:srgbClr val="133A54"/>
              </a:solidFill>
              <a:latin typeface="Aptos" panose="020B0004020202020204" pitchFamily="34" charset="0"/>
            </a:endParaRPr>
          </a:p>
          <a:p>
            <a:pPr lvl="0">
              <a:buSzPts val="1000"/>
              <a:tabLst>
                <a:tab pos="457200" algn="l"/>
              </a:tabLst>
            </a:pPr>
            <a:endParaRPr lang="en-GB" sz="1400" b="1" dirty="0">
              <a:solidFill>
                <a:srgbClr val="133A54"/>
              </a:solidFill>
              <a:latin typeface="Aptos" panose="020B0004020202020204" pitchFamily="34" charset="0"/>
            </a:endParaRPr>
          </a:p>
          <a:p>
            <a:endParaRPr lang="en-GB" sz="1400" b="1" dirty="0">
              <a:solidFill>
                <a:srgbClr val="133A54"/>
              </a:solidFill>
              <a:latin typeface="Aptos" panose="020B0004020202020204" pitchFamily="34" charset="0"/>
            </a:endParaRPr>
          </a:p>
          <a:p>
            <a:endParaRPr lang="en-GB" sz="1400" b="1" dirty="0">
              <a:solidFill>
                <a:srgbClr val="133A54"/>
              </a:solidFill>
              <a:latin typeface="Aptos" panose="020B0004020202020204" pitchFamily="34" charset="0"/>
            </a:endParaRPr>
          </a:p>
          <a:p>
            <a:endParaRPr lang="en-US" sz="1200" dirty="0">
              <a:solidFill>
                <a:srgbClr val="133A54"/>
              </a:solidFill>
            </a:endParaRPr>
          </a:p>
        </p:txBody>
      </p:sp>
      <p:pic>
        <p:nvPicPr>
          <p:cNvPr id="11" name="Picture 10">
            <a:hlinkClick r:id="rId3"/>
            <a:extLst>
              <a:ext uri="{FF2B5EF4-FFF2-40B4-BE49-F238E27FC236}">
                <a16:creationId xmlns:a16="http://schemas.microsoft.com/office/drawing/2014/main" id="{3F28DA48-EB5D-7C73-BAE9-BA29B34F3FAB}"/>
              </a:ext>
            </a:extLst>
          </p:cNvPr>
          <p:cNvPicPr>
            <a:picLocks noChangeAspect="1"/>
          </p:cNvPicPr>
          <p:nvPr/>
        </p:nvPicPr>
        <p:blipFill>
          <a:blip r:embed="rId4"/>
          <a:srcRect l="17710" r="17710"/>
          <a:stretch/>
        </p:blipFill>
        <p:spPr>
          <a:xfrm>
            <a:off x="3819222" y="3479437"/>
            <a:ext cx="1803865" cy="1818522"/>
          </a:xfrm>
          <a:prstGeom prst="ellipse">
            <a:avLst/>
          </a:prstGeom>
          <a:ln>
            <a:solidFill>
              <a:srgbClr val="133A54"/>
            </a:solidFill>
          </a:ln>
        </p:spPr>
      </p:pic>
      <p:sp>
        <p:nvSpPr>
          <p:cNvPr id="3" name="TextBox 44">
            <a:extLst>
              <a:ext uri="{FF2B5EF4-FFF2-40B4-BE49-F238E27FC236}">
                <a16:creationId xmlns:a16="http://schemas.microsoft.com/office/drawing/2014/main" id="{C7DE1375-B505-8B35-5B31-429E44E51F86}"/>
              </a:ext>
            </a:extLst>
          </p:cNvPr>
          <p:cNvSpPr txBox="1">
            <a:spLocks noChangeArrowheads="1"/>
          </p:cNvSpPr>
          <p:nvPr/>
        </p:nvSpPr>
        <p:spPr bwMode="auto">
          <a:xfrm>
            <a:off x="881478" y="5606189"/>
            <a:ext cx="7639669"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7300"/>
              </a:lnSpc>
            </a:pPr>
            <a:r>
              <a:rPr lang="en-US" altLang="en-US" sz="8000">
                <a:solidFill>
                  <a:srgbClr val="BD1515"/>
                </a:solidFill>
                <a:latin typeface="Bebas Neue" panose="020B0606020202050201" pitchFamily="34" charset="0"/>
              </a:rPr>
              <a:t>STATSPORTS</a:t>
            </a:r>
          </a:p>
        </p:txBody>
      </p:sp>
      <p:sp>
        <p:nvSpPr>
          <p:cNvPr id="28" name="TextBox 27">
            <a:hlinkClick r:id="rId5"/>
            <a:extLst>
              <a:ext uri="{FF2B5EF4-FFF2-40B4-BE49-F238E27FC236}">
                <a16:creationId xmlns:a16="http://schemas.microsoft.com/office/drawing/2014/main" id="{6B1D2792-E4F2-A16F-47E1-A90A3B909388}"/>
              </a:ext>
            </a:extLst>
          </p:cNvPr>
          <p:cNvSpPr txBox="1"/>
          <p:nvPr/>
        </p:nvSpPr>
        <p:spPr>
          <a:xfrm>
            <a:off x="2092098" y="2175688"/>
            <a:ext cx="2712131" cy="451398"/>
          </a:xfrm>
          <a:prstGeom prst="rect">
            <a:avLst/>
          </a:prstGeom>
          <a:noFill/>
        </p:spPr>
        <p:txBody>
          <a:bodyPr wrap="square" rtlCol="0">
            <a:spAutoFit/>
          </a:bodyPr>
          <a:lstStyle/>
          <a:p>
            <a:endParaRPr lang="en-US"/>
          </a:p>
        </p:txBody>
      </p:sp>
      <p:sp>
        <p:nvSpPr>
          <p:cNvPr id="4" name="TextBox 44">
            <a:extLst>
              <a:ext uri="{FF2B5EF4-FFF2-40B4-BE49-F238E27FC236}">
                <a16:creationId xmlns:a16="http://schemas.microsoft.com/office/drawing/2014/main" id="{07928168-9866-F98D-BDB0-32704ED36282}"/>
              </a:ext>
            </a:extLst>
          </p:cNvPr>
          <p:cNvSpPr txBox="1">
            <a:spLocks noChangeArrowheads="1"/>
          </p:cNvSpPr>
          <p:nvPr/>
        </p:nvSpPr>
        <p:spPr bwMode="auto">
          <a:xfrm>
            <a:off x="5512904" y="5606189"/>
            <a:ext cx="6309777"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BD1515"/>
                </a:solidFill>
                <a:latin typeface="Bebas Neue" panose="020B0606020202050201" pitchFamily="34" charset="0"/>
              </a:rPr>
              <a:t>JOCKEYCAM</a:t>
            </a:r>
          </a:p>
        </p:txBody>
      </p:sp>
      <p:sp>
        <p:nvSpPr>
          <p:cNvPr id="5" name="TextBox 4">
            <a:extLst>
              <a:ext uri="{FF2B5EF4-FFF2-40B4-BE49-F238E27FC236}">
                <a16:creationId xmlns:a16="http://schemas.microsoft.com/office/drawing/2014/main" id="{3483D64E-B559-870E-DD95-78D2D760A0AE}"/>
              </a:ext>
            </a:extLst>
          </p:cNvPr>
          <p:cNvSpPr txBox="1"/>
          <p:nvPr/>
        </p:nvSpPr>
        <p:spPr>
          <a:xfrm>
            <a:off x="6674113" y="939178"/>
            <a:ext cx="5040000" cy="4620817"/>
          </a:xfrm>
          <a:prstGeom prst="rect">
            <a:avLst/>
          </a:prstGeom>
          <a:noFill/>
        </p:spPr>
        <p:txBody>
          <a:bodyPr wrap="square" rtlCol="0">
            <a:spAutoFit/>
          </a:bodyPr>
          <a:lstStyle/>
          <a:p>
            <a:pPr>
              <a:lnSpc>
                <a:spcPct val="107000"/>
              </a:lnSpc>
              <a:spcAft>
                <a:spcPts val="800"/>
              </a:spcAft>
            </a:pPr>
            <a:r>
              <a:rPr lang="en-US" sz="1400" b="1" dirty="0" err="1">
                <a:solidFill>
                  <a:srgbClr val="133A54"/>
                </a:solidFill>
                <a:latin typeface="Aptos" panose="020B0004020202020204" pitchFamily="34" charset="0"/>
              </a:rPr>
              <a:t>JockeyCam</a:t>
            </a:r>
            <a:r>
              <a:rPr lang="en-US" sz="1400" b="1" dirty="0">
                <a:solidFill>
                  <a:srgbClr val="133A54"/>
                </a:solidFill>
                <a:latin typeface="Aptos" panose="020B0004020202020204" pitchFamily="34" charset="0"/>
              </a:rPr>
              <a:t> Ltd is a dynamic and innovative media and video production company, specializing in POV sports broadcasts.</a:t>
            </a:r>
            <a:endParaRPr lang="en-GB" sz="1400" b="1" dirty="0">
              <a:solidFill>
                <a:srgbClr val="133A54"/>
              </a:solidFill>
              <a:latin typeface="Aptos" panose="020B0004020202020204" pitchFamily="34" charset="0"/>
            </a:endParaRPr>
          </a:p>
          <a:p>
            <a:r>
              <a:rPr lang="en-US" sz="1400" dirty="0">
                <a:solidFill>
                  <a:srgbClr val="133A54"/>
                </a:solidFill>
                <a:latin typeface="Aptos" panose="020B0004020202020204" pitchFamily="34" charset="0"/>
              </a:rPr>
              <a:t>They provide first-person live video footage from a range of sports, from horse racing to rugby union - in the UK, USA and across the world. </a:t>
            </a:r>
          </a:p>
          <a:p>
            <a:endParaRPr lang="en-GB" sz="1400" dirty="0">
              <a:solidFill>
                <a:srgbClr val="133A54"/>
              </a:solidFill>
              <a:latin typeface="Aptos" panose="020B0004020202020204" pitchFamily="34" charset="0"/>
            </a:endParaRPr>
          </a:p>
          <a:p>
            <a:r>
              <a:rPr lang="en-US" sz="1400" dirty="0">
                <a:solidFill>
                  <a:srgbClr val="133A54"/>
                </a:solidFill>
                <a:latin typeface="Aptos" panose="020B0004020202020204" pitchFamily="34" charset="0"/>
              </a:rPr>
              <a:t>Working directly with broadcasters and sport's governing bodies, their miniature state-of-the-art cameras and transmitters are worn by athletes and officials, giving viewers a unique and unparalleled perspective, heightening fan engagement while also supporting training and analysis. </a:t>
            </a:r>
          </a:p>
          <a:p>
            <a:endParaRPr lang="en-GB" sz="1400" dirty="0">
              <a:solidFill>
                <a:srgbClr val="133A54"/>
              </a:solidFill>
              <a:latin typeface="Aptos" panose="020B0004020202020204" pitchFamily="34" charset="0"/>
            </a:endParaRPr>
          </a:p>
          <a:p>
            <a:r>
              <a:rPr lang="en-US" sz="1400" b="1" dirty="0">
                <a:solidFill>
                  <a:srgbClr val="133A54"/>
                </a:solidFill>
                <a:latin typeface="Aptos" panose="020B0004020202020204" pitchFamily="34" charset="0"/>
              </a:rPr>
              <a:t>Clients Include: </a:t>
            </a:r>
            <a:endParaRPr lang="en-GB" sz="1400" b="1" dirty="0">
              <a:solidFill>
                <a:srgbClr val="133A54"/>
              </a:solidFill>
              <a:latin typeface="Aptos" panose="020B0004020202020204" pitchFamily="34" charset="0"/>
            </a:endParaRPr>
          </a:p>
          <a:p>
            <a:pPr lvl="0" indent="-342900">
              <a:buSzPts val="1000"/>
              <a:buFont typeface="Symbol" pitchFamily="2" charset="2"/>
              <a:buChar char=""/>
              <a:tabLst>
                <a:tab pos="457200" algn="l"/>
              </a:tabLst>
            </a:pPr>
            <a:r>
              <a:rPr lang="en-US" sz="1400" dirty="0">
                <a:solidFill>
                  <a:srgbClr val="133A54"/>
                </a:solidFill>
                <a:latin typeface="Aptos" panose="020B0004020202020204" pitchFamily="34" charset="0"/>
              </a:rPr>
              <a:t>NBC Sports</a:t>
            </a:r>
            <a:endParaRPr lang="en-GB" sz="1400" dirty="0">
              <a:solidFill>
                <a:srgbClr val="133A54"/>
              </a:solidFill>
              <a:latin typeface="Aptos" panose="020B0004020202020204" pitchFamily="34" charset="0"/>
            </a:endParaRPr>
          </a:p>
          <a:p>
            <a:pPr lvl="0" indent="-342900">
              <a:buSzPts val="1000"/>
              <a:buFont typeface="Symbol" pitchFamily="2" charset="2"/>
              <a:buChar char=""/>
              <a:tabLst>
                <a:tab pos="457200" algn="l"/>
              </a:tabLst>
            </a:pPr>
            <a:r>
              <a:rPr lang="en-US" sz="1400" dirty="0">
                <a:solidFill>
                  <a:srgbClr val="133A54"/>
                </a:solidFill>
                <a:latin typeface="Aptos" panose="020B0004020202020204" pitchFamily="34" charset="0"/>
              </a:rPr>
              <a:t>ITV</a:t>
            </a:r>
            <a:endParaRPr lang="en-GB" sz="1400" dirty="0">
              <a:solidFill>
                <a:srgbClr val="133A54"/>
              </a:solidFill>
              <a:latin typeface="Aptos" panose="020B0004020202020204" pitchFamily="34" charset="0"/>
            </a:endParaRPr>
          </a:p>
          <a:p>
            <a:pPr lvl="0" indent="-342900">
              <a:buSzPts val="1000"/>
              <a:buFont typeface="Symbol" pitchFamily="2" charset="2"/>
              <a:buChar char=""/>
              <a:tabLst>
                <a:tab pos="457200" algn="l"/>
              </a:tabLst>
            </a:pPr>
            <a:r>
              <a:rPr lang="en-US" sz="1400" dirty="0">
                <a:solidFill>
                  <a:srgbClr val="133A54"/>
                </a:solidFill>
                <a:latin typeface="Aptos" panose="020B0004020202020204" pitchFamily="34" charset="0"/>
              </a:rPr>
              <a:t>Royal Ascot</a:t>
            </a:r>
            <a:endParaRPr lang="en-GB" sz="1400" dirty="0">
              <a:solidFill>
                <a:srgbClr val="133A54"/>
              </a:solidFill>
              <a:latin typeface="Aptos" panose="020B0004020202020204" pitchFamily="34" charset="0"/>
            </a:endParaRPr>
          </a:p>
          <a:p>
            <a:pPr lvl="0" indent="-342900">
              <a:buSzPts val="1000"/>
              <a:buFont typeface="Symbol" pitchFamily="2" charset="2"/>
              <a:buChar char=""/>
              <a:tabLst>
                <a:tab pos="457200" algn="l"/>
              </a:tabLst>
            </a:pPr>
            <a:r>
              <a:rPr lang="en-US" sz="1400" dirty="0">
                <a:solidFill>
                  <a:srgbClr val="133A54"/>
                </a:solidFill>
                <a:latin typeface="Aptos" panose="020B0004020202020204" pitchFamily="34" charset="0"/>
              </a:rPr>
              <a:t>Fan Duel Racing</a:t>
            </a:r>
            <a:endParaRPr lang="en-GB" sz="1400" dirty="0">
              <a:solidFill>
                <a:srgbClr val="133A54"/>
              </a:solidFill>
              <a:latin typeface="Aptos" panose="020B0004020202020204" pitchFamily="34" charset="0"/>
            </a:endParaRPr>
          </a:p>
          <a:p>
            <a:pPr lvl="0" indent="-342900">
              <a:buSzPts val="1000"/>
              <a:buFont typeface="Symbol" pitchFamily="2" charset="2"/>
              <a:buChar char=""/>
              <a:tabLst>
                <a:tab pos="457200" algn="l"/>
              </a:tabLst>
            </a:pPr>
            <a:r>
              <a:rPr lang="en-US" sz="1400" dirty="0">
                <a:solidFill>
                  <a:srgbClr val="133A54"/>
                </a:solidFill>
                <a:latin typeface="Aptos" panose="020B0004020202020204" pitchFamily="34" charset="0"/>
              </a:rPr>
              <a:t>Six Nations</a:t>
            </a:r>
            <a:endParaRPr lang="en-GB" sz="1400" dirty="0">
              <a:solidFill>
                <a:srgbClr val="133A54"/>
              </a:solidFill>
              <a:latin typeface="Aptos" panose="020B0004020202020204" pitchFamily="34" charset="0"/>
            </a:endParaRPr>
          </a:p>
          <a:p>
            <a:pPr>
              <a:lnSpc>
                <a:spcPct val="107000"/>
              </a:lnSpc>
              <a:spcAft>
                <a:spcPts val="800"/>
              </a:spcAft>
            </a:pPr>
            <a:endParaRPr lang="en-GB" sz="1400" b="1" dirty="0">
              <a:solidFill>
                <a:srgbClr val="133A54"/>
              </a:solidFill>
              <a:latin typeface="Aptos" panose="020B0004020202020204" pitchFamily="34" charset="0"/>
            </a:endParaRPr>
          </a:p>
          <a:p>
            <a:endParaRPr lang="en-US" sz="1200" dirty="0">
              <a:solidFill>
                <a:srgbClr val="133A54"/>
              </a:solidFill>
            </a:endParaRPr>
          </a:p>
        </p:txBody>
      </p:sp>
      <p:cxnSp>
        <p:nvCxnSpPr>
          <p:cNvPr id="6" name="Straight Connector 5">
            <a:extLst>
              <a:ext uri="{FF2B5EF4-FFF2-40B4-BE49-F238E27FC236}">
                <a16:creationId xmlns:a16="http://schemas.microsoft.com/office/drawing/2014/main" id="{5ECF8D15-FD8B-BC8F-9992-88AD35D03B5E}"/>
              </a:ext>
            </a:extLst>
          </p:cNvPr>
          <p:cNvCxnSpPr>
            <a:cxnSpLocks/>
          </p:cNvCxnSpPr>
          <p:nvPr/>
        </p:nvCxnSpPr>
        <p:spPr>
          <a:xfrm>
            <a:off x="6334539" y="908050"/>
            <a:ext cx="0" cy="5551055"/>
          </a:xfrm>
          <a:prstGeom prst="line">
            <a:avLst/>
          </a:prstGeom>
          <a:ln w="31750">
            <a:solidFill>
              <a:srgbClr val="D6C535"/>
            </a:solidFill>
          </a:ln>
        </p:spPr>
        <p:style>
          <a:lnRef idx="2">
            <a:schemeClr val="accent1"/>
          </a:lnRef>
          <a:fillRef idx="0">
            <a:schemeClr val="accent1"/>
          </a:fillRef>
          <a:effectRef idx="1">
            <a:schemeClr val="accent1"/>
          </a:effectRef>
          <a:fontRef idx="minor">
            <a:schemeClr val="tx1"/>
          </a:fontRef>
        </p:style>
      </p:cxnSp>
      <p:sp>
        <p:nvSpPr>
          <p:cNvPr id="16" name="TextBox 15">
            <a:hlinkClick r:id="rId3"/>
            <a:extLst>
              <a:ext uri="{FF2B5EF4-FFF2-40B4-BE49-F238E27FC236}">
                <a16:creationId xmlns:a16="http://schemas.microsoft.com/office/drawing/2014/main" id="{E08213AB-E0F4-DAA7-39E0-3731446A6B1E}"/>
              </a:ext>
            </a:extLst>
          </p:cNvPr>
          <p:cNvSpPr txBox="1"/>
          <p:nvPr/>
        </p:nvSpPr>
        <p:spPr>
          <a:xfrm>
            <a:off x="816079" y="5541783"/>
            <a:ext cx="4339878" cy="946201"/>
          </a:xfrm>
          <a:prstGeom prst="rect">
            <a:avLst/>
          </a:prstGeom>
          <a:noFill/>
        </p:spPr>
        <p:txBody>
          <a:bodyPr wrap="square" rtlCol="0">
            <a:spAutoFit/>
          </a:bodyPr>
          <a:lstStyle/>
          <a:p>
            <a:endParaRPr lang="en-US"/>
          </a:p>
        </p:txBody>
      </p:sp>
      <p:sp>
        <p:nvSpPr>
          <p:cNvPr id="17" name="TextBox 16">
            <a:hlinkClick r:id="rId6"/>
            <a:extLst>
              <a:ext uri="{FF2B5EF4-FFF2-40B4-BE49-F238E27FC236}">
                <a16:creationId xmlns:a16="http://schemas.microsoft.com/office/drawing/2014/main" id="{2B429641-B8CC-49CB-D0DD-A1934AD27F7C}"/>
              </a:ext>
            </a:extLst>
          </p:cNvPr>
          <p:cNvSpPr txBox="1"/>
          <p:nvPr/>
        </p:nvSpPr>
        <p:spPr>
          <a:xfrm>
            <a:off x="7578521" y="6307143"/>
            <a:ext cx="3231184" cy="1038966"/>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8FD14092-63B9-164D-4D04-49F733A8A730}"/>
              </a:ext>
            </a:extLst>
          </p:cNvPr>
          <p:cNvSpPr txBox="1"/>
          <p:nvPr/>
        </p:nvSpPr>
        <p:spPr>
          <a:xfrm>
            <a:off x="3753331" y="396331"/>
            <a:ext cx="4685338" cy="261610"/>
          </a:xfrm>
          <a:prstGeom prst="rect">
            <a:avLst/>
          </a:prstGeom>
          <a:noFill/>
        </p:spPr>
        <p:txBody>
          <a:bodyPr wrap="square" rtlCol="0">
            <a:spAutoFit/>
          </a:bodyPr>
          <a:lstStyle/>
          <a:p>
            <a:pPr algn="ctr"/>
            <a:r>
              <a:rPr lang="en-US" sz="1100">
                <a:solidFill>
                  <a:srgbClr val="BD1515"/>
                </a:solidFill>
                <a:latin typeface="URWTypewriterT" panose="02040503030505020204" pitchFamily="18" charset="0"/>
              </a:rPr>
              <a:t>Click on the image or company name to visit their website.</a:t>
            </a:r>
          </a:p>
        </p:txBody>
      </p:sp>
      <p:pic>
        <p:nvPicPr>
          <p:cNvPr id="9" name="Graphic 8" descr="Hamburger Menu Icon with solid fill">
            <a:hlinkClick r:id="rId7" action="ppaction://hlinksldjump"/>
            <a:extLst>
              <a:ext uri="{FF2B5EF4-FFF2-40B4-BE49-F238E27FC236}">
                <a16:creationId xmlns:a16="http://schemas.microsoft.com/office/drawing/2014/main" id="{7883EBB6-ABCA-8171-40D1-3E770BF995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73807" y="191772"/>
            <a:ext cx="409118" cy="409118"/>
          </a:xfrm>
          <a:prstGeom prst="rect">
            <a:avLst/>
          </a:prstGeom>
        </p:spPr>
      </p:pic>
      <p:sp>
        <p:nvSpPr>
          <p:cNvPr id="2" name="TextBox 1">
            <a:hlinkClick r:id="rId10"/>
            <a:extLst>
              <a:ext uri="{FF2B5EF4-FFF2-40B4-BE49-F238E27FC236}">
                <a16:creationId xmlns:a16="http://schemas.microsoft.com/office/drawing/2014/main" id="{7446FB76-9155-C7E9-B7E5-EA6ADDA1B287}"/>
              </a:ext>
            </a:extLst>
          </p:cNvPr>
          <p:cNvSpPr txBox="1"/>
          <p:nvPr/>
        </p:nvSpPr>
        <p:spPr>
          <a:xfrm>
            <a:off x="7372694" y="5483566"/>
            <a:ext cx="4339878" cy="946201"/>
          </a:xfrm>
          <a:prstGeom prst="rect">
            <a:avLst/>
          </a:prstGeom>
          <a:noFill/>
        </p:spPr>
        <p:txBody>
          <a:bodyPr wrap="square" rtlCol="0">
            <a:spAutoFit/>
          </a:bodyPr>
          <a:lstStyle/>
          <a:p>
            <a:endParaRPr lang="en-US"/>
          </a:p>
        </p:txBody>
      </p:sp>
      <p:pic>
        <p:nvPicPr>
          <p:cNvPr id="7" name="Picture 6">
            <a:hlinkClick r:id="rId10"/>
            <a:extLst>
              <a:ext uri="{FF2B5EF4-FFF2-40B4-BE49-F238E27FC236}">
                <a16:creationId xmlns:a16="http://schemas.microsoft.com/office/drawing/2014/main" id="{C6060393-9F3E-F175-A64C-670E99F3C4D0}"/>
              </a:ext>
            </a:extLst>
          </p:cNvPr>
          <p:cNvPicPr>
            <a:picLocks noChangeAspect="1"/>
          </p:cNvPicPr>
          <p:nvPr/>
        </p:nvPicPr>
        <p:blipFill>
          <a:blip r:embed="rId11"/>
          <a:srcRect l="16935" r="16935"/>
          <a:stretch/>
        </p:blipFill>
        <p:spPr>
          <a:xfrm>
            <a:off x="9569942" y="3510929"/>
            <a:ext cx="1803865" cy="1818522"/>
          </a:xfrm>
          <a:prstGeom prst="ellipse">
            <a:avLst/>
          </a:prstGeom>
          <a:ln>
            <a:solidFill>
              <a:srgbClr val="133A54"/>
            </a:solidFill>
          </a:ln>
        </p:spPr>
      </p:pic>
    </p:spTree>
    <p:extLst>
      <p:ext uri="{BB962C8B-B14F-4D97-AF65-F5344CB8AC3E}">
        <p14:creationId xmlns:p14="http://schemas.microsoft.com/office/powerpoint/2010/main" val="4267484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7246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6F699F-7E76-E58D-5DA6-5E06B526755E}"/>
              </a:ext>
            </a:extLst>
          </p:cNvPr>
          <p:cNvSpPr txBox="1"/>
          <p:nvPr/>
        </p:nvSpPr>
        <p:spPr>
          <a:xfrm>
            <a:off x="614977" y="908050"/>
            <a:ext cx="5492818" cy="4298806"/>
          </a:xfrm>
          <a:prstGeom prst="rect">
            <a:avLst/>
          </a:prstGeom>
          <a:noFill/>
        </p:spPr>
        <p:txBody>
          <a:bodyPr wrap="square" rtlCol="0">
            <a:spAutoFit/>
          </a:bodyPr>
          <a:lstStyle/>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The United Kingdom is ripe with opportunity, no matter what your flavor of “football” is.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We hope you have a fantastic trip and are able to explore the eclectic offerings that are synonymous with London and the rest of the United Kingdom.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If you’d like to learn more about UK Government work in the Midwest or about UK companies making a splash in the US market, please reach out to Jan Bauer or Alexis Svenson.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Safe travels!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Picture 4" descr="A street with people walking around&#10;&#10;Description automatically generated with medium confidence">
            <a:extLst>
              <a:ext uri="{FF2B5EF4-FFF2-40B4-BE49-F238E27FC236}">
                <a16:creationId xmlns:a16="http://schemas.microsoft.com/office/drawing/2014/main" id="{90EB8375-D760-4DBA-5892-EB78BAC6CB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429" y="797415"/>
            <a:ext cx="5380145" cy="3570234"/>
          </a:xfrm>
          <a:prstGeom prst="ellipse">
            <a:avLst/>
          </a:prstGeom>
        </p:spPr>
      </p:pic>
      <p:pic>
        <p:nvPicPr>
          <p:cNvPr id="3" name="Graphic 2" descr="Hamburger Menu Icon with solid fill">
            <a:hlinkClick r:id="rId4" action="ppaction://hlinksldjump"/>
            <a:extLst>
              <a:ext uri="{FF2B5EF4-FFF2-40B4-BE49-F238E27FC236}">
                <a16:creationId xmlns:a16="http://schemas.microsoft.com/office/drawing/2014/main" id="{AFD78F23-33EF-44E8-52F4-902572ED0A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7162" y="191774"/>
            <a:ext cx="409118" cy="409118"/>
          </a:xfrm>
          <a:prstGeom prst="rect">
            <a:avLst/>
          </a:prstGeom>
        </p:spPr>
      </p:pic>
      <p:sp>
        <p:nvSpPr>
          <p:cNvPr id="6" name="TextBox 5">
            <a:extLst>
              <a:ext uri="{FF2B5EF4-FFF2-40B4-BE49-F238E27FC236}">
                <a16:creationId xmlns:a16="http://schemas.microsoft.com/office/drawing/2014/main" id="{AF71D026-0535-9085-A1C2-4D128EB6BC7A}"/>
              </a:ext>
            </a:extLst>
          </p:cNvPr>
          <p:cNvSpPr txBox="1"/>
          <p:nvPr/>
        </p:nvSpPr>
        <p:spPr>
          <a:xfrm>
            <a:off x="614977" y="4577087"/>
            <a:ext cx="3359218" cy="1137171"/>
          </a:xfrm>
          <a:prstGeom prst="rect">
            <a:avLst/>
          </a:prstGeom>
          <a:noFill/>
        </p:spPr>
        <p:txBody>
          <a:bodyPr wrap="square">
            <a:spAutoFit/>
          </a:bodyPr>
          <a:lstStyle/>
          <a:p>
            <a:pPr>
              <a:lnSpc>
                <a:spcPct val="107000"/>
              </a:lnSpc>
              <a:tabLst>
                <a:tab pos="2747963" algn="l"/>
                <a:tab pos="2879725" algn="l"/>
                <a:tab pos="2932113" algn="l"/>
              </a:tabLst>
            </a:pPr>
            <a:r>
              <a:rPr lang="en-US" sz="1600" b="1"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Richard Hyde</a:t>
            </a: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GB" sz="1600" b="1"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tabLst>
                <a:tab pos="2971800" algn="l"/>
              </a:tabLst>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His Majesty’s Consul General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tabLst>
                <a:tab pos="2971800" algn="l"/>
              </a:tabLst>
            </a:pPr>
            <a:r>
              <a:rPr lang="en-US"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Central &amp; Midwest USA 	</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tabLst>
                <a:tab pos="2971800" algn="l"/>
              </a:tabLst>
            </a:pPr>
            <a:r>
              <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9" name="TextBox 8">
            <a:extLst>
              <a:ext uri="{FF2B5EF4-FFF2-40B4-BE49-F238E27FC236}">
                <a16:creationId xmlns:a16="http://schemas.microsoft.com/office/drawing/2014/main" id="{2E5F9C12-CC47-FAB5-4C24-2CD7B698DCF4}"/>
              </a:ext>
            </a:extLst>
          </p:cNvPr>
          <p:cNvSpPr txBox="1"/>
          <p:nvPr/>
        </p:nvSpPr>
        <p:spPr>
          <a:xfrm>
            <a:off x="7089914" y="4541595"/>
            <a:ext cx="4696366" cy="1388842"/>
          </a:xfrm>
          <a:prstGeom prst="rect">
            <a:avLst/>
          </a:prstGeom>
          <a:noFill/>
        </p:spPr>
        <p:txBody>
          <a:bodyPr wrap="square">
            <a:spAutoFit/>
          </a:bodyPr>
          <a:lstStyle/>
          <a:p>
            <a:pPr>
              <a:lnSpc>
                <a:spcPct val="107000"/>
              </a:lnSpc>
            </a:pPr>
            <a:r>
              <a:rPr lang="en-GB" sz="1600" b="1"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Alexis Svenson </a:t>
            </a:r>
          </a:p>
          <a:p>
            <a:pPr>
              <a:lnSpc>
                <a:spcPct val="107000"/>
              </a:lnSpc>
            </a:pPr>
            <a:r>
              <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Senior Trade &amp; Investment Officer</a:t>
            </a:r>
          </a:p>
          <a:p>
            <a:pPr>
              <a:lnSpc>
                <a:spcPct val="107000"/>
              </a:lnSpc>
            </a:pPr>
            <a:r>
              <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Creative, Media &amp; Sport </a:t>
            </a:r>
          </a:p>
          <a:p>
            <a:pPr>
              <a:lnSpc>
                <a:spcPct val="107000"/>
              </a:lnSpc>
            </a:pPr>
            <a:r>
              <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Midwest &amp; Colorado USA</a:t>
            </a:r>
            <a:r>
              <a:rPr lang="en-GB" sz="1600" b="1"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br>
              <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r>
              <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e-mail: </a:t>
            </a:r>
            <a:r>
              <a:rPr lang="en-GB" sz="1600" kern="100" dirty="0" err="1">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alexis.svenson@businessandtrade.gov.uk</a:t>
            </a:r>
            <a:endParaRPr lang="en-GB" sz="1600" kern="1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C02A9023-AB2D-6243-E51F-F00F3581DA3D}"/>
              </a:ext>
            </a:extLst>
          </p:cNvPr>
          <p:cNvSpPr txBox="1"/>
          <p:nvPr/>
        </p:nvSpPr>
        <p:spPr>
          <a:xfrm>
            <a:off x="3635822" y="4577087"/>
            <a:ext cx="3454092" cy="1125373"/>
          </a:xfrm>
          <a:prstGeom prst="rect">
            <a:avLst/>
          </a:prstGeom>
          <a:noFill/>
        </p:spPr>
        <p:txBody>
          <a:bodyPr wrap="square">
            <a:spAutoFit/>
          </a:bodyPr>
          <a:lstStyle/>
          <a:p>
            <a:pPr>
              <a:lnSpc>
                <a:spcPct val="107000"/>
              </a:lnSpc>
              <a:tabLst>
                <a:tab pos="2971800" algn="l"/>
              </a:tabLst>
            </a:pPr>
            <a:r>
              <a:rPr lang="en-GB" sz="1600" b="1" kern="1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Jan Bauer </a:t>
            </a:r>
          </a:p>
          <a:p>
            <a:pPr>
              <a:lnSpc>
                <a:spcPct val="107000"/>
              </a:lnSpc>
              <a:tabLst>
                <a:tab pos="2971800" algn="l"/>
              </a:tabLst>
            </a:pPr>
            <a:r>
              <a:rPr lang="en-GB" sz="1600" kern="1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Head of UK Government Office</a:t>
            </a:r>
          </a:p>
          <a:p>
            <a:pPr>
              <a:lnSpc>
                <a:spcPct val="107000"/>
              </a:lnSpc>
              <a:tabLst>
                <a:tab pos="2971800" algn="l"/>
              </a:tabLst>
            </a:pPr>
            <a:r>
              <a:rPr lang="en-GB" sz="1600" kern="1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UK Government Office, Minnesota </a:t>
            </a:r>
          </a:p>
          <a:p>
            <a:pPr>
              <a:lnSpc>
                <a:spcPct val="107000"/>
              </a:lnSpc>
              <a:tabLst>
                <a:tab pos="2971800" algn="l"/>
              </a:tabLst>
            </a:pPr>
            <a:r>
              <a:rPr lang="en-GB" sz="1600" kern="1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e-mail: </a:t>
            </a:r>
            <a:r>
              <a:rPr lang="en-GB" sz="1600" kern="1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jan.bauer@fcdo.gov.uk</a:t>
            </a:r>
            <a:endParaRPr lang="en-GB" sz="1600" kern="1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Box 3">
            <a:hlinkClick r:id="rId7"/>
            <a:extLst>
              <a:ext uri="{FF2B5EF4-FFF2-40B4-BE49-F238E27FC236}">
                <a16:creationId xmlns:a16="http://schemas.microsoft.com/office/drawing/2014/main" id="{36468455-4D54-E355-896C-A6D474406E8C}"/>
              </a:ext>
            </a:extLst>
          </p:cNvPr>
          <p:cNvSpPr txBox="1"/>
          <p:nvPr/>
        </p:nvSpPr>
        <p:spPr>
          <a:xfrm>
            <a:off x="7763223" y="5626380"/>
            <a:ext cx="3902699" cy="293612"/>
          </a:xfrm>
          <a:prstGeom prst="rect">
            <a:avLst/>
          </a:prstGeom>
          <a:noFill/>
        </p:spPr>
        <p:txBody>
          <a:bodyPr wrap="square" rtlCol="0">
            <a:noAutofit/>
          </a:bodyPr>
          <a:lstStyle/>
          <a:p>
            <a:endParaRPr lang="en-US"/>
          </a:p>
        </p:txBody>
      </p:sp>
      <p:sp>
        <p:nvSpPr>
          <p:cNvPr id="7" name="TextBox 6">
            <a:hlinkClick r:id="rId8"/>
            <a:extLst>
              <a:ext uri="{FF2B5EF4-FFF2-40B4-BE49-F238E27FC236}">
                <a16:creationId xmlns:a16="http://schemas.microsoft.com/office/drawing/2014/main" id="{18639C37-F6B6-537C-C26D-8578635BF78C}"/>
              </a:ext>
            </a:extLst>
          </p:cNvPr>
          <p:cNvSpPr txBox="1"/>
          <p:nvPr/>
        </p:nvSpPr>
        <p:spPr>
          <a:xfrm>
            <a:off x="4339291" y="5420646"/>
            <a:ext cx="2259563" cy="293612"/>
          </a:xfrm>
          <a:prstGeom prst="rect">
            <a:avLst/>
          </a:prstGeom>
          <a:noFill/>
        </p:spPr>
        <p:txBody>
          <a:bodyPr wrap="square" rtlCol="0">
            <a:noAutofit/>
          </a:bodyPr>
          <a:lstStyle/>
          <a:p>
            <a:endParaRPr lang="en-US"/>
          </a:p>
        </p:txBody>
      </p:sp>
      <p:pic>
        <p:nvPicPr>
          <p:cNvPr id="12" name="Picture 11" descr="A red rectangular sign with white text&#10;&#10;Description automatically generated">
            <a:extLst>
              <a:ext uri="{FF2B5EF4-FFF2-40B4-BE49-F238E27FC236}">
                <a16:creationId xmlns:a16="http://schemas.microsoft.com/office/drawing/2014/main" id="{BD6A3254-F97E-66B8-AC6E-41FF26EB0E58}"/>
              </a:ext>
            </a:extLst>
          </p:cNvPr>
          <p:cNvPicPr>
            <a:picLocks noChangeAspect="1"/>
          </p:cNvPicPr>
          <p:nvPr/>
        </p:nvPicPr>
        <p:blipFill>
          <a:blip r:embed="rId9"/>
          <a:stretch>
            <a:fillRect/>
          </a:stretch>
        </p:blipFill>
        <p:spPr>
          <a:xfrm>
            <a:off x="9819864" y="6088214"/>
            <a:ext cx="1888434" cy="506100"/>
          </a:xfrm>
          <a:prstGeom prst="rect">
            <a:avLst/>
          </a:prstGeom>
        </p:spPr>
      </p:pic>
    </p:spTree>
    <p:extLst>
      <p:ext uri="{BB962C8B-B14F-4D97-AF65-F5344CB8AC3E}">
        <p14:creationId xmlns:p14="http://schemas.microsoft.com/office/powerpoint/2010/main" val="862903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6BF019-319C-C173-362A-2374A854CFF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64236E2-43F0-D322-2670-54BF87CB1A89}"/>
              </a:ext>
            </a:extLst>
          </p:cNvPr>
          <p:cNvSpPr txBox="1"/>
          <p:nvPr/>
        </p:nvSpPr>
        <p:spPr>
          <a:xfrm>
            <a:off x="6678099" y="926824"/>
            <a:ext cx="5040000" cy="4738477"/>
          </a:xfrm>
          <a:prstGeom prst="rect">
            <a:avLst/>
          </a:prstGeom>
          <a:noFill/>
        </p:spPr>
        <p:txBody>
          <a:bodyPr wrap="square" rtlCol="0">
            <a:spAutoFit/>
          </a:bodyPr>
          <a:lstStyle/>
          <a:p>
            <a:pPr>
              <a:lnSpc>
                <a:spcPct val="107000"/>
              </a:lnSpc>
              <a:spcAft>
                <a:spcPts val="800"/>
              </a:spcAft>
            </a:pPr>
            <a:r>
              <a:rPr lang="en-US" sz="1400" b="1">
                <a:solidFill>
                  <a:srgbClr val="133A54"/>
                </a:solidFill>
                <a:latin typeface="Aptos" panose="020B0004020202020204" pitchFamily="34" charset="0"/>
              </a:rPr>
              <a:t>Dimension is a real-time 3D production studio and platform pioneering virtual worlds, virtual humans and virtual sports.</a:t>
            </a:r>
            <a:endParaRPr lang="en-GB" sz="1400" b="1">
              <a:solidFill>
                <a:srgbClr val="133A54"/>
              </a:solidFill>
              <a:latin typeface="Aptos" panose="020B0004020202020204" pitchFamily="34" charset="0"/>
            </a:endParaRPr>
          </a:p>
          <a:p>
            <a:r>
              <a:rPr lang="en-US" sz="1400">
                <a:solidFill>
                  <a:srgbClr val="133A54"/>
                </a:solidFill>
                <a:latin typeface="Aptos" panose="020B0004020202020204" pitchFamily="34" charset="0"/>
              </a:rPr>
              <a:t>From game-changing coverage to live events and immersive moonshots, Dimension puts real-time technologies in your hands. The team’s artistry and ground-breaking technical solutions push the boundaries of virtual production and content creation, taking broadcast stories and fan experiences to the next level. </a:t>
            </a:r>
          </a:p>
          <a:p>
            <a:endParaRPr lang="en-GB" sz="1400">
              <a:solidFill>
                <a:srgbClr val="133A54"/>
              </a:solidFill>
              <a:latin typeface="Aptos" panose="020B0004020202020204" pitchFamily="34" charset="0"/>
            </a:endParaRPr>
          </a:p>
          <a:p>
            <a:r>
              <a:rPr lang="en-US" sz="1400" b="1">
                <a:solidFill>
                  <a:srgbClr val="133A54"/>
                </a:solidFill>
                <a:latin typeface="Aptos" panose="020B0004020202020204" pitchFamily="34" charset="0"/>
              </a:rPr>
              <a:t>Clients Include: </a:t>
            </a:r>
            <a:endParaRPr lang="en-GB" sz="1400">
              <a:solidFill>
                <a:srgbClr val="133A54"/>
              </a:solidFill>
              <a:latin typeface="Aptos" panose="020B0004020202020204" pitchFamily="34" charset="0"/>
            </a:endParaRPr>
          </a:p>
          <a:p>
            <a:pPr marL="342900" lvl="0" indent="-342900">
              <a:buSzPts val="1000"/>
              <a:buFont typeface="Symbol" pitchFamily="2" charset="2"/>
              <a:buChar char=""/>
              <a:tabLst>
                <a:tab pos="457200" algn="l"/>
              </a:tabLst>
            </a:pPr>
            <a:r>
              <a:rPr lang="en-US" sz="1400">
                <a:solidFill>
                  <a:srgbClr val="133A54"/>
                </a:solidFill>
                <a:latin typeface="Aptos" panose="020B0004020202020204" pitchFamily="34" charset="0"/>
              </a:rPr>
              <a:t>Wimbledon Championship</a:t>
            </a:r>
            <a:endParaRPr lang="en-GB" sz="1400">
              <a:solidFill>
                <a:srgbClr val="133A54"/>
              </a:solidFill>
              <a:latin typeface="Aptos" panose="020B0004020202020204" pitchFamily="34" charset="0"/>
            </a:endParaRPr>
          </a:p>
          <a:p>
            <a:pPr marL="342900" lvl="0" indent="-342900">
              <a:buSzPts val="1000"/>
              <a:buFont typeface="Symbol" pitchFamily="2" charset="2"/>
              <a:buChar char=""/>
              <a:tabLst>
                <a:tab pos="457200" algn="l"/>
              </a:tabLst>
            </a:pPr>
            <a:r>
              <a:rPr lang="en-US" sz="1400">
                <a:solidFill>
                  <a:srgbClr val="133A54"/>
                </a:solidFill>
                <a:latin typeface="Aptos" panose="020B0004020202020204" pitchFamily="34" charset="0"/>
              </a:rPr>
              <a:t>Sky Sports’ The Hundred</a:t>
            </a:r>
            <a:endParaRPr lang="en-GB" sz="1400">
              <a:solidFill>
                <a:srgbClr val="133A54"/>
              </a:solidFill>
              <a:latin typeface="Aptos" panose="020B0004020202020204" pitchFamily="34" charset="0"/>
            </a:endParaRPr>
          </a:p>
          <a:p>
            <a:pPr marL="342900" lvl="0" indent="-342900">
              <a:buSzPts val="1000"/>
              <a:buFont typeface="Symbol" pitchFamily="2" charset="2"/>
              <a:buChar char=""/>
              <a:tabLst>
                <a:tab pos="457200" algn="l"/>
              </a:tabLst>
            </a:pPr>
            <a:r>
              <a:rPr lang="en-US" sz="1400">
                <a:solidFill>
                  <a:srgbClr val="133A54"/>
                </a:solidFill>
                <a:latin typeface="Aptos" panose="020B0004020202020204" pitchFamily="34" charset="0"/>
              </a:rPr>
              <a:t>Sky Sports’ The Open                                                  Championship­­­</a:t>
            </a:r>
            <a:endParaRPr lang="en-GB" sz="1400">
              <a:solidFill>
                <a:srgbClr val="133A54"/>
              </a:solidFill>
              <a:latin typeface="Aptos" panose="020B0004020202020204" pitchFamily="34" charset="0"/>
            </a:endParaRPr>
          </a:p>
          <a:p>
            <a:pPr marL="342900" lvl="0" indent="-342900">
              <a:buSzPts val="1000"/>
              <a:buFont typeface="Symbol" pitchFamily="2" charset="2"/>
              <a:buChar char=""/>
              <a:tabLst>
                <a:tab pos="457200" algn="l"/>
              </a:tabLst>
            </a:pPr>
            <a:r>
              <a:rPr lang="en-US" sz="1400">
                <a:solidFill>
                  <a:srgbClr val="133A54"/>
                </a:solidFill>
                <a:latin typeface="Aptos" panose="020B0004020202020204" pitchFamily="34" charset="0"/>
              </a:rPr>
              <a:t>Omega at Paris 2024 		 </a:t>
            </a:r>
            <a:endParaRPr lang="en-GB" sz="1400">
              <a:solidFill>
                <a:srgbClr val="133A54"/>
              </a:solidFill>
              <a:latin typeface="Aptos" panose="020B0004020202020204" pitchFamily="34" charset="0"/>
            </a:endParaRPr>
          </a:p>
          <a:p>
            <a:pPr marL="342900" lvl="0" indent="-342900">
              <a:buSzPts val="1000"/>
              <a:buFont typeface="Symbol" pitchFamily="2" charset="2"/>
              <a:buChar char=""/>
              <a:tabLst>
                <a:tab pos="457200" algn="l"/>
              </a:tabLst>
            </a:pPr>
            <a:r>
              <a:rPr lang="en-US" sz="1400">
                <a:solidFill>
                  <a:srgbClr val="133A54"/>
                </a:solidFill>
                <a:latin typeface="Aptos" panose="020B0004020202020204" pitchFamily="34" charset="0"/>
              </a:rPr>
              <a:t>Eurosport Cube</a:t>
            </a:r>
            <a:endParaRPr lang="en-GB" sz="1400">
              <a:solidFill>
                <a:srgbClr val="133A54"/>
              </a:solidFill>
              <a:latin typeface="Aptos" panose="020B0004020202020204" pitchFamily="34" charset="0"/>
            </a:endParaRPr>
          </a:p>
          <a:p>
            <a:pPr marL="342900" lvl="0" indent="-342900">
              <a:buSzPts val="1000"/>
              <a:buFont typeface="Symbol" pitchFamily="2" charset="2"/>
              <a:buChar char=""/>
              <a:tabLst>
                <a:tab pos="457200" algn="l"/>
              </a:tabLst>
            </a:pPr>
            <a:r>
              <a:rPr lang="en-US" sz="1400">
                <a:solidFill>
                  <a:srgbClr val="133A54"/>
                </a:solidFill>
                <a:latin typeface="Aptos" panose="020B0004020202020204" pitchFamily="34" charset="0"/>
              </a:rPr>
              <a:t>NBA Launchpad</a:t>
            </a:r>
            <a:endParaRPr lang="en-GB" sz="1400">
              <a:solidFill>
                <a:srgbClr val="133A54"/>
              </a:solidFill>
              <a:latin typeface="Aptos" panose="020B0004020202020204" pitchFamily="34" charset="0"/>
            </a:endParaRPr>
          </a:p>
          <a:p>
            <a:pPr>
              <a:lnSpc>
                <a:spcPct val="107000"/>
              </a:lnSpc>
              <a:spcAft>
                <a:spcPts val="800"/>
              </a:spcAft>
            </a:pPr>
            <a:r>
              <a:rPr lang="en-US" sz="1400" b="1">
                <a:solidFill>
                  <a:srgbClr val="133A54"/>
                </a:solidFill>
                <a:latin typeface="Aptos" panose="020B0004020202020204" pitchFamily="34" charset="0"/>
              </a:rPr>
              <a:t> </a:t>
            </a:r>
            <a:endParaRPr lang="en-GB" sz="1400" b="1">
              <a:solidFill>
                <a:srgbClr val="133A54"/>
              </a:solidFill>
              <a:latin typeface="Aptos" panose="020B0004020202020204" pitchFamily="34" charset="0"/>
            </a:endParaRPr>
          </a:p>
          <a:p>
            <a:pPr>
              <a:lnSpc>
                <a:spcPct val="107000"/>
              </a:lnSpc>
              <a:spcAft>
                <a:spcPts val="800"/>
              </a:spcAft>
            </a:pPr>
            <a:endParaRPr lang="en-GB" sz="1400" b="1">
              <a:solidFill>
                <a:srgbClr val="133A54"/>
              </a:solidFill>
              <a:latin typeface="Aptos" panose="020B0004020202020204" pitchFamily="34" charset="0"/>
            </a:endParaRPr>
          </a:p>
          <a:p>
            <a:endParaRPr lang="en-US" sz="1200">
              <a:solidFill>
                <a:srgbClr val="133A54"/>
              </a:solidFill>
            </a:endParaRPr>
          </a:p>
        </p:txBody>
      </p:sp>
      <p:sp>
        <p:nvSpPr>
          <p:cNvPr id="3" name="TextBox 44">
            <a:extLst>
              <a:ext uri="{FF2B5EF4-FFF2-40B4-BE49-F238E27FC236}">
                <a16:creationId xmlns:a16="http://schemas.microsoft.com/office/drawing/2014/main" id="{F815B70C-5557-C033-8651-6781D6D03EE1}"/>
              </a:ext>
            </a:extLst>
          </p:cNvPr>
          <p:cNvSpPr txBox="1">
            <a:spLocks noChangeArrowheads="1"/>
          </p:cNvSpPr>
          <p:nvPr/>
        </p:nvSpPr>
        <p:spPr bwMode="auto">
          <a:xfrm>
            <a:off x="868227" y="5606189"/>
            <a:ext cx="5492816"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7300"/>
              </a:lnSpc>
            </a:pPr>
            <a:r>
              <a:rPr lang="en-US" altLang="en-US" sz="8000">
                <a:solidFill>
                  <a:srgbClr val="BD1515"/>
                </a:solidFill>
                <a:latin typeface="Bebas Neue" panose="020B0606020202050201" pitchFamily="34" charset="0"/>
              </a:rPr>
              <a:t>filmily</a:t>
            </a:r>
          </a:p>
        </p:txBody>
      </p:sp>
      <p:sp>
        <p:nvSpPr>
          <p:cNvPr id="28" name="TextBox 27">
            <a:hlinkClick r:id="rId3"/>
            <a:extLst>
              <a:ext uri="{FF2B5EF4-FFF2-40B4-BE49-F238E27FC236}">
                <a16:creationId xmlns:a16="http://schemas.microsoft.com/office/drawing/2014/main" id="{0D36D283-EA33-ADB6-8138-4ECF3E968098}"/>
              </a:ext>
            </a:extLst>
          </p:cNvPr>
          <p:cNvSpPr txBox="1"/>
          <p:nvPr/>
        </p:nvSpPr>
        <p:spPr>
          <a:xfrm>
            <a:off x="2092098" y="2175688"/>
            <a:ext cx="2712131" cy="451398"/>
          </a:xfrm>
          <a:prstGeom prst="rect">
            <a:avLst/>
          </a:prstGeom>
          <a:noFill/>
        </p:spPr>
        <p:txBody>
          <a:bodyPr wrap="square" rtlCol="0">
            <a:spAutoFit/>
          </a:bodyPr>
          <a:lstStyle/>
          <a:p>
            <a:endParaRPr lang="en-US"/>
          </a:p>
        </p:txBody>
      </p:sp>
      <p:sp>
        <p:nvSpPr>
          <p:cNvPr id="10" name="TextBox 9">
            <a:extLst>
              <a:ext uri="{FF2B5EF4-FFF2-40B4-BE49-F238E27FC236}">
                <a16:creationId xmlns:a16="http://schemas.microsoft.com/office/drawing/2014/main" id="{07F4814D-CB01-1B63-DBE0-ABCDBC3E7E10}"/>
              </a:ext>
            </a:extLst>
          </p:cNvPr>
          <p:cNvSpPr txBox="1"/>
          <p:nvPr/>
        </p:nvSpPr>
        <p:spPr>
          <a:xfrm>
            <a:off x="888407" y="926824"/>
            <a:ext cx="5040000" cy="1569660"/>
          </a:xfrm>
          <a:prstGeom prst="rect">
            <a:avLst/>
          </a:prstGeom>
          <a:noFill/>
        </p:spPr>
        <p:txBody>
          <a:bodyPr wrap="square" rtlCol="0">
            <a:spAutoFit/>
          </a:bodyPr>
          <a:lstStyle/>
          <a:p>
            <a:r>
              <a:rPr lang="en-US" sz="1400" b="1" dirty="0">
                <a:solidFill>
                  <a:srgbClr val="133A54"/>
                </a:solidFill>
                <a:latin typeface="Aptos" panose="020B0004020202020204" pitchFamily="34" charset="0"/>
              </a:rPr>
              <a:t>Filmily is an AI-based SaaS platform that captures content from a Rights Owner’s global fan base. </a:t>
            </a:r>
          </a:p>
          <a:p>
            <a:endParaRPr lang="en-GB" sz="1400" dirty="0">
              <a:solidFill>
                <a:srgbClr val="133A54"/>
              </a:solidFill>
              <a:latin typeface="Aptos" panose="020B0004020202020204" pitchFamily="34" charset="0"/>
            </a:endParaRPr>
          </a:p>
          <a:p>
            <a:r>
              <a:rPr lang="en-US" sz="1400" dirty="0" err="1">
                <a:solidFill>
                  <a:srgbClr val="133A54"/>
                </a:solidFill>
                <a:latin typeface="Aptos" panose="020B0004020202020204" pitchFamily="34" charset="0"/>
              </a:rPr>
              <a:t>Filmily's</a:t>
            </a:r>
            <a:r>
              <a:rPr lang="en-US" sz="1400" dirty="0">
                <a:solidFill>
                  <a:srgbClr val="133A54"/>
                </a:solidFill>
                <a:latin typeface="Aptos" panose="020B0004020202020204" pitchFamily="34" charset="0"/>
              </a:rPr>
              <a:t> AI filters through 1000s of clips, edit them and generate beautiful films, in minutes.</a:t>
            </a:r>
          </a:p>
          <a:p>
            <a:endParaRPr lang="en-GB" sz="1400" dirty="0">
              <a:solidFill>
                <a:srgbClr val="133A54"/>
              </a:solidFill>
              <a:latin typeface="Aptos" panose="020B0004020202020204" pitchFamily="34" charset="0"/>
            </a:endParaRPr>
          </a:p>
          <a:p>
            <a:endParaRPr lang="en-US" sz="1200" dirty="0">
              <a:solidFill>
                <a:srgbClr val="133A54"/>
              </a:solidFill>
            </a:endParaRPr>
          </a:p>
        </p:txBody>
      </p:sp>
      <p:sp>
        <p:nvSpPr>
          <p:cNvPr id="4" name="TextBox 44">
            <a:extLst>
              <a:ext uri="{FF2B5EF4-FFF2-40B4-BE49-F238E27FC236}">
                <a16:creationId xmlns:a16="http://schemas.microsoft.com/office/drawing/2014/main" id="{A91E9617-F10D-D93F-66F9-E6FEFE7BE0A4}"/>
              </a:ext>
            </a:extLst>
          </p:cNvPr>
          <p:cNvSpPr txBox="1">
            <a:spLocks noChangeArrowheads="1"/>
          </p:cNvSpPr>
          <p:nvPr/>
        </p:nvSpPr>
        <p:spPr bwMode="auto">
          <a:xfrm>
            <a:off x="7644984" y="5606189"/>
            <a:ext cx="4177697"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BD1515"/>
                </a:solidFill>
                <a:latin typeface="Bebas Neue" panose="020B0606020202050201" pitchFamily="34" charset="0"/>
              </a:rPr>
              <a:t>DIMENSION</a:t>
            </a:r>
          </a:p>
        </p:txBody>
      </p:sp>
      <p:cxnSp>
        <p:nvCxnSpPr>
          <p:cNvPr id="6" name="Straight Connector 5">
            <a:extLst>
              <a:ext uri="{FF2B5EF4-FFF2-40B4-BE49-F238E27FC236}">
                <a16:creationId xmlns:a16="http://schemas.microsoft.com/office/drawing/2014/main" id="{F4F7F2DD-8051-26A4-59E3-18CB4B913168}"/>
              </a:ext>
            </a:extLst>
          </p:cNvPr>
          <p:cNvCxnSpPr>
            <a:cxnSpLocks/>
          </p:cNvCxnSpPr>
          <p:nvPr/>
        </p:nvCxnSpPr>
        <p:spPr>
          <a:xfrm>
            <a:off x="6334539" y="908050"/>
            <a:ext cx="0" cy="5551055"/>
          </a:xfrm>
          <a:prstGeom prst="line">
            <a:avLst/>
          </a:prstGeom>
          <a:ln w="31750">
            <a:solidFill>
              <a:srgbClr val="D6C535"/>
            </a:solidFill>
          </a:ln>
        </p:spPr>
        <p:style>
          <a:lnRef idx="2">
            <a:schemeClr val="accent1"/>
          </a:lnRef>
          <a:fillRef idx="0">
            <a:schemeClr val="accent1"/>
          </a:fillRef>
          <a:effectRef idx="1">
            <a:schemeClr val="accent1"/>
          </a:effectRef>
          <a:fontRef idx="minor">
            <a:schemeClr val="tx1"/>
          </a:fontRef>
        </p:style>
      </p:cxnSp>
      <p:sp>
        <p:nvSpPr>
          <p:cNvPr id="16" name="TextBox 15">
            <a:hlinkClick r:id="rId4"/>
            <a:extLst>
              <a:ext uri="{FF2B5EF4-FFF2-40B4-BE49-F238E27FC236}">
                <a16:creationId xmlns:a16="http://schemas.microsoft.com/office/drawing/2014/main" id="{7DF074CD-1977-714B-26B9-6B437163EFFB}"/>
              </a:ext>
            </a:extLst>
          </p:cNvPr>
          <p:cNvSpPr txBox="1"/>
          <p:nvPr/>
        </p:nvSpPr>
        <p:spPr>
          <a:xfrm>
            <a:off x="868226" y="5531671"/>
            <a:ext cx="2626005" cy="946201"/>
          </a:xfrm>
          <a:prstGeom prst="rect">
            <a:avLst/>
          </a:prstGeom>
          <a:noFill/>
        </p:spPr>
        <p:txBody>
          <a:bodyPr wrap="square" rtlCol="0">
            <a:spAutoFit/>
          </a:bodyPr>
          <a:lstStyle/>
          <a:p>
            <a:endParaRPr lang="en-US"/>
          </a:p>
        </p:txBody>
      </p:sp>
      <p:sp>
        <p:nvSpPr>
          <p:cNvPr id="17" name="TextBox 16">
            <a:hlinkClick r:id="rId5"/>
            <a:extLst>
              <a:ext uri="{FF2B5EF4-FFF2-40B4-BE49-F238E27FC236}">
                <a16:creationId xmlns:a16="http://schemas.microsoft.com/office/drawing/2014/main" id="{DD577849-89C1-1441-8EB3-3EC62A9950A1}"/>
              </a:ext>
            </a:extLst>
          </p:cNvPr>
          <p:cNvSpPr txBox="1"/>
          <p:nvPr/>
        </p:nvSpPr>
        <p:spPr>
          <a:xfrm>
            <a:off x="8259586" y="5485289"/>
            <a:ext cx="3508042" cy="1038966"/>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2D9C3787-2F9A-DD55-A73D-25B75D5AFC44}"/>
              </a:ext>
            </a:extLst>
          </p:cNvPr>
          <p:cNvSpPr txBox="1"/>
          <p:nvPr/>
        </p:nvSpPr>
        <p:spPr>
          <a:xfrm>
            <a:off x="904388" y="2698772"/>
            <a:ext cx="2370417" cy="2462213"/>
          </a:xfrm>
          <a:prstGeom prst="rect">
            <a:avLst/>
          </a:prstGeom>
          <a:noFill/>
        </p:spPr>
        <p:txBody>
          <a:bodyPr wrap="square">
            <a:spAutoFit/>
          </a:bodyPr>
          <a:lstStyle/>
          <a:p>
            <a:pPr marL="285750" lvl="0" indent="-2857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Generate social content.</a:t>
            </a:r>
            <a:endParaRPr lang="en-GB" sz="1400" dirty="0">
              <a:solidFill>
                <a:srgbClr val="133A54"/>
              </a:solidFill>
              <a:latin typeface="Aptos" panose="020B0004020202020204" pitchFamily="34" charset="0"/>
            </a:endParaRPr>
          </a:p>
          <a:p>
            <a:pPr marL="285750" lvl="0" indent="-2857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Give each fan a unique to them memorable film.</a:t>
            </a:r>
            <a:endParaRPr lang="en-GB" sz="1400" dirty="0">
              <a:solidFill>
                <a:srgbClr val="133A54"/>
              </a:solidFill>
              <a:latin typeface="Aptos" panose="020B0004020202020204" pitchFamily="34" charset="0"/>
            </a:endParaRPr>
          </a:p>
          <a:p>
            <a:pPr marL="285750" indent="-2857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Promote targeted sponsors with fans.</a:t>
            </a:r>
            <a:endParaRPr lang="en-GB" sz="1400" dirty="0">
              <a:solidFill>
                <a:srgbClr val="133A54"/>
              </a:solidFill>
              <a:latin typeface="Aptos" panose="020B0004020202020204" pitchFamily="34" charset="0"/>
            </a:endParaRPr>
          </a:p>
          <a:p>
            <a:pPr marL="285750" lvl="0" indent="-2857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Bring remote fans into the stadium.</a:t>
            </a:r>
            <a:endParaRPr lang="en-GB" sz="1400" dirty="0">
              <a:solidFill>
                <a:srgbClr val="133A54"/>
              </a:solidFill>
              <a:latin typeface="Aptos" panose="020B0004020202020204" pitchFamily="34" charset="0"/>
            </a:endParaRPr>
          </a:p>
          <a:p>
            <a:pPr marL="285750" lvl="0" indent="-2857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Created scrapbooks for each and every fan.</a:t>
            </a:r>
            <a:endParaRPr lang="en-GB" sz="1400" dirty="0">
              <a:solidFill>
                <a:srgbClr val="133A54"/>
              </a:solidFill>
              <a:latin typeface="Aptos" panose="020B0004020202020204" pitchFamily="34" charset="0"/>
            </a:endParaRPr>
          </a:p>
          <a:p>
            <a:pPr marL="285750" lvl="0" indent="-2857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Create fan mosaics.</a:t>
            </a:r>
            <a:endParaRPr lang="en-GB" sz="1400" dirty="0">
              <a:solidFill>
                <a:srgbClr val="133A54"/>
              </a:solidFill>
              <a:latin typeface="Aptos" panose="020B0004020202020204" pitchFamily="34" charset="0"/>
            </a:endParaRPr>
          </a:p>
          <a:p>
            <a:endParaRPr lang="en-GB" sz="1400" dirty="0">
              <a:solidFill>
                <a:srgbClr val="133A54"/>
              </a:solidFill>
              <a:latin typeface="Aptos" panose="020B0004020202020204" pitchFamily="34" charset="0"/>
            </a:endParaRPr>
          </a:p>
        </p:txBody>
      </p:sp>
      <p:sp>
        <p:nvSpPr>
          <p:cNvPr id="11" name="TextBox 10">
            <a:extLst>
              <a:ext uri="{FF2B5EF4-FFF2-40B4-BE49-F238E27FC236}">
                <a16:creationId xmlns:a16="http://schemas.microsoft.com/office/drawing/2014/main" id="{7157BA8B-F425-BD75-FD4A-76F9A1C9B765}"/>
              </a:ext>
            </a:extLst>
          </p:cNvPr>
          <p:cNvSpPr txBox="1"/>
          <p:nvPr/>
        </p:nvSpPr>
        <p:spPr>
          <a:xfrm>
            <a:off x="3668792" y="2464635"/>
            <a:ext cx="2493461" cy="2031325"/>
          </a:xfrm>
          <a:prstGeom prst="rect">
            <a:avLst/>
          </a:prstGeom>
          <a:noFill/>
        </p:spPr>
        <p:txBody>
          <a:bodyPr wrap="square">
            <a:spAutoFit/>
          </a:bodyPr>
          <a:lstStyle/>
          <a:p>
            <a:r>
              <a:rPr lang="en-US" sz="1400" b="1" dirty="0">
                <a:solidFill>
                  <a:srgbClr val="133A54"/>
                </a:solidFill>
                <a:latin typeface="Aptos" panose="020B0004020202020204" pitchFamily="34" charset="0"/>
              </a:rPr>
              <a:t>Filmily has been live at:</a:t>
            </a:r>
            <a:endParaRPr lang="en-GB" sz="1400" b="1" dirty="0">
              <a:solidFill>
                <a:srgbClr val="133A54"/>
              </a:solidFill>
              <a:latin typeface="Aptos" panose="020B0004020202020204" pitchFamily="34" charset="0"/>
            </a:endParaRPr>
          </a:p>
          <a:p>
            <a:pPr marL="285750" lvl="0" indent="-2857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Paris 2024</a:t>
            </a:r>
          </a:p>
          <a:p>
            <a:pPr marL="285750" lvl="0" indent="-2857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Manchester  City FC</a:t>
            </a:r>
          </a:p>
          <a:p>
            <a:pPr marL="285750" lvl="0" indent="-2857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Chelsea FC</a:t>
            </a:r>
          </a:p>
          <a:p>
            <a:pPr marL="285750" lvl="0" indent="-2857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Brit Awards</a:t>
            </a:r>
          </a:p>
          <a:p>
            <a:pPr marL="285750" lvl="0" indent="-2857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Coke Cola Music</a:t>
            </a:r>
          </a:p>
          <a:p>
            <a:pPr marL="285750" lvl="0" indent="-2857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Formula E</a:t>
            </a:r>
          </a:p>
          <a:p>
            <a:pPr marL="285750" lvl="0" indent="-2857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USTA</a:t>
            </a:r>
          </a:p>
          <a:p>
            <a:pPr marL="285750" lvl="0" indent="-285750">
              <a:buSzPts val="1000"/>
              <a:buFont typeface="Arial" panose="020B0604020202020204" pitchFamily="34" charset="0"/>
              <a:buChar char="•"/>
              <a:tabLst>
                <a:tab pos="457200" algn="l"/>
              </a:tabLst>
            </a:pPr>
            <a:r>
              <a:rPr lang="en-US" sz="1400" dirty="0">
                <a:solidFill>
                  <a:srgbClr val="133A54"/>
                </a:solidFill>
                <a:latin typeface="Aptos" panose="020B0004020202020204" pitchFamily="34" charset="0"/>
              </a:rPr>
              <a:t>England Rugby</a:t>
            </a:r>
            <a:endParaRPr lang="en-GB" sz="1400" dirty="0">
              <a:solidFill>
                <a:srgbClr val="133A54"/>
              </a:solidFill>
              <a:latin typeface="Aptos" panose="020B0004020202020204" pitchFamily="34" charset="0"/>
            </a:endParaRPr>
          </a:p>
        </p:txBody>
      </p:sp>
      <p:sp>
        <p:nvSpPr>
          <p:cNvPr id="15" name="TextBox 14">
            <a:extLst>
              <a:ext uri="{FF2B5EF4-FFF2-40B4-BE49-F238E27FC236}">
                <a16:creationId xmlns:a16="http://schemas.microsoft.com/office/drawing/2014/main" id="{5C0DA8E1-55EC-E42A-1612-A5269E1ED56E}"/>
              </a:ext>
            </a:extLst>
          </p:cNvPr>
          <p:cNvSpPr txBox="1"/>
          <p:nvPr/>
        </p:nvSpPr>
        <p:spPr>
          <a:xfrm>
            <a:off x="3991870" y="396331"/>
            <a:ext cx="4685338" cy="261610"/>
          </a:xfrm>
          <a:prstGeom prst="rect">
            <a:avLst/>
          </a:prstGeom>
          <a:noFill/>
        </p:spPr>
        <p:txBody>
          <a:bodyPr wrap="square" rtlCol="0">
            <a:spAutoFit/>
          </a:bodyPr>
          <a:lstStyle/>
          <a:p>
            <a:pPr algn="ctr"/>
            <a:r>
              <a:rPr lang="en-US" sz="1100">
                <a:solidFill>
                  <a:srgbClr val="BD1515"/>
                </a:solidFill>
                <a:latin typeface="URWTypewriterT" panose="02040503030505020204" pitchFamily="18" charset="0"/>
              </a:rPr>
              <a:t>Click on the image or company name to visit their website.</a:t>
            </a:r>
          </a:p>
        </p:txBody>
      </p:sp>
      <p:pic>
        <p:nvPicPr>
          <p:cNvPr id="19" name="Graphic 18" descr="Hamburger Menu Icon with solid fill">
            <a:hlinkClick r:id="rId6" action="ppaction://hlinksldjump"/>
            <a:extLst>
              <a:ext uri="{FF2B5EF4-FFF2-40B4-BE49-F238E27FC236}">
                <a16:creationId xmlns:a16="http://schemas.microsoft.com/office/drawing/2014/main" id="{A1AFB87C-CBD1-FB48-1613-BA3B663C04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3807" y="191772"/>
            <a:ext cx="409118" cy="409118"/>
          </a:xfrm>
          <a:prstGeom prst="rect">
            <a:avLst/>
          </a:prstGeom>
        </p:spPr>
      </p:pic>
      <p:sp>
        <p:nvSpPr>
          <p:cNvPr id="7" name="TextBox 6">
            <a:hlinkClick r:id="rId9"/>
            <a:extLst>
              <a:ext uri="{FF2B5EF4-FFF2-40B4-BE49-F238E27FC236}">
                <a16:creationId xmlns:a16="http://schemas.microsoft.com/office/drawing/2014/main" id="{66D43620-E7F3-E30F-C57E-4F0AF73B8238}"/>
              </a:ext>
            </a:extLst>
          </p:cNvPr>
          <p:cNvSpPr txBox="1"/>
          <p:nvPr/>
        </p:nvSpPr>
        <p:spPr>
          <a:xfrm>
            <a:off x="8079699" y="5483184"/>
            <a:ext cx="3687930" cy="946201"/>
          </a:xfrm>
          <a:prstGeom prst="rect">
            <a:avLst/>
          </a:prstGeom>
          <a:noFill/>
        </p:spPr>
        <p:txBody>
          <a:bodyPr wrap="square" rtlCol="0">
            <a:spAutoFit/>
          </a:bodyPr>
          <a:lstStyle/>
          <a:p>
            <a:endParaRPr lang="en-US"/>
          </a:p>
        </p:txBody>
      </p:sp>
      <p:pic>
        <p:nvPicPr>
          <p:cNvPr id="23" name="Picture 22" descr="A large screen with a large screen on it&#10;&#10;Description automatically generated">
            <a:hlinkClick r:id="rId9"/>
            <a:extLst>
              <a:ext uri="{FF2B5EF4-FFF2-40B4-BE49-F238E27FC236}">
                <a16:creationId xmlns:a16="http://schemas.microsoft.com/office/drawing/2014/main" id="{4CE7D8DE-CE1A-1E30-BD69-57A2978A834C}"/>
              </a:ext>
            </a:extLst>
          </p:cNvPr>
          <p:cNvPicPr>
            <a:picLocks noChangeAspect="1"/>
          </p:cNvPicPr>
          <p:nvPr/>
        </p:nvPicPr>
        <p:blipFill>
          <a:blip r:embed="rId10"/>
          <a:srcRect r="32163"/>
          <a:stretch/>
        </p:blipFill>
        <p:spPr>
          <a:xfrm>
            <a:off x="9855140" y="3457128"/>
            <a:ext cx="1887723" cy="1854692"/>
          </a:xfrm>
          <a:prstGeom prst="ellipse">
            <a:avLst/>
          </a:prstGeom>
          <a:ln>
            <a:solidFill>
              <a:schemeClr val="accent1"/>
            </a:solidFill>
          </a:ln>
        </p:spPr>
      </p:pic>
      <p:pic>
        <p:nvPicPr>
          <p:cNvPr id="2" name="Picture 1">
            <a:hlinkClick r:id="rId4"/>
            <a:extLst>
              <a:ext uri="{FF2B5EF4-FFF2-40B4-BE49-F238E27FC236}">
                <a16:creationId xmlns:a16="http://schemas.microsoft.com/office/drawing/2014/main" id="{3FAA6D14-4C07-7156-7D70-1A3C77170891}"/>
              </a:ext>
            </a:extLst>
          </p:cNvPr>
          <p:cNvPicPr>
            <a:picLocks noChangeAspect="1"/>
          </p:cNvPicPr>
          <p:nvPr/>
        </p:nvPicPr>
        <p:blipFill>
          <a:blip r:embed="rId11"/>
          <a:srcRect l="20891" r="20891"/>
          <a:stretch/>
        </p:blipFill>
        <p:spPr>
          <a:xfrm>
            <a:off x="3969739" y="4623181"/>
            <a:ext cx="1887723" cy="1854692"/>
          </a:xfrm>
          <a:prstGeom prst="ellipse">
            <a:avLst/>
          </a:prstGeom>
          <a:ln>
            <a:solidFill>
              <a:schemeClr val="accent1"/>
            </a:solidFill>
          </a:ln>
        </p:spPr>
      </p:pic>
    </p:spTree>
    <p:extLst>
      <p:ext uri="{BB962C8B-B14F-4D97-AF65-F5344CB8AC3E}">
        <p14:creationId xmlns:p14="http://schemas.microsoft.com/office/powerpoint/2010/main" val="458547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B8429D-A9EF-D3C1-BF3B-BC3B3569620F}"/>
            </a:ext>
          </a:extLst>
        </p:cNvPr>
        <p:cNvGrpSpPr/>
        <p:nvPr/>
      </p:nvGrpSpPr>
      <p:grpSpPr>
        <a:xfrm>
          <a:off x="0" y="0"/>
          <a:ext cx="0" cy="0"/>
          <a:chOff x="0" y="0"/>
          <a:chExt cx="0" cy="0"/>
        </a:xfrm>
      </p:grpSpPr>
      <p:sp>
        <p:nvSpPr>
          <p:cNvPr id="3" name="TextBox 44">
            <a:extLst>
              <a:ext uri="{FF2B5EF4-FFF2-40B4-BE49-F238E27FC236}">
                <a16:creationId xmlns:a16="http://schemas.microsoft.com/office/drawing/2014/main" id="{7FEA8FDF-271B-8FEA-6487-5542730A0BB5}"/>
              </a:ext>
            </a:extLst>
          </p:cNvPr>
          <p:cNvSpPr txBox="1">
            <a:spLocks noChangeArrowheads="1"/>
          </p:cNvSpPr>
          <p:nvPr/>
        </p:nvSpPr>
        <p:spPr bwMode="auto">
          <a:xfrm>
            <a:off x="868227" y="5606189"/>
            <a:ext cx="2828388"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7300"/>
              </a:lnSpc>
            </a:pPr>
            <a:r>
              <a:rPr lang="en-US" altLang="en-US" sz="8000" dirty="0">
                <a:solidFill>
                  <a:srgbClr val="BD1515"/>
                </a:solidFill>
                <a:latin typeface="Bebas Neue" panose="020B0606020202050201" pitchFamily="34" charset="0"/>
              </a:rPr>
              <a:t>KYMIRA</a:t>
            </a:r>
          </a:p>
        </p:txBody>
      </p:sp>
      <p:sp>
        <p:nvSpPr>
          <p:cNvPr id="28" name="TextBox 27">
            <a:hlinkClick r:id="rId3"/>
            <a:extLst>
              <a:ext uri="{FF2B5EF4-FFF2-40B4-BE49-F238E27FC236}">
                <a16:creationId xmlns:a16="http://schemas.microsoft.com/office/drawing/2014/main" id="{7EC75E35-3079-C8A7-A4C8-943D415A2763}"/>
              </a:ext>
            </a:extLst>
          </p:cNvPr>
          <p:cNvSpPr txBox="1"/>
          <p:nvPr/>
        </p:nvSpPr>
        <p:spPr>
          <a:xfrm>
            <a:off x="2092098" y="2175688"/>
            <a:ext cx="2712131" cy="451398"/>
          </a:xfrm>
          <a:prstGeom prst="rect">
            <a:avLst/>
          </a:prstGeom>
          <a:noFill/>
        </p:spPr>
        <p:txBody>
          <a:bodyPr wrap="square" rtlCol="0">
            <a:spAutoFit/>
          </a:bodyPr>
          <a:lstStyle/>
          <a:p>
            <a:endParaRPr lang="en-US"/>
          </a:p>
        </p:txBody>
      </p:sp>
      <p:sp>
        <p:nvSpPr>
          <p:cNvPr id="10" name="TextBox 9">
            <a:extLst>
              <a:ext uri="{FF2B5EF4-FFF2-40B4-BE49-F238E27FC236}">
                <a16:creationId xmlns:a16="http://schemas.microsoft.com/office/drawing/2014/main" id="{F58E3B25-C857-2E9E-7027-1780C097E8B4}"/>
              </a:ext>
            </a:extLst>
          </p:cNvPr>
          <p:cNvSpPr txBox="1"/>
          <p:nvPr/>
        </p:nvSpPr>
        <p:spPr>
          <a:xfrm>
            <a:off x="888407" y="926824"/>
            <a:ext cx="5040000" cy="3120406"/>
          </a:xfrm>
          <a:prstGeom prst="rect">
            <a:avLst/>
          </a:prstGeom>
          <a:noFill/>
        </p:spPr>
        <p:txBody>
          <a:bodyPr wrap="square" rtlCol="0">
            <a:spAutoFit/>
          </a:bodyPr>
          <a:lstStyle/>
          <a:p>
            <a:pPr>
              <a:lnSpc>
                <a:spcPct val="107000"/>
              </a:lnSpc>
              <a:spcAft>
                <a:spcPts val="800"/>
              </a:spcAft>
            </a:pPr>
            <a:r>
              <a:rPr lang="en-GB" sz="1400" b="1" dirty="0">
                <a:solidFill>
                  <a:srgbClr val="133A54"/>
                </a:solidFill>
                <a:latin typeface="Aptos" panose="020B0004020202020204" pitchFamily="34" charset="0"/>
              </a:rPr>
              <a:t>KYMIRA supplies their bio-responsive infrared products to the NFL, NCAA, EFL, MLB, NHL, and more. </a:t>
            </a:r>
          </a:p>
          <a:p>
            <a:pPr>
              <a:lnSpc>
                <a:spcPct val="107000"/>
              </a:lnSpc>
              <a:spcAft>
                <a:spcPts val="800"/>
              </a:spcAft>
            </a:pPr>
            <a:r>
              <a:rPr lang="en-GB" sz="1400" dirty="0">
                <a:solidFill>
                  <a:srgbClr val="133A54"/>
                </a:solidFill>
                <a:latin typeface="Aptos" panose="020B0004020202020204" pitchFamily="34" charset="0"/>
              </a:rPr>
              <a:t>KYMIRA’s products make the use of infrared phototherapy as simple as getting dressed. Usable anywhere, any time. KYMIRA products have powered Super Bowls, 33 medals in Paris and athletes around the world to get more out of the sports they love.</a:t>
            </a:r>
          </a:p>
          <a:p>
            <a:pPr>
              <a:lnSpc>
                <a:spcPct val="107000"/>
              </a:lnSpc>
              <a:spcAft>
                <a:spcPts val="800"/>
              </a:spcAft>
            </a:pPr>
            <a:r>
              <a:rPr lang="en-GB" sz="1400" dirty="0">
                <a:solidFill>
                  <a:srgbClr val="133A54"/>
                </a:solidFill>
                <a:latin typeface="Aptos" panose="020B0004020202020204" pitchFamily="34" charset="0"/>
              </a:rPr>
              <a:t>As well as their work in human performance, KYMIRA’s products are supporting countless individuals around the world to manage chronic medical conditions including circulatory issues, chronic pain issues and in aged care. </a:t>
            </a:r>
          </a:p>
          <a:p>
            <a:endParaRPr lang="en-US" sz="1200" dirty="0">
              <a:solidFill>
                <a:srgbClr val="133A54"/>
              </a:solidFill>
            </a:endParaRPr>
          </a:p>
        </p:txBody>
      </p:sp>
      <p:cxnSp>
        <p:nvCxnSpPr>
          <p:cNvPr id="6" name="Straight Connector 5">
            <a:extLst>
              <a:ext uri="{FF2B5EF4-FFF2-40B4-BE49-F238E27FC236}">
                <a16:creationId xmlns:a16="http://schemas.microsoft.com/office/drawing/2014/main" id="{6BCCE132-584B-1828-3CF7-0EDBDD709779}"/>
              </a:ext>
            </a:extLst>
          </p:cNvPr>
          <p:cNvCxnSpPr>
            <a:cxnSpLocks/>
          </p:cNvCxnSpPr>
          <p:nvPr/>
        </p:nvCxnSpPr>
        <p:spPr>
          <a:xfrm>
            <a:off x="6334539" y="908050"/>
            <a:ext cx="0" cy="5551055"/>
          </a:xfrm>
          <a:prstGeom prst="line">
            <a:avLst/>
          </a:prstGeom>
          <a:ln w="31750">
            <a:solidFill>
              <a:srgbClr val="D6C535"/>
            </a:solidFill>
          </a:ln>
        </p:spPr>
        <p:style>
          <a:lnRef idx="2">
            <a:schemeClr val="accent1"/>
          </a:lnRef>
          <a:fillRef idx="0">
            <a:schemeClr val="accent1"/>
          </a:fillRef>
          <a:effectRef idx="1">
            <a:schemeClr val="accent1"/>
          </a:effectRef>
          <a:fontRef idx="minor">
            <a:schemeClr val="tx1"/>
          </a:fontRef>
        </p:style>
      </p:cxnSp>
      <p:sp>
        <p:nvSpPr>
          <p:cNvPr id="16" name="TextBox 15">
            <a:hlinkClick r:id="rId4"/>
            <a:extLst>
              <a:ext uri="{FF2B5EF4-FFF2-40B4-BE49-F238E27FC236}">
                <a16:creationId xmlns:a16="http://schemas.microsoft.com/office/drawing/2014/main" id="{7A8A750D-757C-410A-33EF-2FB4DD03AC45}"/>
              </a:ext>
            </a:extLst>
          </p:cNvPr>
          <p:cNvSpPr txBox="1"/>
          <p:nvPr/>
        </p:nvSpPr>
        <p:spPr>
          <a:xfrm>
            <a:off x="1762476" y="6459105"/>
            <a:ext cx="4339878" cy="946201"/>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8742669A-C255-A6D8-D178-1829F95BDE30}"/>
              </a:ext>
            </a:extLst>
          </p:cNvPr>
          <p:cNvSpPr txBox="1"/>
          <p:nvPr/>
        </p:nvSpPr>
        <p:spPr>
          <a:xfrm>
            <a:off x="3991870" y="418708"/>
            <a:ext cx="4685338" cy="261610"/>
          </a:xfrm>
          <a:prstGeom prst="rect">
            <a:avLst/>
          </a:prstGeom>
          <a:noFill/>
        </p:spPr>
        <p:txBody>
          <a:bodyPr wrap="square" rtlCol="0">
            <a:spAutoFit/>
          </a:bodyPr>
          <a:lstStyle/>
          <a:p>
            <a:pPr algn="ctr"/>
            <a:r>
              <a:rPr lang="en-US" sz="1100">
                <a:solidFill>
                  <a:srgbClr val="BD1515"/>
                </a:solidFill>
                <a:latin typeface="URWTypewriterT" panose="02040503030505020204" pitchFamily="18" charset="0"/>
              </a:rPr>
              <a:t>Click on the image or company name to visit their website.</a:t>
            </a:r>
          </a:p>
        </p:txBody>
      </p:sp>
      <p:pic>
        <p:nvPicPr>
          <p:cNvPr id="9" name="Graphic 8" descr="Hamburger Menu Icon with solid fill">
            <a:hlinkClick r:id="rId5" action="ppaction://hlinksldjump"/>
            <a:extLst>
              <a:ext uri="{FF2B5EF4-FFF2-40B4-BE49-F238E27FC236}">
                <a16:creationId xmlns:a16="http://schemas.microsoft.com/office/drawing/2014/main" id="{A1EE7283-87B6-0B78-6F44-0BE99D70E1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3807" y="191772"/>
            <a:ext cx="409118" cy="409118"/>
          </a:xfrm>
          <a:prstGeom prst="rect">
            <a:avLst/>
          </a:prstGeom>
        </p:spPr>
      </p:pic>
      <p:sp>
        <p:nvSpPr>
          <p:cNvPr id="14" name="TextBox 13">
            <a:extLst>
              <a:ext uri="{FF2B5EF4-FFF2-40B4-BE49-F238E27FC236}">
                <a16:creationId xmlns:a16="http://schemas.microsoft.com/office/drawing/2014/main" id="{4DAC16DF-39C8-9CFC-916E-A16415115B45}"/>
              </a:ext>
            </a:extLst>
          </p:cNvPr>
          <p:cNvSpPr txBox="1"/>
          <p:nvPr/>
        </p:nvSpPr>
        <p:spPr>
          <a:xfrm>
            <a:off x="7653429" y="4788465"/>
            <a:ext cx="3017523" cy="523220"/>
          </a:xfrm>
          <a:prstGeom prst="rect">
            <a:avLst/>
          </a:prstGeom>
          <a:noFill/>
        </p:spPr>
        <p:txBody>
          <a:bodyPr wrap="square" rtlCol="0">
            <a:spAutoFit/>
          </a:bodyPr>
          <a:lstStyle/>
          <a:p>
            <a:pPr algn="ctr"/>
            <a:r>
              <a:rPr lang="en-US" sz="1400">
                <a:solidFill>
                  <a:srgbClr val="BD1515"/>
                </a:solidFill>
                <a:latin typeface="URWTypewriterT" panose="02040503030505020204" pitchFamily="18" charset="0"/>
              </a:rPr>
              <a:t>To return to the interactive London guide, click our logo.</a:t>
            </a:r>
          </a:p>
        </p:txBody>
      </p:sp>
      <p:pic>
        <p:nvPicPr>
          <p:cNvPr id="4" name="Picture 3" descr="A white letters in a blue circle&#10;&#10;Description automatically generated">
            <a:hlinkClick r:id="rId8" action="ppaction://hlinksldjump"/>
            <a:extLst>
              <a:ext uri="{FF2B5EF4-FFF2-40B4-BE49-F238E27FC236}">
                <a16:creationId xmlns:a16="http://schemas.microsoft.com/office/drawing/2014/main" id="{A7E0A11C-84EB-14F3-D0A5-87E014FAA7D4}"/>
              </a:ext>
            </a:extLst>
          </p:cNvPr>
          <p:cNvPicPr>
            <a:picLocks noChangeAspect="1"/>
          </p:cNvPicPr>
          <p:nvPr/>
        </p:nvPicPr>
        <p:blipFill>
          <a:blip r:embed="rId9"/>
          <a:stretch>
            <a:fillRect/>
          </a:stretch>
        </p:blipFill>
        <p:spPr>
          <a:xfrm>
            <a:off x="8027335" y="2460453"/>
            <a:ext cx="2269709" cy="2195010"/>
          </a:xfrm>
          <a:prstGeom prst="rect">
            <a:avLst/>
          </a:prstGeom>
        </p:spPr>
      </p:pic>
      <p:sp>
        <p:nvSpPr>
          <p:cNvPr id="5" name="TextBox 4">
            <a:hlinkClick r:id="rId10"/>
            <a:extLst>
              <a:ext uri="{FF2B5EF4-FFF2-40B4-BE49-F238E27FC236}">
                <a16:creationId xmlns:a16="http://schemas.microsoft.com/office/drawing/2014/main" id="{D76019FE-514C-9201-8749-B462738BE87A}"/>
              </a:ext>
            </a:extLst>
          </p:cNvPr>
          <p:cNvSpPr txBox="1"/>
          <p:nvPr/>
        </p:nvSpPr>
        <p:spPr>
          <a:xfrm>
            <a:off x="636042" y="5374459"/>
            <a:ext cx="3010544" cy="1268997"/>
          </a:xfrm>
          <a:prstGeom prst="rect">
            <a:avLst/>
          </a:prstGeom>
          <a:noFill/>
        </p:spPr>
        <p:txBody>
          <a:bodyPr wrap="square" rtlCol="0">
            <a:spAutoFit/>
          </a:bodyPr>
          <a:lstStyle/>
          <a:p>
            <a:endParaRPr lang="en-US"/>
          </a:p>
        </p:txBody>
      </p:sp>
      <p:pic>
        <p:nvPicPr>
          <p:cNvPr id="13" name="Picture 12" descr="A person and person standing together&#10;&#10;Description automatically generated">
            <a:hlinkClick r:id="rId10"/>
            <a:extLst>
              <a:ext uri="{FF2B5EF4-FFF2-40B4-BE49-F238E27FC236}">
                <a16:creationId xmlns:a16="http://schemas.microsoft.com/office/drawing/2014/main" id="{2BB76BD4-3E1A-18BA-954B-1F4C455B11F5}"/>
              </a:ext>
            </a:extLst>
          </p:cNvPr>
          <p:cNvPicPr>
            <a:picLocks noChangeAspect="1"/>
          </p:cNvPicPr>
          <p:nvPr/>
        </p:nvPicPr>
        <p:blipFill>
          <a:blip r:embed="rId11"/>
          <a:srcRect l="28861" r="20449"/>
          <a:stretch/>
        </p:blipFill>
        <p:spPr>
          <a:xfrm>
            <a:off x="3856501" y="3896550"/>
            <a:ext cx="1829365" cy="1783829"/>
          </a:xfrm>
          <a:prstGeom prst="ellipse">
            <a:avLst/>
          </a:prstGeom>
          <a:ln>
            <a:solidFill>
              <a:schemeClr val="accent1"/>
            </a:solidFill>
          </a:ln>
        </p:spPr>
      </p:pic>
    </p:spTree>
    <p:extLst>
      <p:ext uri="{BB962C8B-B14F-4D97-AF65-F5344CB8AC3E}">
        <p14:creationId xmlns:p14="http://schemas.microsoft.com/office/powerpoint/2010/main" val="4106327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6328D6-7C39-F70C-82B4-A43867AD4DEF}"/>
            </a:ext>
          </a:extLst>
        </p:cNvPr>
        <p:cNvGrpSpPr/>
        <p:nvPr/>
      </p:nvGrpSpPr>
      <p:grpSpPr>
        <a:xfrm>
          <a:off x="0" y="0"/>
          <a:ext cx="0" cy="0"/>
          <a:chOff x="0" y="0"/>
          <a:chExt cx="0" cy="0"/>
        </a:xfrm>
      </p:grpSpPr>
      <p:pic>
        <p:nvPicPr>
          <p:cNvPr id="7" name="Picture 6" descr="A blue and white logo&#10;&#10;Description automatically generated">
            <a:hlinkClick r:id="rId3"/>
            <a:extLst>
              <a:ext uri="{FF2B5EF4-FFF2-40B4-BE49-F238E27FC236}">
                <a16:creationId xmlns:a16="http://schemas.microsoft.com/office/drawing/2014/main" id="{2DEC987C-4ED1-5B34-748A-16F34FF74991}"/>
              </a:ext>
            </a:extLst>
          </p:cNvPr>
          <p:cNvPicPr>
            <a:picLocks noChangeAspect="1"/>
          </p:cNvPicPr>
          <p:nvPr/>
        </p:nvPicPr>
        <p:blipFill>
          <a:blip r:embed="rId4"/>
          <a:stretch>
            <a:fillRect/>
          </a:stretch>
        </p:blipFill>
        <p:spPr>
          <a:xfrm>
            <a:off x="6110068" y="1208657"/>
            <a:ext cx="3477718" cy="2828601"/>
          </a:xfrm>
          <a:prstGeom prst="rect">
            <a:avLst/>
          </a:prstGeom>
        </p:spPr>
      </p:pic>
      <p:sp>
        <p:nvSpPr>
          <p:cNvPr id="2" name="TextBox 1">
            <a:extLst>
              <a:ext uri="{FF2B5EF4-FFF2-40B4-BE49-F238E27FC236}">
                <a16:creationId xmlns:a16="http://schemas.microsoft.com/office/drawing/2014/main" id="{8FAE9846-C9BC-7332-CE16-460D7B7DC161}"/>
              </a:ext>
            </a:extLst>
          </p:cNvPr>
          <p:cNvSpPr txBox="1"/>
          <p:nvPr/>
        </p:nvSpPr>
        <p:spPr>
          <a:xfrm>
            <a:off x="6456366" y="3878704"/>
            <a:ext cx="5136289" cy="2000548"/>
          </a:xfrm>
          <a:prstGeom prst="rect">
            <a:avLst/>
          </a:prstGeom>
          <a:noFill/>
        </p:spPr>
        <p:txBody>
          <a:bodyPr wrap="square" rtlCol="0">
            <a:spAutoFit/>
          </a:bodyPr>
          <a:lstStyle/>
          <a:p>
            <a:r>
              <a:rPr lang="en-US" sz="1400" b="1" dirty="0">
                <a:solidFill>
                  <a:srgbClr val="123F71"/>
                </a:solidFill>
                <a:latin typeface="Helvetica Neue" panose="02000503000000020004" pitchFamily="2" charset="0"/>
                <a:ea typeface="Helvetica Neue" panose="02000503000000020004" pitchFamily="2" charset="0"/>
                <a:cs typeface="Helvetica Neue" panose="02000503000000020004" pitchFamily="2" charset="0"/>
              </a:rPr>
              <a:t>Alexis Svenson</a:t>
            </a:r>
          </a:p>
          <a:p>
            <a:pPr algn="l" rtl="0"/>
            <a:r>
              <a:rPr lang="en-GB" sz="1400" b="0" u="none" strike="noStrike" dirty="0">
                <a:solidFill>
                  <a:srgbClr val="123F71"/>
                </a:solidFill>
                <a:effectLst/>
                <a:latin typeface="Helvetica Neue" panose="02000503000000020004" pitchFamily="2" charset="0"/>
                <a:ea typeface="Helvetica Neue" panose="02000503000000020004" pitchFamily="2" charset="0"/>
                <a:cs typeface="Helvetica Neue" panose="02000503000000020004" pitchFamily="2" charset="0"/>
              </a:rPr>
              <a:t>Senior Trade and Investment Officer   </a:t>
            </a:r>
          </a:p>
          <a:p>
            <a:pPr algn="l" rtl="0"/>
            <a:r>
              <a:rPr lang="en-GB" sz="1400" b="0" u="none" strike="noStrike" dirty="0">
                <a:solidFill>
                  <a:srgbClr val="123F71"/>
                </a:solidFill>
                <a:effectLst/>
                <a:latin typeface="Helvetica Neue" panose="02000503000000020004" pitchFamily="2" charset="0"/>
                <a:ea typeface="Helvetica Neue" panose="02000503000000020004" pitchFamily="2" charset="0"/>
                <a:cs typeface="Helvetica Neue" panose="02000503000000020004" pitchFamily="2" charset="0"/>
              </a:rPr>
              <a:t>Creative, Media &amp; Sport, Midwest | USA </a:t>
            </a:r>
          </a:p>
          <a:p>
            <a:pPr algn="l" rtl="0"/>
            <a:r>
              <a:rPr lang="en-GB" sz="1400" b="0" u="none" strike="noStrike" dirty="0">
                <a:solidFill>
                  <a:srgbClr val="123F71"/>
                </a:solidFill>
                <a:effectLst/>
                <a:latin typeface="Helvetica Neue" panose="02000503000000020004" pitchFamily="2" charset="0"/>
                <a:ea typeface="Helvetica Neue" panose="02000503000000020004" pitchFamily="2" charset="0"/>
                <a:cs typeface="Helvetica Neue" panose="02000503000000020004" pitchFamily="2" charset="0"/>
              </a:rPr>
              <a:t>Department for Business and Trade </a:t>
            </a:r>
          </a:p>
          <a:p>
            <a:endParaRPr lang="en-GB" sz="1400" dirty="0">
              <a:solidFill>
                <a:srgbClr val="123F7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1400" dirty="0">
                <a:solidFill>
                  <a:srgbClr val="123F71"/>
                </a:solidFill>
                <a:latin typeface="Helvetica Neue" panose="02000503000000020004" pitchFamily="2" charset="0"/>
                <a:ea typeface="Helvetica Neue" panose="02000503000000020004" pitchFamily="2" charset="0"/>
                <a:cs typeface="Helvetica Neue" panose="02000503000000020004" pitchFamily="2" charset="0"/>
              </a:rPr>
              <a:t>E: </a:t>
            </a:r>
            <a:r>
              <a:rPr lang="en-GB" sz="1400" dirty="0" err="1">
                <a:solidFill>
                  <a:srgbClr val="123F71"/>
                </a:solidFill>
                <a:latin typeface="Helvetica Neue" panose="02000503000000020004" pitchFamily="2" charset="0"/>
                <a:ea typeface="Helvetica Neue" panose="02000503000000020004" pitchFamily="2" charset="0"/>
                <a:cs typeface="Helvetica Neue" panose="02000503000000020004" pitchFamily="2" charset="0"/>
              </a:rPr>
              <a:t>alexis.svenson@businessandtrade.gov.uk</a:t>
            </a:r>
            <a:r>
              <a:rPr lang="en-GB" sz="1400" dirty="0">
                <a:solidFill>
                  <a:srgbClr val="123F71"/>
                </a:solidFill>
                <a:latin typeface="Helvetica Neue" panose="02000503000000020004" pitchFamily="2" charset="0"/>
                <a:ea typeface="Helvetica Neue" panose="02000503000000020004" pitchFamily="2" charset="0"/>
                <a:cs typeface="Helvetica Neue" panose="02000503000000020004" pitchFamily="2" charset="0"/>
              </a:rPr>
              <a:t> </a:t>
            </a:r>
          </a:p>
          <a:p>
            <a:r>
              <a:rPr lang="en-GB" sz="1400" dirty="0">
                <a:solidFill>
                  <a:srgbClr val="123F71"/>
                </a:solidFill>
                <a:latin typeface="Helvetica Neue" panose="02000503000000020004" pitchFamily="2" charset="0"/>
                <a:ea typeface="Helvetica Neue" panose="02000503000000020004" pitchFamily="2" charset="0"/>
                <a:cs typeface="Helvetica Neue" panose="02000503000000020004" pitchFamily="2" charset="0"/>
              </a:rPr>
              <a:t>T: +1 (312) 401-9215 </a:t>
            </a:r>
            <a:br>
              <a:rPr lang="en-GB" sz="1400" dirty="0">
                <a:solidFill>
                  <a:srgbClr val="123F71"/>
                </a:solidFill>
                <a:latin typeface="Helvetica Neue" panose="02000503000000020004" pitchFamily="2" charset="0"/>
                <a:ea typeface="Helvetica Neue" panose="02000503000000020004" pitchFamily="2" charset="0"/>
                <a:cs typeface="Helvetica Neue" panose="02000503000000020004" pitchFamily="2" charset="0"/>
              </a:rPr>
            </a:br>
            <a:r>
              <a:rPr lang="en-GB" sz="1400" dirty="0">
                <a:solidFill>
                  <a:srgbClr val="123F71"/>
                </a:solidFill>
                <a:latin typeface="Helvetica Neue" panose="02000503000000020004" pitchFamily="2" charset="0"/>
                <a:ea typeface="Helvetica Neue" panose="02000503000000020004" pitchFamily="2" charset="0"/>
                <a:cs typeface="Helvetica Neue" panose="02000503000000020004" pitchFamily="2" charset="0"/>
              </a:rPr>
              <a:t>W: </a:t>
            </a:r>
            <a:r>
              <a:rPr lang="en-GB" sz="1400" dirty="0" err="1">
                <a:solidFill>
                  <a:srgbClr val="123F71"/>
                </a:solidFill>
                <a:latin typeface="Helvetica Neue" panose="02000503000000020004" pitchFamily="2" charset="0"/>
                <a:ea typeface="Helvetica Neue" panose="02000503000000020004" pitchFamily="2" charset="0"/>
                <a:cs typeface="Helvetica Neue" panose="02000503000000020004" pitchFamily="2" charset="0"/>
              </a:rPr>
              <a:t>great.gov.uk</a:t>
            </a:r>
            <a:r>
              <a:rPr lang="en-GB" sz="1400" dirty="0">
                <a:solidFill>
                  <a:srgbClr val="123F71"/>
                </a:solidFill>
                <a:latin typeface="Helvetica Neue" panose="02000503000000020004" pitchFamily="2" charset="0"/>
                <a:ea typeface="Helvetica Neue" panose="02000503000000020004" pitchFamily="2" charset="0"/>
                <a:cs typeface="Helvetica Neue" panose="02000503000000020004" pitchFamily="2" charset="0"/>
              </a:rPr>
              <a:t> </a:t>
            </a:r>
          </a:p>
          <a:p>
            <a:endParaRPr lang="en-US" sz="1200" dirty="0">
              <a:solidFill>
                <a:srgbClr val="123F7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Graphic 2" descr="Hamburger Menu Icon with solid fill">
            <a:hlinkClick r:id="rId5" action="ppaction://hlinksldjump"/>
            <a:extLst>
              <a:ext uri="{FF2B5EF4-FFF2-40B4-BE49-F238E27FC236}">
                <a16:creationId xmlns:a16="http://schemas.microsoft.com/office/drawing/2014/main" id="{7102B34A-106C-E98B-BAB4-A093DA5096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807" y="206764"/>
            <a:ext cx="409118" cy="409118"/>
          </a:xfrm>
          <a:prstGeom prst="rect">
            <a:avLst/>
          </a:prstGeom>
        </p:spPr>
      </p:pic>
      <p:sp>
        <p:nvSpPr>
          <p:cNvPr id="5" name="TextBox 4">
            <a:extLst>
              <a:ext uri="{FF2B5EF4-FFF2-40B4-BE49-F238E27FC236}">
                <a16:creationId xmlns:a16="http://schemas.microsoft.com/office/drawing/2014/main" id="{B97052A5-1EB3-6E27-EBB5-0F8163D41E1C}"/>
              </a:ext>
            </a:extLst>
          </p:cNvPr>
          <p:cNvSpPr txBox="1"/>
          <p:nvPr/>
        </p:nvSpPr>
        <p:spPr>
          <a:xfrm>
            <a:off x="982663" y="3226774"/>
            <a:ext cx="4478702" cy="1330236"/>
          </a:xfrm>
          <a:prstGeom prst="rect">
            <a:avLst/>
          </a:prstGeom>
          <a:noFill/>
        </p:spPr>
        <p:txBody>
          <a:bodyPr wrap="square" rtlCol="0">
            <a:spAutoFit/>
          </a:bodyPr>
          <a:lstStyle/>
          <a:p>
            <a:pPr>
              <a:lnSpc>
                <a:spcPct val="107000"/>
              </a:lnSpc>
              <a:spcAft>
                <a:spcPts val="800"/>
              </a:spcAft>
            </a:pPr>
            <a:r>
              <a:rPr lang="en-US">
                <a:solidFill>
                  <a:srgbClr val="123F71"/>
                </a:solidFill>
                <a:latin typeface="Helvetica Neue" panose="02000503000000020004" pitchFamily="2" charset="0"/>
                <a:ea typeface="Helvetica Neue" panose="02000503000000020004" pitchFamily="2" charset="0"/>
                <a:cs typeface="Helvetica Neue" panose="02000503000000020004" pitchFamily="2" charset="0"/>
              </a:rPr>
              <a:t>If you’d like to learn more about export and investment work between the US and UK, reach out to Alexis Svenson.  </a:t>
            </a:r>
            <a:endParaRPr lang="en-GB">
              <a:solidFill>
                <a:srgbClr val="123F71"/>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1600">
              <a:solidFill>
                <a:srgbClr val="123F7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hlinkClick r:id="rId8"/>
            <a:extLst>
              <a:ext uri="{FF2B5EF4-FFF2-40B4-BE49-F238E27FC236}">
                <a16:creationId xmlns:a16="http://schemas.microsoft.com/office/drawing/2014/main" id="{F7732FCF-55A2-DFB3-620E-449AF64872DC}"/>
              </a:ext>
            </a:extLst>
          </p:cNvPr>
          <p:cNvSpPr txBox="1"/>
          <p:nvPr/>
        </p:nvSpPr>
        <p:spPr>
          <a:xfrm>
            <a:off x="1322363" y="3559126"/>
            <a:ext cx="801859" cy="214850"/>
          </a:xfrm>
          <a:prstGeom prst="rect">
            <a:avLst/>
          </a:prstGeom>
          <a:noFill/>
        </p:spPr>
        <p:txBody>
          <a:bodyPr wrap="square" rtlCol="0">
            <a:noAutofit/>
          </a:bodyPr>
          <a:lstStyle/>
          <a:p>
            <a:endParaRPr lang="en-US">
              <a:solidFill>
                <a:srgbClr val="123F71"/>
              </a:solidFill>
            </a:endParaRPr>
          </a:p>
        </p:txBody>
      </p:sp>
      <p:sp>
        <p:nvSpPr>
          <p:cNvPr id="9" name="TextBox 8">
            <a:hlinkClick r:id="rId9"/>
            <a:extLst>
              <a:ext uri="{FF2B5EF4-FFF2-40B4-BE49-F238E27FC236}">
                <a16:creationId xmlns:a16="http://schemas.microsoft.com/office/drawing/2014/main" id="{F9D4356F-2CF1-6CF5-D0B1-A442907B1474}"/>
              </a:ext>
            </a:extLst>
          </p:cNvPr>
          <p:cNvSpPr txBox="1"/>
          <p:nvPr/>
        </p:nvSpPr>
        <p:spPr>
          <a:xfrm>
            <a:off x="6737041" y="4999710"/>
            <a:ext cx="3477718" cy="209862"/>
          </a:xfrm>
          <a:prstGeom prst="rect">
            <a:avLst/>
          </a:prstGeom>
          <a:noFill/>
        </p:spPr>
        <p:txBody>
          <a:bodyPr wrap="square" rtlCol="0">
            <a:noAutofit/>
          </a:bodyPr>
          <a:lstStyle/>
          <a:p>
            <a:endParaRPr lang="en-US">
              <a:solidFill>
                <a:srgbClr val="123F71"/>
              </a:solidFill>
            </a:endParaRPr>
          </a:p>
        </p:txBody>
      </p:sp>
      <p:sp>
        <p:nvSpPr>
          <p:cNvPr id="10" name="TextBox 9">
            <a:hlinkClick r:id="rId10"/>
            <a:extLst>
              <a:ext uri="{FF2B5EF4-FFF2-40B4-BE49-F238E27FC236}">
                <a16:creationId xmlns:a16="http://schemas.microsoft.com/office/drawing/2014/main" id="{D4D16FD8-84F9-CB6E-6AE6-2772F6022E63}"/>
              </a:ext>
            </a:extLst>
          </p:cNvPr>
          <p:cNvSpPr txBox="1"/>
          <p:nvPr/>
        </p:nvSpPr>
        <p:spPr>
          <a:xfrm>
            <a:off x="6737041" y="5439481"/>
            <a:ext cx="1214203" cy="209862"/>
          </a:xfrm>
          <a:prstGeom prst="rect">
            <a:avLst/>
          </a:prstGeom>
          <a:noFill/>
        </p:spPr>
        <p:txBody>
          <a:bodyPr wrap="square" rtlCol="0">
            <a:noAutofit/>
          </a:bodyPr>
          <a:lstStyle/>
          <a:p>
            <a:endParaRPr lang="en-US">
              <a:solidFill>
                <a:srgbClr val="123F71"/>
              </a:solidFill>
            </a:endParaRPr>
          </a:p>
        </p:txBody>
      </p:sp>
      <p:pic>
        <p:nvPicPr>
          <p:cNvPr id="8" name="Picture 7" descr="A red rectangular sign with white text&#10;&#10;Description automatically generated">
            <a:extLst>
              <a:ext uri="{FF2B5EF4-FFF2-40B4-BE49-F238E27FC236}">
                <a16:creationId xmlns:a16="http://schemas.microsoft.com/office/drawing/2014/main" id="{5D7B530C-D00E-B8C1-A880-247ABA670C31}"/>
              </a:ext>
            </a:extLst>
          </p:cNvPr>
          <p:cNvPicPr>
            <a:picLocks noChangeAspect="1"/>
          </p:cNvPicPr>
          <p:nvPr/>
        </p:nvPicPr>
        <p:blipFill>
          <a:blip r:embed="rId11"/>
          <a:stretch>
            <a:fillRect/>
          </a:stretch>
        </p:blipFill>
        <p:spPr>
          <a:xfrm>
            <a:off x="9837393" y="6077528"/>
            <a:ext cx="1888434" cy="506100"/>
          </a:xfrm>
          <a:prstGeom prst="rect">
            <a:avLst/>
          </a:prstGeom>
        </p:spPr>
      </p:pic>
    </p:spTree>
    <p:extLst>
      <p:ext uri="{BB962C8B-B14F-4D97-AF65-F5344CB8AC3E}">
        <p14:creationId xmlns:p14="http://schemas.microsoft.com/office/powerpoint/2010/main" val="1429203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D1515"/>
        </a:solidFill>
        <a:effectLst/>
      </p:bgPr>
    </p:bg>
    <p:spTree>
      <p:nvGrpSpPr>
        <p:cNvPr id="1" name=""/>
        <p:cNvGrpSpPr/>
        <p:nvPr/>
      </p:nvGrpSpPr>
      <p:grpSpPr>
        <a:xfrm>
          <a:off x="0" y="0"/>
          <a:ext cx="0" cy="0"/>
          <a:chOff x="0" y="0"/>
          <a:chExt cx="0" cy="0"/>
        </a:xfrm>
      </p:grpSpPr>
      <p:pic>
        <p:nvPicPr>
          <p:cNvPr id="3" name="Graphic 2" descr="Hamburger Menu Icon with solid fill">
            <a:hlinkClick r:id="rId3" action="ppaction://hlinksldjump"/>
            <a:extLst>
              <a:ext uri="{FF2B5EF4-FFF2-40B4-BE49-F238E27FC236}">
                <a16:creationId xmlns:a16="http://schemas.microsoft.com/office/drawing/2014/main" id="{AFD78F23-33EF-44E8-52F4-902572ED0A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7162" y="191774"/>
            <a:ext cx="409118" cy="409118"/>
          </a:xfrm>
          <a:prstGeom prst="rect">
            <a:avLst/>
          </a:prstGeom>
        </p:spPr>
      </p:pic>
      <p:sp>
        <p:nvSpPr>
          <p:cNvPr id="4" name="TextBox 3">
            <a:extLst>
              <a:ext uri="{FF2B5EF4-FFF2-40B4-BE49-F238E27FC236}">
                <a16:creationId xmlns:a16="http://schemas.microsoft.com/office/drawing/2014/main" id="{BAB61FEE-0983-DEF9-DF19-C9DAF6D6C186}"/>
              </a:ext>
            </a:extLst>
          </p:cNvPr>
          <p:cNvSpPr txBox="1"/>
          <p:nvPr/>
        </p:nvSpPr>
        <p:spPr>
          <a:xfrm>
            <a:off x="6518351" y="3311345"/>
            <a:ext cx="5466472" cy="1785104"/>
          </a:xfrm>
          <a:prstGeom prst="rect">
            <a:avLst/>
          </a:prstGeom>
          <a:noFill/>
        </p:spPr>
        <p:txBody>
          <a:bodyPr wrap="square" rtlCol="0">
            <a:spAutoFit/>
          </a:bodyPr>
          <a:lstStyle/>
          <a:p>
            <a:r>
              <a:rPr lang="en-US" sz="1400" b="1">
                <a:solidFill>
                  <a:schemeClr val="bg1"/>
                </a:solidFill>
              </a:rPr>
              <a:t>Matthew Canning-Wall</a:t>
            </a:r>
          </a:p>
          <a:p>
            <a:pPr algn="l" rtl="0"/>
            <a:r>
              <a:rPr lang="en-GB" sz="1400" b="0" u="none" strike="noStrike">
                <a:solidFill>
                  <a:schemeClr val="bg1"/>
                </a:solidFill>
                <a:effectLst/>
                <a:latin typeface="Aptos" panose="020B0004020202020204" pitchFamily="34" charset="0"/>
              </a:rPr>
              <a:t>Chief Creative Officer</a:t>
            </a:r>
          </a:p>
          <a:p>
            <a:pPr algn="l" rtl="0"/>
            <a:r>
              <a:rPr lang="en-GB" sz="1400" b="0" u="none" strike="noStrike">
                <a:solidFill>
                  <a:schemeClr val="bg1"/>
                </a:solidFill>
                <a:effectLst/>
                <a:latin typeface="Aptos" panose="020B0004020202020204" pitchFamily="34" charset="0"/>
              </a:rPr>
              <a:t>Whitewall</a:t>
            </a:r>
          </a:p>
          <a:p>
            <a:endParaRPr lang="en-GB" sz="1400">
              <a:solidFill>
                <a:schemeClr val="bg1"/>
              </a:solidFill>
              <a:latin typeface="Aptos" panose="020B0004020202020204" pitchFamily="34" charset="0"/>
            </a:endParaRPr>
          </a:p>
          <a:p>
            <a:r>
              <a:rPr lang="en-GB" sz="1400">
                <a:solidFill>
                  <a:schemeClr val="bg1"/>
                </a:solidFill>
                <a:latin typeface="Aptos" panose="020B0004020202020204" pitchFamily="34" charset="0"/>
              </a:rPr>
              <a:t>E: matthew@whitewallcreative.com</a:t>
            </a:r>
            <a:r>
              <a:rPr lang="en-GB" sz="1400">
                <a:solidFill>
                  <a:schemeClr val="bg1"/>
                </a:solidFill>
                <a:latin typeface="Aptos" panose="020B0004020202020204" pitchFamily="34" charset="0"/>
                <a:hlinkClick r:id="rId6">
                  <a:extLst>
                    <a:ext uri="{A12FA001-AC4F-418D-AE19-62706E023703}">
                      <ahyp:hlinkClr xmlns:ahyp="http://schemas.microsoft.com/office/drawing/2018/hyperlinkcolor" val="tx"/>
                    </a:ext>
                  </a:extLst>
                </a:hlinkClick>
              </a:rPr>
              <a:t>  </a:t>
            </a:r>
            <a:endParaRPr lang="en-GB" sz="1400">
              <a:solidFill>
                <a:schemeClr val="bg1"/>
              </a:solidFill>
              <a:latin typeface="Aptos" panose="020B0004020202020204" pitchFamily="34" charset="0"/>
            </a:endParaRPr>
          </a:p>
          <a:p>
            <a:r>
              <a:rPr lang="en-GB" sz="1400">
                <a:solidFill>
                  <a:schemeClr val="bg1"/>
                </a:solidFill>
                <a:latin typeface="Aptos" panose="020B0004020202020204" pitchFamily="34" charset="0"/>
              </a:rPr>
              <a:t>T: +44 (0)7976 739 967</a:t>
            </a:r>
          </a:p>
          <a:p>
            <a:r>
              <a:rPr lang="en-GB" sz="1400">
                <a:solidFill>
                  <a:schemeClr val="bg1"/>
                </a:solidFill>
                <a:latin typeface="Aptos" panose="020B0004020202020204" pitchFamily="34" charset="0"/>
              </a:rPr>
              <a:t>W: www.whitewallcreative.com </a:t>
            </a:r>
          </a:p>
          <a:p>
            <a:endParaRPr lang="en-US" sz="1200">
              <a:solidFill>
                <a:schemeClr val="bg1"/>
              </a:solidFill>
            </a:endParaRPr>
          </a:p>
        </p:txBody>
      </p:sp>
      <p:pic>
        <p:nvPicPr>
          <p:cNvPr id="7" name="Picture 6" descr="A white text on a black background&#10;&#10;Description automatically generated">
            <a:extLst>
              <a:ext uri="{FF2B5EF4-FFF2-40B4-BE49-F238E27FC236}">
                <a16:creationId xmlns:a16="http://schemas.microsoft.com/office/drawing/2014/main" id="{1F382726-E785-73BE-3886-82E97BFB8B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08710" y="2358204"/>
            <a:ext cx="3221453" cy="635216"/>
          </a:xfrm>
          <a:prstGeom prst="rect">
            <a:avLst/>
          </a:prstGeom>
        </p:spPr>
      </p:pic>
      <p:sp>
        <p:nvSpPr>
          <p:cNvPr id="5" name="TextBox 4">
            <a:extLst>
              <a:ext uri="{FF2B5EF4-FFF2-40B4-BE49-F238E27FC236}">
                <a16:creationId xmlns:a16="http://schemas.microsoft.com/office/drawing/2014/main" id="{5D064AEF-9FDA-A124-C8FE-FBBD4BB51EA7}"/>
              </a:ext>
            </a:extLst>
          </p:cNvPr>
          <p:cNvSpPr txBox="1"/>
          <p:nvPr/>
        </p:nvSpPr>
        <p:spPr>
          <a:xfrm>
            <a:off x="946492" y="2298244"/>
            <a:ext cx="4854701" cy="2831544"/>
          </a:xfrm>
          <a:prstGeom prst="rect">
            <a:avLst/>
          </a:prstGeom>
          <a:noFill/>
        </p:spPr>
        <p:txBody>
          <a:bodyPr wrap="square" rtlCol="0">
            <a:spAutoFit/>
          </a:bodyPr>
          <a:lstStyle/>
          <a:p>
            <a:r>
              <a:rPr lang="en-GB">
                <a:solidFill>
                  <a:schemeClr val="bg1"/>
                </a:solidFill>
                <a:latin typeface="Aptos" panose="020B0004020202020204" pitchFamily="34" charset="0"/>
              </a:rPr>
              <a:t>We hope you enjoy all that London has to offer.</a:t>
            </a:r>
          </a:p>
          <a:p>
            <a:endParaRPr lang="en-GB" b="0" u="none" strike="noStrike">
              <a:solidFill>
                <a:schemeClr val="bg1"/>
              </a:solidFill>
              <a:effectLst/>
              <a:latin typeface="Aptos" panose="020B0004020202020204" pitchFamily="34" charset="0"/>
            </a:endParaRPr>
          </a:p>
          <a:p>
            <a:r>
              <a:rPr lang="en-GB">
                <a:solidFill>
                  <a:schemeClr val="bg1"/>
                </a:solidFill>
                <a:latin typeface="Aptos" panose="020B0004020202020204" pitchFamily="34" charset="0"/>
              </a:rPr>
              <a:t>If you would like to create a bespoke experience for your family and friends or colleagues, get in touch with </a:t>
            </a:r>
            <a:r>
              <a:rPr lang="en-GB" b="1">
                <a:solidFill>
                  <a:schemeClr val="bg1"/>
                </a:solidFill>
                <a:latin typeface="Aptos" panose="020B0004020202020204" pitchFamily="34" charset="0"/>
              </a:rPr>
              <a:t>Matthew</a:t>
            </a:r>
            <a:r>
              <a:rPr lang="en-GB">
                <a:solidFill>
                  <a:schemeClr val="bg1"/>
                </a:solidFill>
                <a:latin typeface="Aptos" panose="020B0004020202020204" pitchFamily="34" charset="0"/>
              </a:rPr>
              <a:t> at Whitewall.</a:t>
            </a:r>
          </a:p>
          <a:p>
            <a:endParaRPr lang="en-GB" b="0" u="none" strike="noStrike">
              <a:solidFill>
                <a:schemeClr val="bg1"/>
              </a:solidFill>
              <a:effectLst/>
              <a:latin typeface="Aptos" panose="020B0004020202020204" pitchFamily="34" charset="0"/>
            </a:endParaRPr>
          </a:p>
          <a:p>
            <a:r>
              <a:rPr lang="en-GB">
                <a:solidFill>
                  <a:schemeClr val="bg1"/>
                </a:solidFill>
                <a:latin typeface="Aptos" panose="020B0004020202020204" pitchFamily="34" charset="0"/>
              </a:rPr>
              <a:t>As experts in “experience engineering”, we can curate your ideal London visit and leave you with memories to last a lifetime.</a:t>
            </a:r>
            <a:endParaRPr lang="en-GB" b="0" u="none" strike="noStrike">
              <a:solidFill>
                <a:schemeClr val="bg1"/>
              </a:solidFill>
              <a:effectLst/>
              <a:latin typeface="Aptos" panose="020B0004020202020204" pitchFamily="34" charset="0"/>
            </a:endParaRPr>
          </a:p>
          <a:p>
            <a:endParaRPr lang="en-US" sz="1600">
              <a:solidFill>
                <a:schemeClr val="bg1"/>
              </a:solidFill>
            </a:endParaRPr>
          </a:p>
        </p:txBody>
      </p:sp>
      <p:sp>
        <p:nvSpPr>
          <p:cNvPr id="6" name="TextBox 5">
            <a:hlinkClick r:id="rId6"/>
            <a:extLst>
              <a:ext uri="{FF2B5EF4-FFF2-40B4-BE49-F238E27FC236}">
                <a16:creationId xmlns:a16="http://schemas.microsoft.com/office/drawing/2014/main" id="{226CB370-1225-4CD3-CF78-7CA6A89570C4}"/>
              </a:ext>
            </a:extLst>
          </p:cNvPr>
          <p:cNvSpPr txBox="1"/>
          <p:nvPr/>
        </p:nvSpPr>
        <p:spPr>
          <a:xfrm>
            <a:off x="1322363" y="3559126"/>
            <a:ext cx="801859" cy="214850"/>
          </a:xfrm>
          <a:prstGeom prst="rect">
            <a:avLst/>
          </a:prstGeom>
          <a:noFill/>
        </p:spPr>
        <p:txBody>
          <a:bodyPr wrap="square" rtlCol="0">
            <a:noAutofit/>
          </a:bodyPr>
          <a:lstStyle/>
          <a:p>
            <a:endParaRPr lang="en-US"/>
          </a:p>
        </p:txBody>
      </p:sp>
      <p:sp>
        <p:nvSpPr>
          <p:cNvPr id="9" name="TextBox 8">
            <a:hlinkClick r:id="rId8"/>
            <a:extLst>
              <a:ext uri="{FF2B5EF4-FFF2-40B4-BE49-F238E27FC236}">
                <a16:creationId xmlns:a16="http://schemas.microsoft.com/office/drawing/2014/main" id="{0C64C0CC-72CA-A882-5706-D24D2E06F273}"/>
              </a:ext>
            </a:extLst>
          </p:cNvPr>
          <p:cNvSpPr txBox="1"/>
          <p:nvPr/>
        </p:nvSpPr>
        <p:spPr>
          <a:xfrm>
            <a:off x="6760564" y="4178272"/>
            <a:ext cx="2668249" cy="254832"/>
          </a:xfrm>
          <a:prstGeom prst="rect">
            <a:avLst/>
          </a:prstGeom>
          <a:noFill/>
        </p:spPr>
        <p:txBody>
          <a:bodyPr wrap="square" rtlCol="0">
            <a:noAutofit/>
          </a:bodyPr>
          <a:lstStyle/>
          <a:p>
            <a:endParaRPr lang="en-US"/>
          </a:p>
        </p:txBody>
      </p:sp>
      <p:sp>
        <p:nvSpPr>
          <p:cNvPr id="10" name="TextBox 9">
            <a:hlinkClick r:id="rId9"/>
            <a:extLst>
              <a:ext uri="{FF2B5EF4-FFF2-40B4-BE49-F238E27FC236}">
                <a16:creationId xmlns:a16="http://schemas.microsoft.com/office/drawing/2014/main" id="{27FF8A6B-2BF3-814A-E0F2-AEE4AC0F2CE2}"/>
              </a:ext>
            </a:extLst>
          </p:cNvPr>
          <p:cNvSpPr txBox="1"/>
          <p:nvPr/>
        </p:nvSpPr>
        <p:spPr>
          <a:xfrm>
            <a:off x="6760563" y="4637360"/>
            <a:ext cx="2668249" cy="254832"/>
          </a:xfrm>
          <a:prstGeom prst="rect">
            <a:avLst/>
          </a:prstGeom>
          <a:noFill/>
        </p:spPr>
        <p:txBody>
          <a:bodyPr wrap="square" rtlCol="0">
            <a:noAutofit/>
          </a:bodyPr>
          <a:lstStyle/>
          <a:p>
            <a:endParaRPr lang="en-US"/>
          </a:p>
        </p:txBody>
      </p:sp>
      <p:sp>
        <p:nvSpPr>
          <p:cNvPr id="2" name="TextBox 1">
            <a:extLst>
              <a:ext uri="{FF2B5EF4-FFF2-40B4-BE49-F238E27FC236}">
                <a16:creationId xmlns:a16="http://schemas.microsoft.com/office/drawing/2014/main" id="{2CD78267-E41A-F2B7-D00D-727A54419B44}"/>
              </a:ext>
            </a:extLst>
          </p:cNvPr>
          <p:cNvSpPr txBox="1"/>
          <p:nvPr/>
        </p:nvSpPr>
        <p:spPr>
          <a:xfrm>
            <a:off x="946492" y="6147242"/>
            <a:ext cx="10764837" cy="430887"/>
          </a:xfrm>
          <a:prstGeom prst="rect">
            <a:avLst/>
          </a:prstGeom>
          <a:noFill/>
        </p:spPr>
        <p:txBody>
          <a:bodyPr wrap="square" rtlCol="0">
            <a:spAutoFit/>
          </a:bodyPr>
          <a:lstStyle/>
          <a:p>
            <a:r>
              <a:rPr lang="en-GB" sz="1100" b="0" i="1" u="none" strike="noStrike">
                <a:solidFill>
                  <a:schemeClr val="bg1"/>
                </a:solidFill>
                <a:effectLst/>
              </a:rPr>
              <a:t>This booklet is © </a:t>
            </a:r>
            <a:r>
              <a:rPr lang="en-GB" sz="1100" b="0" i="1" u="none" strike="noStrike" err="1">
                <a:solidFill>
                  <a:schemeClr val="bg1"/>
                </a:solidFill>
                <a:effectLst/>
              </a:rPr>
              <a:t>UpStage</a:t>
            </a:r>
            <a:r>
              <a:rPr lang="en-GB" sz="1100" b="0" i="1" u="none" strike="noStrike">
                <a:solidFill>
                  <a:schemeClr val="bg1"/>
                </a:solidFill>
                <a:effectLst/>
              </a:rPr>
              <a:t> Communications Ltd. No part of its contents may be reproduced in any form or by any means without the prior written permission of </a:t>
            </a:r>
            <a:r>
              <a:rPr lang="en-GB" sz="1100" b="0" i="1" u="none" strike="noStrike" err="1">
                <a:solidFill>
                  <a:schemeClr val="bg1"/>
                </a:solidFill>
                <a:effectLst/>
              </a:rPr>
              <a:t>UpStage</a:t>
            </a:r>
            <a:r>
              <a:rPr lang="en-GB" sz="1100" b="0" i="1" u="none" strike="noStrike">
                <a:solidFill>
                  <a:schemeClr val="bg1"/>
                </a:solidFill>
                <a:effectLst/>
              </a:rPr>
              <a:t> Communications Ltd. </a:t>
            </a:r>
            <a:r>
              <a:rPr lang="en-GB" sz="1100" b="0" i="1" u="none" strike="noStrike" err="1">
                <a:solidFill>
                  <a:schemeClr val="bg1"/>
                </a:solidFill>
                <a:effectLst/>
              </a:rPr>
              <a:t>UpStage</a:t>
            </a:r>
            <a:r>
              <a:rPr lang="en-GB" sz="1100" b="0" i="1" u="none" strike="noStrike">
                <a:solidFill>
                  <a:schemeClr val="bg1"/>
                </a:solidFill>
                <a:effectLst/>
              </a:rPr>
              <a:t> Communications Ltd disclaims any liability for the availability or non-availability of services and locations mentioned in this booklet</a:t>
            </a:r>
            <a:endParaRPr lang="en-US" sz="1100" i="1">
              <a:solidFill>
                <a:schemeClr val="bg1"/>
              </a:solidFill>
            </a:endParaRPr>
          </a:p>
        </p:txBody>
      </p:sp>
      <p:sp>
        <p:nvSpPr>
          <p:cNvPr id="8" name="TextBox 7">
            <a:hlinkClick r:id="rId8"/>
            <a:extLst>
              <a:ext uri="{FF2B5EF4-FFF2-40B4-BE49-F238E27FC236}">
                <a16:creationId xmlns:a16="http://schemas.microsoft.com/office/drawing/2014/main" id="{71BEDEE7-1AD1-11FD-0528-D45D8C1E7323}"/>
              </a:ext>
            </a:extLst>
          </p:cNvPr>
          <p:cNvSpPr txBox="1"/>
          <p:nvPr/>
        </p:nvSpPr>
        <p:spPr>
          <a:xfrm>
            <a:off x="2124222" y="3465200"/>
            <a:ext cx="931001" cy="254832"/>
          </a:xfrm>
          <a:prstGeom prst="rect">
            <a:avLst/>
          </a:prstGeom>
          <a:noFill/>
        </p:spPr>
        <p:txBody>
          <a:bodyPr wrap="square" rtlCol="0">
            <a:noAutofit/>
          </a:bodyPr>
          <a:lstStyle/>
          <a:p>
            <a:endParaRPr lang="en-US"/>
          </a:p>
        </p:txBody>
      </p:sp>
    </p:spTree>
    <p:extLst>
      <p:ext uri="{BB962C8B-B14F-4D97-AF65-F5344CB8AC3E}">
        <p14:creationId xmlns:p14="http://schemas.microsoft.com/office/powerpoint/2010/main" val="3031899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D1515"/>
        </a:solidFill>
        <a:effectLst/>
      </p:bgPr>
    </p:bg>
    <p:spTree>
      <p:nvGrpSpPr>
        <p:cNvPr id="1" name=""/>
        <p:cNvGrpSpPr/>
        <p:nvPr/>
      </p:nvGrpSpPr>
      <p:grpSpPr>
        <a:xfrm>
          <a:off x="0" y="0"/>
          <a:ext cx="0" cy="0"/>
          <a:chOff x="0" y="0"/>
          <a:chExt cx="0" cy="0"/>
        </a:xfrm>
      </p:grpSpPr>
      <p:pic>
        <p:nvPicPr>
          <p:cNvPr id="8" name="Picture 7" descr="Long shot of a street with lights&#10;&#10;Description automatically generated">
            <a:extLst>
              <a:ext uri="{FF2B5EF4-FFF2-40B4-BE49-F238E27FC236}">
                <a16:creationId xmlns:a16="http://schemas.microsoft.com/office/drawing/2014/main" id="{139C7D83-F471-B44A-6C22-59D0BDF426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978825"/>
            <a:ext cx="5616575" cy="3744383"/>
          </a:xfrm>
          <a:prstGeom prst="ellipse">
            <a:avLst/>
          </a:prstGeom>
        </p:spPr>
      </p:pic>
      <p:sp>
        <p:nvSpPr>
          <p:cNvPr id="2" name="TextBox 1">
            <a:extLst>
              <a:ext uri="{FF2B5EF4-FFF2-40B4-BE49-F238E27FC236}">
                <a16:creationId xmlns:a16="http://schemas.microsoft.com/office/drawing/2014/main" id="{EB6F699F-7E76-E58D-5DA6-5E06B526755E}"/>
              </a:ext>
            </a:extLst>
          </p:cNvPr>
          <p:cNvSpPr txBox="1"/>
          <p:nvPr/>
        </p:nvSpPr>
        <p:spPr>
          <a:xfrm>
            <a:off x="873917" y="709340"/>
            <a:ext cx="4976948" cy="5755422"/>
          </a:xfrm>
          <a:prstGeom prst="rect">
            <a:avLst/>
          </a:prstGeom>
          <a:noFill/>
        </p:spPr>
        <p:txBody>
          <a:bodyPr wrap="square" lIns="91440" tIns="45720" rIns="91440" bIns="45720" rtlCol="0" anchor="t">
            <a:spAutoFit/>
          </a:bodyPr>
          <a:lstStyle/>
          <a:p>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Whitewall welcomes you to London!</a:t>
            </a:r>
          </a:p>
          <a:p>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Whether you’re a first-time visitor or a regular traveller, London will always surprise you.</a:t>
            </a:r>
          </a:p>
          <a:p>
            <a:endPar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Phil frequently hops the pond from his day job running our West Coast US office, while Matthew takes care of business in London.</a:t>
            </a:r>
          </a:p>
          <a:p>
            <a:endPar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Both of us are passionate about creating amazing experiences – and London offers a playground like no other. You can often find us out on the town enjoying restaurants, the </a:t>
            </a:r>
            <a:r>
              <a:rPr lang="en-GB" sz="1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theater</a:t>
            </a:r>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and other cultural attractions, as well as soaking up the rich history of this incredible city.</a:t>
            </a:r>
          </a:p>
          <a:p>
            <a:endPar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Enjoy your time in the UK – and look out for our WW logo on the places and activities you really won’t want to miss!</a:t>
            </a:r>
          </a:p>
          <a:p>
            <a:endParaRPr lang="en-GB" sz="16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r>
              <a:rPr lang="en-GB"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Phil White	Matthew Canning-Wall</a:t>
            </a:r>
          </a:p>
          <a:p>
            <a:r>
              <a:rPr lang="en-GB" sz="16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CEO		</a:t>
            </a:r>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CCO</a:t>
            </a:r>
            <a:endParaRPr lang="en-GB" sz="16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descr="A white letters in a blue circle&#10;&#10;Description automatically generated">
            <a:hlinkClick r:id="rId4"/>
            <a:extLst>
              <a:ext uri="{FF2B5EF4-FFF2-40B4-BE49-F238E27FC236}">
                <a16:creationId xmlns:a16="http://schemas.microsoft.com/office/drawing/2014/main" id="{F67BB149-D913-DCD5-623C-8B2C15E6AB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7854" y="5053481"/>
            <a:ext cx="1459308" cy="1411281"/>
          </a:xfrm>
          <a:prstGeom prst="rect">
            <a:avLst/>
          </a:prstGeom>
        </p:spPr>
      </p:pic>
      <p:sp>
        <p:nvSpPr>
          <p:cNvPr id="10" name="Rounded Rectangle 9">
            <a:extLst>
              <a:ext uri="{FF2B5EF4-FFF2-40B4-BE49-F238E27FC236}">
                <a16:creationId xmlns:a16="http://schemas.microsoft.com/office/drawing/2014/main" id="{9C2D4609-9C5D-9D0F-CCA0-01678CF13445}"/>
              </a:ext>
            </a:extLst>
          </p:cNvPr>
          <p:cNvSpPr/>
          <p:nvPr/>
        </p:nvSpPr>
        <p:spPr>
          <a:xfrm>
            <a:off x="6096000" y="5175287"/>
            <a:ext cx="3401951" cy="1161654"/>
          </a:xfrm>
          <a:prstGeom prst="roundRect">
            <a:avLst/>
          </a:prstGeom>
          <a:solidFill>
            <a:srgbClr val="D6C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44">
            <a:extLst>
              <a:ext uri="{FF2B5EF4-FFF2-40B4-BE49-F238E27FC236}">
                <a16:creationId xmlns:a16="http://schemas.microsoft.com/office/drawing/2014/main" id="{BAD60E88-C1C6-AAF9-C8AE-0BBFD90C8305}"/>
              </a:ext>
            </a:extLst>
          </p:cNvPr>
          <p:cNvSpPr txBox="1">
            <a:spLocks noChangeArrowheads="1"/>
          </p:cNvSpPr>
          <p:nvPr/>
        </p:nvSpPr>
        <p:spPr bwMode="auto">
          <a:xfrm>
            <a:off x="6217919" y="5303470"/>
            <a:ext cx="2993255"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dirty="0">
                <a:solidFill>
                  <a:srgbClr val="133A54"/>
                </a:solidFill>
                <a:latin typeface="Bebas Neue" panose="020B0606020202050201" pitchFamily="34" charset="0"/>
              </a:rPr>
              <a:t>Phil &amp; Matthew's top picks</a:t>
            </a:r>
          </a:p>
          <a:p>
            <a:pPr eaLnBrk="1" hangingPunct="1"/>
            <a:r>
              <a:rPr lang="en-GB" sz="1200" b="0" i="0" u="none" strike="noStrike" dirty="0">
                <a:solidFill>
                  <a:srgbClr val="133A54"/>
                </a:solidFill>
                <a:effectLst/>
                <a:latin typeface="URWTypewriterT" panose="02040503030505020204" pitchFamily="18" charset="0"/>
              </a:rPr>
              <a:t>All these suggestions would enhance your London experience – our special </a:t>
            </a:r>
            <a:r>
              <a:rPr lang="en-GB" sz="1200" b="0" i="0" u="none" strike="noStrike" dirty="0" err="1">
                <a:solidFill>
                  <a:srgbClr val="133A54"/>
                </a:solidFill>
                <a:effectLst/>
                <a:latin typeface="URWTypewriterT" panose="02040503030505020204" pitchFamily="18" charset="0"/>
              </a:rPr>
              <a:t>favorites</a:t>
            </a:r>
            <a:r>
              <a:rPr lang="en-GB" sz="1200" b="0" i="0" u="none" strike="noStrike" dirty="0">
                <a:solidFill>
                  <a:srgbClr val="133A54"/>
                </a:solidFill>
                <a:effectLst/>
                <a:latin typeface="URWTypewriterT" panose="02040503030505020204" pitchFamily="18" charset="0"/>
              </a:rPr>
              <a:t> are highlighted just for you!</a:t>
            </a:r>
            <a:endParaRPr lang="en-US" altLang="en-US" sz="1200" dirty="0">
              <a:solidFill>
                <a:srgbClr val="133A54"/>
              </a:solidFill>
              <a:latin typeface="URWTypewriterT" panose="02040503030505020204" pitchFamily="18" charset="0"/>
            </a:endParaRPr>
          </a:p>
        </p:txBody>
      </p:sp>
      <p:pic>
        <p:nvPicPr>
          <p:cNvPr id="12" name="Picture 11" descr="A white letters in a blue circle&#10;&#10;Description automatically generated">
            <a:extLst>
              <a:ext uri="{FF2B5EF4-FFF2-40B4-BE49-F238E27FC236}">
                <a16:creationId xmlns:a16="http://schemas.microsoft.com/office/drawing/2014/main" id="{576D6CEB-7A3F-9271-9FDF-480868F8EE0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767590">
            <a:off x="8909112" y="5185335"/>
            <a:ext cx="459112" cy="444002"/>
          </a:xfrm>
          <a:prstGeom prst="rect">
            <a:avLst/>
          </a:prstGeom>
        </p:spPr>
      </p:pic>
      <p:pic>
        <p:nvPicPr>
          <p:cNvPr id="3" name="Graphic 2" descr="Hamburger Menu Icon with solid fill">
            <a:hlinkClick r:id="rId7" action="ppaction://hlinksldjump"/>
            <a:extLst>
              <a:ext uri="{FF2B5EF4-FFF2-40B4-BE49-F238E27FC236}">
                <a16:creationId xmlns:a16="http://schemas.microsoft.com/office/drawing/2014/main" id="{CC9674BC-CF55-DEA8-B76A-5FBA157B84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77162" y="191774"/>
            <a:ext cx="409118" cy="409118"/>
          </a:xfrm>
          <a:prstGeom prst="rect">
            <a:avLst/>
          </a:prstGeom>
        </p:spPr>
      </p:pic>
    </p:spTree>
    <p:extLst>
      <p:ext uri="{BB962C8B-B14F-4D97-AF65-F5344CB8AC3E}">
        <p14:creationId xmlns:p14="http://schemas.microsoft.com/office/powerpoint/2010/main" val="2479366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C535"/>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6F699F-7E76-E58D-5DA6-5E06B526755E}"/>
              </a:ext>
            </a:extLst>
          </p:cNvPr>
          <p:cNvSpPr txBox="1"/>
          <p:nvPr/>
        </p:nvSpPr>
        <p:spPr>
          <a:xfrm>
            <a:off x="3471609" y="253017"/>
            <a:ext cx="5329646" cy="8156079"/>
          </a:xfrm>
          <a:prstGeom prst="rect">
            <a:avLst/>
          </a:prstGeom>
          <a:noFill/>
        </p:spPr>
        <p:txBody>
          <a:bodyPr wrap="square" rtlCol="0">
            <a:spAutoFit/>
          </a:bodyPr>
          <a:lstStyle/>
          <a:p>
            <a:pPr algn="ctr"/>
            <a:endParaRPr lang="en-US" sz="4000">
              <a:solidFill>
                <a:srgbClr val="133A54"/>
              </a:solidFill>
            </a:endParaRPr>
          </a:p>
          <a:p>
            <a:pPr algn="ctr"/>
            <a:endParaRPr lang="en-US" sz="4000">
              <a:solidFill>
                <a:srgbClr val="133A54"/>
              </a:solidFill>
            </a:endParaRPr>
          </a:p>
          <a:p>
            <a:pPr algn="ctr"/>
            <a:r>
              <a:rPr lang="en-GB" sz="3600" b="0" i="0" u="none" strike="noStrike">
                <a:solidFill>
                  <a:srgbClr val="133A54"/>
                </a:solidFill>
                <a:effectLst/>
                <a:latin typeface="Bebas Neue" panose="020B0606020202050201" pitchFamily="34" charset="77"/>
              </a:rPr>
              <a:t>1. HISTORY BUFFS</a:t>
            </a:r>
          </a:p>
          <a:p>
            <a:pPr algn="ctr"/>
            <a:r>
              <a:rPr lang="en-GB" sz="3600">
                <a:solidFill>
                  <a:srgbClr val="133A54"/>
                </a:solidFill>
                <a:latin typeface="Bebas Neue" panose="020B0606020202050201" pitchFamily="34" charset="77"/>
              </a:rPr>
              <a:t>2. DIVERSE-CITY</a:t>
            </a:r>
          </a:p>
          <a:p>
            <a:pPr algn="ctr"/>
            <a:r>
              <a:rPr lang="en-GB" sz="3600" b="0" i="0" u="none" strike="noStrike">
                <a:solidFill>
                  <a:srgbClr val="133A54"/>
                </a:solidFill>
                <a:effectLst/>
                <a:latin typeface="Bebas Neue" panose="020B0606020202050201" pitchFamily="34" charset="77"/>
              </a:rPr>
              <a:t>3. FOODIES</a:t>
            </a:r>
          </a:p>
          <a:p>
            <a:pPr algn="ctr"/>
            <a:r>
              <a:rPr lang="en-GB" sz="3600" b="0" i="0" u="none" strike="noStrike">
                <a:solidFill>
                  <a:srgbClr val="133A54"/>
                </a:solidFill>
                <a:effectLst/>
                <a:latin typeface="Bebas Neue" panose="020B0606020202050201" pitchFamily="34" charset="77"/>
              </a:rPr>
              <a:t>4. MUSIC LOVERS</a:t>
            </a:r>
          </a:p>
          <a:p>
            <a:pPr algn="ctr"/>
            <a:r>
              <a:rPr lang="en-GB" sz="3600">
                <a:solidFill>
                  <a:srgbClr val="133A54"/>
                </a:solidFill>
                <a:latin typeface="Bebas Neue" panose="020B0606020202050201" pitchFamily="34" charset="77"/>
              </a:rPr>
              <a:t>5. GET IMMERSED</a:t>
            </a:r>
          </a:p>
          <a:p>
            <a:pPr algn="ctr"/>
            <a:r>
              <a:rPr lang="en-GB" sz="3600">
                <a:solidFill>
                  <a:srgbClr val="133A54"/>
                </a:solidFill>
                <a:latin typeface="Bebas Neue" panose="020B0606020202050201" pitchFamily="34" charset="77"/>
              </a:rPr>
              <a:t>6. LIVING well</a:t>
            </a:r>
          </a:p>
          <a:p>
            <a:pPr algn="ctr"/>
            <a:r>
              <a:rPr lang="en-GB" sz="3600">
                <a:solidFill>
                  <a:srgbClr val="133A54"/>
                </a:solidFill>
                <a:latin typeface="Bebas Neue" panose="020B0606020202050201" pitchFamily="34" charset="77"/>
              </a:rPr>
              <a:t>7. LOTS TO SEE </a:t>
            </a:r>
          </a:p>
          <a:p>
            <a:pPr algn="ctr"/>
            <a:r>
              <a:rPr lang="en-GB" sz="3600">
                <a:solidFill>
                  <a:srgbClr val="133A54"/>
                </a:solidFill>
                <a:latin typeface="Bebas Neue" panose="020B0606020202050201" pitchFamily="34" charset="77"/>
              </a:rPr>
              <a:t>8. OCTOBER EVENTS</a:t>
            </a:r>
          </a:p>
          <a:p>
            <a:pPr algn="ctr"/>
            <a:r>
              <a:rPr lang="en-GB" sz="3600">
                <a:solidFill>
                  <a:srgbClr val="133A54"/>
                </a:solidFill>
                <a:latin typeface="Bebas Neue" panose="020B0606020202050201" pitchFamily="34" charset="77"/>
              </a:rPr>
              <a:t>9. Business profiles</a:t>
            </a:r>
          </a:p>
          <a:p>
            <a:pPr algn="ctr"/>
            <a:endParaRPr lang="en-GB" sz="4000">
              <a:solidFill>
                <a:srgbClr val="133A54"/>
              </a:solidFill>
              <a:latin typeface="Bebas Neue" panose="020B0606020202050201" pitchFamily="34" charset="77"/>
            </a:endParaRPr>
          </a:p>
          <a:p>
            <a:pPr algn="ctr"/>
            <a:endParaRPr lang="en-GB" sz="4000" b="0" i="0" u="none" strike="noStrike">
              <a:solidFill>
                <a:srgbClr val="133A54"/>
              </a:solidFill>
              <a:effectLst/>
              <a:latin typeface="Aptos" panose="020B0004020202020204" pitchFamily="34" charset="0"/>
            </a:endParaRPr>
          </a:p>
          <a:p>
            <a:pPr algn="ctr"/>
            <a:endParaRPr lang="en-US" sz="4000">
              <a:solidFill>
                <a:srgbClr val="133A54"/>
              </a:solidFill>
            </a:endParaRPr>
          </a:p>
        </p:txBody>
      </p:sp>
      <p:sp>
        <p:nvSpPr>
          <p:cNvPr id="3" name="TextBox 2">
            <a:hlinkClick r:id="rId3" action="ppaction://hlinksldjump"/>
            <a:extLst>
              <a:ext uri="{FF2B5EF4-FFF2-40B4-BE49-F238E27FC236}">
                <a16:creationId xmlns:a16="http://schemas.microsoft.com/office/drawing/2014/main" id="{B438AEFA-B487-DCF3-0B87-2FC1D122C2C2}"/>
              </a:ext>
            </a:extLst>
          </p:cNvPr>
          <p:cNvSpPr txBox="1"/>
          <p:nvPr/>
        </p:nvSpPr>
        <p:spPr>
          <a:xfrm>
            <a:off x="4614542" y="2040228"/>
            <a:ext cx="3095896" cy="545108"/>
          </a:xfrm>
          <a:prstGeom prst="rect">
            <a:avLst/>
          </a:prstGeom>
          <a:noFill/>
        </p:spPr>
        <p:txBody>
          <a:bodyPr wrap="square" rtlCol="0">
            <a:noAutofit/>
          </a:bodyPr>
          <a:lstStyle/>
          <a:p>
            <a:endParaRPr lang="en-US" sz="4000"/>
          </a:p>
        </p:txBody>
      </p:sp>
      <p:sp>
        <p:nvSpPr>
          <p:cNvPr id="5" name="TextBox 4">
            <a:hlinkClick r:id="rId4" action="ppaction://hlinksldjump"/>
            <a:extLst>
              <a:ext uri="{FF2B5EF4-FFF2-40B4-BE49-F238E27FC236}">
                <a16:creationId xmlns:a16="http://schemas.microsoft.com/office/drawing/2014/main" id="{8B4A0F53-560F-C2C1-CAA4-3ACA865CFAD6}"/>
              </a:ext>
            </a:extLst>
          </p:cNvPr>
          <p:cNvSpPr txBox="1"/>
          <p:nvPr/>
        </p:nvSpPr>
        <p:spPr>
          <a:xfrm>
            <a:off x="4614542" y="3130444"/>
            <a:ext cx="2821577" cy="573409"/>
          </a:xfrm>
          <a:prstGeom prst="rect">
            <a:avLst/>
          </a:prstGeom>
          <a:noFill/>
        </p:spPr>
        <p:txBody>
          <a:bodyPr wrap="square" rtlCol="0">
            <a:noAutofit/>
          </a:bodyPr>
          <a:lstStyle/>
          <a:p>
            <a:endParaRPr lang="en-US" sz="4000"/>
          </a:p>
        </p:txBody>
      </p:sp>
      <p:sp>
        <p:nvSpPr>
          <p:cNvPr id="7" name="TextBox 6">
            <a:hlinkClick r:id="rId5" action="ppaction://hlinksldjump"/>
            <a:extLst>
              <a:ext uri="{FF2B5EF4-FFF2-40B4-BE49-F238E27FC236}">
                <a16:creationId xmlns:a16="http://schemas.microsoft.com/office/drawing/2014/main" id="{9B3A4A39-6191-6441-598A-227E95C0D7E5}"/>
              </a:ext>
            </a:extLst>
          </p:cNvPr>
          <p:cNvSpPr txBox="1"/>
          <p:nvPr/>
        </p:nvSpPr>
        <p:spPr>
          <a:xfrm>
            <a:off x="4840986" y="3657541"/>
            <a:ext cx="2821577" cy="545108"/>
          </a:xfrm>
          <a:prstGeom prst="rect">
            <a:avLst/>
          </a:prstGeom>
          <a:noFill/>
        </p:spPr>
        <p:txBody>
          <a:bodyPr wrap="square" rtlCol="0">
            <a:noAutofit/>
          </a:bodyPr>
          <a:lstStyle/>
          <a:p>
            <a:endParaRPr lang="en-US" sz="4000"/>
          </a:p>
        </p:txBody>
      </p:sp>
      <p:sp>
        <p:nvSpPr>
          <p:cNvPr id="13" name="TextBox 12">
            <a:hlinkClick r:id="rId5" action="ppaction://hlinksldjump"/>
            <a:extLst>
              <a:ext uri="{FF2B5EF4-FFF2-40B4-BE49-F238E27FC236}">
                <a16:creationId xmlns:a16="http://schemas.microsoft.com/office/drawing/2014/main" id="{A579ED79-9581-B356-B526-92167B39062F}"/>
              </a:ext>
            </a:extLst>
          </p:cNvPr>
          <p:cNvSpPr txBox="1"/>
          <p:nvPr/>
        </p:nvSpPr>
        <p:spPr>
          <a:xfrm>
            <a:off x="4596307" y="6703617"/>
            <a:ext cx="2821577" cy="707886"/>
          </a:xfrm>
          <a:prstGeom prst="rect">
            <a:avLst/>
          </a:prstGeom>
          <a:noFill/>
        </p:spPr>
        <p:txBody>
          <a:bodyPr wrap="square" rtlCol="0">
            <a:spAutoFit/>
          </a:bodyPr>
          <a:lstStyle/>
          <a:p>
            <a:endParaRPr lang="en-US" sz="4000"/>
          </a:p>
        </p:txBody>
      </p:sp>
      <p:sp>
        <p:nvSpPr>
          <p:cNvPr id="6" name="TextBox 5">
            <a:hlinkClick r:id="rId6" action="ppaction://hlinksldjump"/>
            <a:extLst>
              <a:ext uri="{FF2B5EF4-FFF2-40B4-BE49-F238E27FC236}">
                <a16:creationId xmlns:a16="http://schemas.microsoft.com/office/drawing/2014/main" id="{B07162F8-A515-2E66-5F31-23BD47D875A3}"/>
              </a:ext>
            </a:extLst>
          </p:cNvPr>
          <p:cNvSpPr txBox="1"/>
          <p:nvPr/>
        </p:nvSpPr>
        <p:spPr>
          <a:xfrm>
            <a:off x="4457939" y="4761987"/>
            <a:ext cx="3184750" cy="573409"/>
          </a:xfrm>
          <a:prstGeom prst="rect">
            <a:avLst/>
          </a:prstGeom>
          <a:noFill/>
        </p:spPr>
        <p:txBody>
          <a:bodyPr wrap="square" rtlCol="0">
            <a:noAutofit/>
          </a:bodyPr>
          <a:lstStyle/>
          <a:p>
            <a:endParaRPr lang="en-US" sz="4000"/>
          </a:p>
        </p:txBody>
      </p:sp>
      <p:sp>
        <p:nvSpPr>
          <p:cNvPr id="8" name="TextBox 7">
            <a:hlinkClick r:id="rId7" action="ppaction://hlinksldjump"/>
            <a:extLst>
              <a:ext uri="{FF2B5EF4-FFF2-40B4-BE49-F238E27FC236}">
                <a16:creationId xmlns:a16="http://schemas.microsoft.com/office/drawing/2014/main" id="{80001CFA-3C2A-EEC4-20F9-25913C38ECB0}"/>
              </a:ext>
            </a:extLst>
          </p:cNvPr>
          <p:cNvSpPr txBox="1"/>
          <p:nvPr/>
        </p:nvSpPr>
        <p:spPr>
          <a:xfrm>
            <a:off x="4659399" y="4193076"/>
            <a:ext cx="3184750" cy="573409"/>
          </a:xfrm>
          <a:prstGeom prst="rect">
            <a:avLst/>
          </a:prstGeom>
          <a:noFill/>
        </p:spPr>
        <p:txBody>
          <a:bodyPr wrap="square" rtlCol="0">
            <a:noAutofit/>
          </a:bodyPr>
          <a:lstStyle/>
          <a:p>
            <a:endParaRPr lang="en-US" sz="4000"/>
          </a:p>
        </p:txBody>
      </p:sp>
      <p:sp>
        <p:nvSpPr>
          <p:cNvPr id="9" name="TextBox 8">
            <a:hlinkClick r:id="rId8" action="ppaction://hlinksldjump"/>
            <a:extLst>
              <a:ext uri="{FF2B5EF4-FFF2-40B4-BE49-F238E27FC236}">
                <a16:creationId xmlns:a16="http://schemas.microsoft.com/office/drawing/2014/main" id="{012F5352-3FF1-6264-60AB-4E645A9B4DE2}"/>
              </a:ext>
            </a:extLst>
          </p:cNvPr>
          <p:cNvSpPr txBox="1"/>
          <p:nvPr/>
        </p:nvSpPr>
        <p:spPr>
          <a:xfrm>
            <a:off x="4614542" y="1495120"/>
            <a:ext cx="3095896" cy="545108"/>
          </a:xfrm>
          <a:prstGeom prst="rect">
            <a:avLst/>
          </a:prstGeom>
          <a:noFill/>
        </p:spPr>
        <p:txBody>
          <a:bodyPr wrap="square" rtlCol="0">
            <a:noAutofit/>
          </a:bodyPr>
          <a:lstStyle/>
          <a:p>
            <a:endParaRPr lang="en-US" sz="4000"/>
          </a:p>
        </p:txBody>
      </p:sp>
      <p:sp>
        <p:nvSpPr>
          <p:cNvPr id="10" name="TextBox 9">
            <a:hlinkClick r:id="rId9" action="ppaction://hlinksldjump"/>
            <a:extLst>
              <a:ext uri="{FF2B5EF4-FFF2-40B4-BE49-F238E27FC236}">
                <a16:creationId xmlns:a16="http://schemas.microsoft.com/office/drawing/2014/main" id="{E70725B9-0D7E-0071-BFC1-BC5A8E1D6FC7}"/>
              </a:ext>
            </a:extLst>
          </p:cNvPr>
          <p:cNvSpPr txBox="1"/>
          <p:nvPr/>
        </p:nvSpPr>
        <p:spPr>
          <a:xfrm>
            <a:off x="4544057" y="4761987"/>
            <a:ext cx="3184750" cy="573409"/>
          </a:xfrm>
          <a:prstGeom prst="rect">
            <a:avLst/>
          </a:prstGeom>
          <a:noFill/>
        </p:spPr>
        <p:txBody>
          <a:bodyPr wrap="square" rtlCol="0">
            <a:noAutofit/>
          </a:bodyPr>
          <a:lstStyle/>
          <a:p>
            <a:endParaRPr lang="en-US" sz="4000"/>
          </a:p>
        </p:txBody>
      </p:sp>
      <p:sp>
        <p:nvSpPr>
          <p:cNvPr id="11" name="TextBox 10">
            <a:hlinkClick r:id="rId6" action="ppaction://hlinksldjump"/>
            <a:extLst>
              <a:ext uri="{FF2B5EF4-FFF2-40B4-BE49-F238E27FC236}">
                <a16:creationId xmlns:a16="http://schemas.microsoft.com/office/drawing/2014/main" id="{4196A9F0-B4BD-98D4-F244-9A74A4142515}"/>
              </a:ext>
            </a:extLst>
          </p:cNvPr>
          <p:cNvSpPr txBox="1"/>
          <p:nvPr/>
        </p:nvSpPr>
        <p:spPr>
          <a:xfrm>
            <a:off x="4544057" y="5326772"/>
            <a:ext cx="3184750" cy="573409"/>
          </a:xfrm>
          <a:prstGeom prst="rect">
            <a:avLst/>
          </a:prstGeom>
          <a:noFill/>
        </p:spPr>
        <p:txBody>
          <a:bodyPr wrap="square" rtlCol="0">
            <a:noAutofit/>
          </a:bodyPr>
          <a:lstStyle/>
          <a:p>
            <a:endParaRPr lang="en-US" sz="4000"/>
          </a:p>
        </p:txBody>
      </p:sp>
      <p:sp>
        <p:nvSpPr>
          <p:cNvPr id="12" name="TextBox 11">
            <a:extLst>
              <a:ext uri="{FF2B5EF4-FFF2-40B4-BE49-F238E27FC236}">
                <a16:creationId xmlns:a16="http://schemas.microsoft.com/office/drawing/2014/main" id="{F9694E5A-8B5F-8861-0D4B-CEDC0DBE3607}"/>
              </a:ext>
            </a:extLst>
          </p:cNvPr>
          <p:cNvSpPr txBox="1"/>
          <p:nvPr/>
        </p:nvSpPr>
        <p:spPr>
          <a:xfrm>
            <a:off x="4581588" y="427122"/>
            <a:ext cx="3080975" cy="923330"/>
          </a:xfrm>
          <a:prstGeom prst="rect">
            <a:avLst/>
          </a:prstGeom>
          <a:noFill/>
        </p:spPr>
        <p:txBody>
          <a:bodyPr wrap="square" rtlCol="0">
            <a:spAutoFit/>
          </a:bodyPr>
          <a:lstStyle/>
          <a:p>
            <a:pPr algn="ctr"/>
            <a:r>
              <a:rPr lang="en-US" sz="5400">
                <a:solidFill>
                  <a:srgbClr val="BD1515"/>
                </a:solidFill>
                <a:latin typeface="Bebas Neue" panose="020B0606020202050201" pitchFamily="34" charset="77"/>
              </a:rPr>
              <a:t>MENU</a:t>
            </a:r>
            <a:endParaRPr lang="en-US" sz="4400">
              <a:solidFill>
                <a:srgbClr val="BD1515"/>
              </a:solidFill>
              <a:latin typeface="Bebas Neue" panose="020B0606020202050201" pitchFamily="34" charset="77"/>
            </a:endParaRPr>
          </a:p>
        </p:txBody>
      </p:sp>
      <p:pic>
        <p:nvPicPr>
          <p:cNvPr id="17" name="Graphic 16" descr="Hamburger Menu Icon with solid fill">
            <a:hlinkClick r:id="rId10" action="ppaction://hlinksldjump"/>
            <a:extLst>
              <a:ext uri="{FF2B5EF4-FFF2-40B4-BE49-F238E27FC236}">
                <a16:creationId xmlns:a16="http://schemas.microsoft.com/office/drawing/2014/main" id="{DC7CEBE5-4882-3A5E-617F-86193A4A04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77162" y="191774"/>
            <a:ext cx="409118" cy="409118"/>
          </a:xfrm>
          <a:prstGeom prst="rect">
            <a:avLst/>
          </a:prstGeom>
        </p:spPr>
      </p:pic>
      <p:sp>
        <p:nvSpPr>
          <p:cNvPr id="4" name="TextBox 3">
            <a:hlinkClick r:id="rId13" action="ppaction://hlinksldjump"/>
            <a:extLst>
              <a:ext uri="{FF2B5EF4-FFF2-40B4-BE49-F238E27FC236}">
                <a16:creationId xmlns:a16="http://schemas.microsoft.com/office/drawing/2014/main" id="{F7AE1C00-F889-5BD0-C6F2-63DEDBB88BFC}"/>
              </a:ext>
            </a:extLst>
          </p:cNvPr>
          <p:cNvSpPr txBox="1"/>
          <p:nvPr/>
        </p:nvSpPr>
        <p:spPr>
          <a:xfrm>
            <a:off x="4685211" y="2592555"/>
            <a:ext cx="2821577" cy="573409"/>
          </a:xfrm>
          <a:prstGeom prst="rect">
            <a:avLst/>
          </a:prstGeom>
          <a:noFill/>
        </p:spPr>
        <p:txBody>
          <a:bodyPr wrap="square" rtlCol="0">
            <a:noAutofit/>
          </a:bodyPr>
          <a:lstStyle/>
          <a:p>
            <a:endParaRPr lang="en-US" sz="4000"/>
          </a:p>
        </p:txBody>
      </p:sp>
      <p:sp>
        <p:nvSpPr>
          <p:cNvPr id="14" name="TextBox 13">
            <a:hlinkClick r:id="rId14" action="ppaction://hlinksldjump"/>
            <a:extLst>
              <a:ext uri="{FF2B5EF4-FFF2-40B4-BE49-F238E27FC236}">
                <a16:creationId xmlns:a16="http://schemas.microsoft.com/office/drawing/2014/main" id="{C410E300-C208-DFE8-BDF8-857566CD7361}"/>
              </a:ext>
            </a:extLst>
          </p:cNvPr>
          <p:cNvSpPr txBox="1"/>
          <p:nvPr/>
        </p:nvSpPr>
        <p:spPr>
          <a:xfrm>
            <a:off x="4529700" y="5930001"/>
            <a:ext cx="3184750" cy="573409"/>
          </a:xfrm>
          <a:prstGeom prst="rect">
            <a:avLst/>
          </a:prstGeom>
          <a:noFill/>
        </p:spPr>
        <p:txBody>
          <a:bodyPr wrap="square" rtlCol="0">
            <a:noAutofit/>
          </a:bodyPr>
          <a:lstStyle/>
          <a:p>
            <a:endParaRPr lang="en-US" sz="4000"/>
          </a:p>
        </p:txBody>
      </p:sp>
    </p:spTree>
    <p:extLst>
      <p:ext uri="{BB962C8B-B14F-4D97-AF65-F5344CB8AC3E}">
        <p14:creationId xmlns:p14="http://schemas.microsoft.com/office/powerpoint/2010/main" val="3591210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D1515"/>
        </a:solidFill>
        <a:effectLst/>
      </p:bgPr>
    </p:bg>
    <p:spTree>
      <p:nvGrpSpPr>
        <p:cNvPr id="1" name=""/>
        <p:cNvGrpSpPr/>
        <p:nvPr/>
      </p:nvGrpSpPr>
      <p:grpSpPr>
        <a:xfrm>
          <a:off x="0" y="0"/>
          <a:ext cx="0" cy="0"/>
          <a:chOff x="0" y="0"/>
          <a:chExt cx="0" cy="0"/>
        </a:xfrm>
      </p:grpSpPr>
      <p:pic>
        <p:nvPicPr>
          <p:cNvPr id="33" name="Picture 32" descr="A low angle view of a church&#10;&#10;Description automatically generated">
            <a:hlinkClick r:id="rId3"/>
            <a:extLst>
              <a:ext uri="{FF2B5EF4-FFF2-40B4-BE49-F238E27FC236}">
                <a16:creationId xmlns:a16="http://schemas.microsoft.com/office/drawing/2014/main" id="{AE80CE68-5D6D-4F91-066A-C57598E168A8}"/>
              </a:ext>
            </a:extLst>
          </p:cNvPr>
          <p:cNvPicPr>
            <a:picLocks noChangeAspect="1"/>
          </p:cNvPicPr>
          <p:nvPr/>
        </p:nvPicPr>
        <p:blipFill>
          <a:blip r:embed="rId4"/>
          <a:srcRect l="12275" r="25367"/>
          <a:stretch/>
        </p:blipFill>
        <p:spPr>
          <a:xfrm>
            <a:off x="6686778" y="3860655"/>
            <a:ext cx="1092582" cy="1058227"/>
          </a:xfrm>
          <a:prstGeom prst="ellipse">
            <a:avLst/>
          </a:prstGeom>
        </p:spPr>
      </p:pic>
      <p:sp>
        <p:nvSpPr>
          <p:cNvPr id="27" name="Rounded Rectangle 26">
            <a:extLst>
              <a:ext uri="{FF2B5EF4-FFF2-40B4-BE49-F238E27FC236}">
                <a16:creationId xmlns:a16="http://schemas.microsoft.com/office/drawing/2014/main" id="{F143A527-AAA7-45E7-932E-596CBD1BC6F2}"/>
              </a:ext>
            </a:extLst>
          </p:cNvPr>
          <p:cNvSpPr/>
          <p:nvPr/>
        </p:nvSpPr>
        <p:spPr>
          <a:xfrm>
            <a:off x="6596744" y="2082038"/>
            <a:ext cx="5115831" cy="1492205"/>
          </a:xfrm>
          <a:prstGeom prst="roundRect">
            <a:avLst/>
          </a:prstGeom>
          <a:solidFill>
            <a:srgbClr val="D6C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erson holding a lantern in front of a group of people&#10;&#10;Description automatically generated">
            <a:hlinkClick r:id="rId5"/>
            <a:extLst>
              <a:ext uri="{FF2B5EF4-FFF2-40B4-BE49-F238E27FC236}">
                <a16:creationId xmlns:a16="http://schemas.microsoft.com/office/drawing/2014/main" id="{10D81292-3766-9997-8688-8555F7CD5277}"/>
              </a:ext>
            </a:extLst>
          </p:cNvPr>
          <p:cNvPicPr>
            <a:picLocks noChangeAspect="1"/>
          </p:cNvPicPr>
          <p:nvPr/>
        </p:nvPicPr>
        <p:blipFill>
          <a:blip r:embed="rId6"/>
          <a:stretch>
            <a:fillRect/>
          </a:stretch>
        </p:blipFill>
        <p:spPr>
          <a:xfrm>
            <a:off x="6719044" y="2183629"/>
            <a:ext cx="1092582" cy="1060635"/>
          </a:xfrm>
          <a:prstGeom prst="ellipse">
            <a:avLst/>
          </a:prstGeom>
        </p:spPr>
      </p:pic>
      <p:pic>
        <p:nvPicPr>
          <p:cNvPr id="30" name="Picture 29" descr="A group of people posing for a photo&#10;&#10;Description automatically generated">
            <a:hlinkClick r:id="rId7"/>
            <a:extLst>
              <a:ext uri="{FF2B5EF4-FFF2-40B4-BE49-F238E27FC236}">
                <a16:creationId xmlns:a16="http://schemas.microsoft.com/office/drawing/2014/main" id="{CBFC13E2-060E-A9B9-4E21-FEC9B3B34F88}"/>
              </a:ext>
            </a:extLst>
          </p:cNvPr>
          <p:cNvPicPr>
            <a:picLocks noChangeAspect="1"/>
          </p:cNvPicPr>
          <p:nvPr/>
        </p:nvPicPr>
        <p:blipFill>
          <a:blip r:embed="rId8"/>
          <a:srcRect l="7752" t="-241" r="36139" b="241"/>
          <a:stretch/>
        </p:blipFill>
        <p:spPr>
          <a:xfrm>
            <a:off x="6694012" y="584185"/>
            <a:ext cx="1085348" cy="1088083"/>
          </a:xfrm>
          <a:prstGeom prst="ellipse">
            <a:avLst/>
          </a:prstGeom>
        </p:spPr>
      </p:pic>
      <p:pic>
        <p:nvPicPr>
          <p:cNvPr id="18" name="Picture 17" descr="Two women looking at a painting&#10;&#10;Description automatically generated">
            <a:hlinkClick r:id="rId9"/>
            <a:extLst>
              <a:ext uri="{FF2B5EF4-FFF2-40B4-BE49-F238E27FC236}">
                <a16:creationId xmlns:a16="http://schemas.microsoft.com/office/drawing/2014/main" id="{E5128263-E932-3139-76E7-5A45B1471C8D}"/>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831532" y="5262121"/>
            <a:ext cx="1092582" cy="1018892"/>
          </a:xfrm>
          <a:prstGeom prst="ellipse">
            <a:avLst/>
          </a:prstGeom>
        </p:spPr>
      </p:pic>
      <p:pic>
        <p:nvPicPr>
          <p:cNvPr id="14" name="Picture 13" descr="A large white building with many windows with British Museum in the background&#10;&#10;Description automatically generated">
            <a:hlinkClick r:id="rId11"/>
            <a:extLst>
              <a:ext uri="{FF2B5EF4-FFF2-40B4-BE49-F238E27FC236}">
                <a16:creationId xmlns:a16="http://schemas.microsoft.com/office/drawing/2014/main" id="{EE255F3E-4728-AE96-168D-5F4D543E2306}"/>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831532" y="3851311"/>
            <a:ext cx="1092582" cy="1018892"/>
          </a:xfrm>
          <a:prstGeom prst="ellipse">
            <a:avLst/>
          </a:prstGeom>
        </p:spPr>
      </p:pic>
      <p:pic>
        <p:nvPicPr>
          <p:cNvPr id="10" name="Picture 9" descr="A stone building with a flag on the top&#10;&#10;Description automatically generated">
            <a:hlinkClick r:id="rId13"/>
            <a:extLst>
              <a:ext uri="{FF2B5EF4-FFF2-40B4-BE49-F238E27FC236}">
                <a16:creationId xmlns:a16="http://schemas.microsoft.com/office/drawing/2014/main" id="{22BE1596-0225-2DC7-A921-0C5633A36BC9}"/>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831532" y="2220685"/>
            <a:ext cx="1092582" cy="1045029"/>
          </a:xfrm>
          <a:prstGeom prst="ellipse">
            <a:avLst/>
          </a:prstGeom>
        </p:spPr>
      </p:pic>
      <p:pic>
        <p:nvPicPr>
          <p:cNvPr id="6" name="Picture 5" descr="A group of people walking past a gated building&#10;&#10;Description automatically generated">
            <a:hlinkClick r:id="rId15"/>
            <a:extLst>
              <a:ext uri="{FF2B5EF4-FFF2-40B4-BE49-F238E27FC236}">
                <a16:creationId xmlns:a16="http://schemas.microsoft.com/office/drawing/2014/main" id="{7DA88174-E3D7-5196-74C4-B8BC2AB009AF}"/>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831534" y="590059"/>
            <a:ext cx="1031966" cy="1045029"/>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2092098" y="5606189"/>
            <a:ext cx="9705975"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D6C535"/>
                </a:solidFill>
                <a:latin typeface="Bebas Neue" panose="020B0606020202050201" pitchFamily="34" charset="0"/>
              </a:rPr>
              <a:t>HISTORY BUFFS</a:t>
            </a:r>
          </a:p>
        </p:txBody>
      </p:sp>
      <p:sp>
        <p:nvSpPr>
          <p:cNvPr id="7" name="TextBox 44">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BUCKINGHAM PALACE, SW1</a:t>
            </a:r>
          </a:p>
          <a:p>
            <a:pPr eaLnBrk="1" hangingPunct="1"/>
            <a:r>
              <a:rPr lang="en-GB" sz="1400" b="0" i="0" u="none" strike="noStrike">
                <a:solidFill>
                  <a:schemeClr val="bg1"/>
                </a:solidFill>
                <a:effectLst/>
                <a:latin typeface="+mn-lt"/>
              </a:rPr>
              <a:t>The home of the British monarchy and of </a:t>
            </a:r>
            <a:r>
              <a:rPr lang="en-GB" sz="1400">
                <a:solidFill>
                  <a:schemeClr val="bg1"/>
                </a:solidFill>
                <a:latin typeface="+mn-lt"/>
              </a:rPr>
              <a:t>The King’s Gallery: an intimate showcase for the masterpieces of the Royal Collection.</a:t>
            </a:r>
            <a:endParaRPr lang="en-US" altLang="en-US" sz="1400">
              <a:solidFill>
                <a:schemeClr val="bg1"/>
              </a:solidFill>
              <a:latin typeface="+mn-lt"/>
            </a:endParaRPr>
          </a:p>
        </p:txBody>
      </p:sp>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2092098" y="2183718"/>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TOWER OF LONDON, EC3</a:t>
            </a:r>
          </a:p>
          <a:p>
            <a:pPr eaLnBrk="1" hangingPunct="1"/>
            <a:r>
              <a:rPr lang="en-GB" sz="1400" b="0" i="0" u="none" strike="noStrike" dirty="0">
                <a:solidFill>
                  <a:schemeClr val="bg1"/>
                </a:solidFill>
                <a:effectLst/>
                <a:latin typeface="+mn-lt"/>
              </a:rPr>
              <a:t>The Gunpowder Plot </a:t>
            </a:r>
            <a:r>
              <a:rPr lang="en-GB" sz="1400" dirty="0">
                <a:solidFill>
                  <a:schemeClr val="bg1"/>
                </a:solidFill>
                <a:latin typeface="+mn-lt"/>
              </a:rPr>
              <a:t>of 1605 saw Guy Fawkes and a band of ne’er-do-wells try to blow-up Parliament. Watch the plot come to life at the Tower Vaults.</a:t>
            </a:r>
            <a:endParaRPr lang="en-US" altLang="en-US" sz="1400" dirty="0">
              <a:solidFill>
                <a:schemeClr val="bg1"/>
              </a:solidFill>
              <a:latin typeface="+mn-lt"/>
            </a:endParaRPr>
          </a:p>
        </p:txBody>
      </p:sp>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BRITISH MUSEUM, WC1</a:t>
            </a:r>
          </a:p>
          <a:p>
            <a:pPr eaLnBrk="1" hangingPunct="1"/>
            <a:r>
              <a:rPr lang="en-GB" sz="1400" b="0" i="0" u="none" strike="noStrike" dirty="0">
                <a:solidFill>
                  <a:schemeClr val="bg1"/>
                </a:solidFill>
                <a:effectLst/>
                <a:latin typeface="+mn-lt"/>
              </a:rPr>
              <a:t>For centuries, silks and spices </a:t>
            </a:r>
            <a:r>
              <a:rPr lang="en-GB" sz="1400" b="0" i="0" u="none" strike="noStrike" dirty="0" err="1">
                <a:solidFill>
                  <a:schemeClr val="bg1"/>
                </a:solidFill>
                <a:effectLst/>
                <a:latin typeface="+mn-lt"/>
              </a:rPr>
              <a:t>traveled</a:t>
            </a:r>
            <a:r>
              <a:rPr lang="en-GB" sz="1400" b="0" i="0" u="none" strike="noStrike" dirty="0">
                <a:solidFill>
                  <a:schemeClr val="bg1"/>
                </a:solidFill>
                <a:effectLst/>
                <a:latin typeface="+mn-lt"/>
              </a:rPr>
              <a:t> astonishing distances along the legendary Silk Road – explore this ancient superhighway through this stunning exhibition.</a:t>
            </a:r>
            <a:endParaRPr lang="en-US" altLang="en-US" sz="1400" dirty="0">
              <a:solidFill>
                <a:schemeClr val="bg1"/>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7" y="5277395"/>
            <a:ext cx="4379647"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NATIONAL GALLERY, SW1</a:t>
            </a:r>
          </a:p>
          <a:p>
            <a:pPr eaLnBrk="1" hangingPunct="1"/>
            <a:r>
              <a:rPr lang="en-GB" altLang="en-US" sz="1400" dirty="0">
                <a:solidFill>
                  <a:schemeClr val="bg1"/>
                </a:solidFill>
                <a:latin typeface="+mn-lt"/>
              </a:rPr>
              <a:t>Your once-in-a-century chance to see sublime masterpieces that span the history of Art: everything from Great Masters to modern trailblazers.</a:t>
            </a:r>
            <a:endParaRPr lang="en-US" altLang="en-US" sz="1400" dirty="0">
              <a:solidFill>
                <a:schemeClr val="bg1"/>
              </a:solidFill>
              <a:latin typeface="+mn-lt"/>
            </a:endParaRPr>
          </a:p>
        </p:txBody>
      </p:sp>
      <p:sp>
        <p:nvSpPr>
          <p:cNvPr id="21" name="TextBox 44">
            <a:extLst>
              <a:ext uri="{FF2B5EF4-FFF2-40B4-BE49-F238E27FC236}">
                <a16:creationId xmlns:a16="http://schemas.microsoft.com/office/drawing/2014/main" id="{F9F4A0F4-72B5-34FD-D0F9-D195B9BBD9D8}"/>
              </a:ext>
            </a:extLst>
          </p:cNvPr>
          <p:cNvSpPr txBox="1">
            <a:spLocks noChangeArrowheads="1"/>
          </p:cNvSpPr>
          <p:nvPr/>
        </p:nvSpPr>
        <p:spPr bwMode="auto">
          <a:xfrm>
            <a:off x="7961813" y="611810"/>
            <a:ext cx="3836260"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BLACK HISTORY WALKS</a:t>
            </a:r>
          </a:p>
          <a:p>
            <a:pPr eaLnBrk="1" hangingPunct="1"/>
            <a:r>
              <a:rPr lang="en-GB" altLang="en-US" sz="1400">
                <a:solidFill>
                  <a:schemeClr val="bg1"/>
                </a:solidFill>
                <a:latin typeface="+mn-lt"/>
              </a:rPr>
              <a:t>Black history and the history of London are one and the same; experience many of the places and people who made that history on these engaging walks.</a:t>
            </a:r>
            <a:endParaRPr lang="en-US" altLang="en-US" sz="1400">
              <a:solidFill>
                <a:schemeClr val="bg1"/>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7961814" y="2183718"/>
            <a:ext cx="3760062"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BD1515"/>
                </a:solidFill>
                <a:latin typeface="Bebas Neue" panose="020B0606020202050201" pitchFamily="34" charset="0"/>
              </a:rPr>
              <a:t>ST. </a:t>
            </a:r>
            <a:r>
              <a:rPr lang="en-US" altLang="en-US" sz="2800" err="1">
                <a:solidFill>
                  <a:srgbClr val="BD1515"/>
                </a:solidFill>
                <a:latin typeface="Bebas Neue" panose="020B0606020202050201" pitchFamily="34" charset="0"/>
              </a:rPr>
              <a:t>james’s</a:t>
            </a:r>
            <a:r>
              <a:rPr lang="en-US" altLang="en-US" sz="2800">
                <a:solidFill>
                  <a:srgbClr val="BD1515"/>
                </a:solidFill>
                <a:latin typeface="Bebas Neue" panose="020B0606020202050201" pitchFamily="34" charset="0"/>
              </a:rPr>
              <a:t> park, sW1</a:t>
            </a:r>
          </a:p>
          <a:p>
            <a:pPr eaLnBrk="1" hangingPunct="1"/>
            <a:r>
              <a:rPr lang="en-GB" sz="1400" b="0" i="0" u="none" strike="noStrike">
                <a:solidFill>
                  <a:srgbClr val="133A54"/>
                </a:solidFill>
                <a:effectLst/>
                <a:latin typeface="+mn-lt"/>
              </a:rPr>
              <a:t>Are you brave enough to experience the haunted past of this Royal Park? </a:t>
            </a:r>
            <a:r>
              <a:rPr lang="en-GB" sz="1400" b="1" i="0" u="none" strike="noStrike">
                <a:solidFill>
                  <a:srgbClr val="133A54"/>
                </a:solidFill>
                <a:effectLst/>
                <a:latin typeface="+mn-lt"/>
              </a:rPr>
              <a:t>On October 3</a:t>
            </a:r>
            <a:r>
              <a:rPr lang="en-GB" sz="1400" b="1" i="0" u="none" strike="noStrike" baseline="30000">
                <a:solidFill>
                  <a:srgbClr val="133A54"/>
                </a:solidFill>
                <a:effectLst/>
                <a:latin typeface="+mn-lt"/>
              </a:rPr>
              <a:t>rd</a:t>
            </a:r>
            <a:r>
              <a:rPr lang="en-GB" sz="1400" b="1" i="0" u="none" strike="noStrike">
                <a:solidFill>
                  <a:srgbClr val="133A54"/>
                </a:solidFill>
                <a:effectLst/>
                <a:latin typeface="+mn-lt"/>
              </a:rPr>
              <a:t> and 17</a:t>
            </a:r>
            <a:r>
              <a:rPr lang="en-GB" sz="1400" b="1" i="0" u="none" strike="noStrike" baseline="30000">
                <a:solidFill>
                  <a:srgbClr val="133A54"/>
                </a:solidFill>
                <a:effectLst/>
                <a:latin typeface="+mn-lt"/>
              </a:rPr>
              <a:t>th</a:t>
            </a:r>
            <a:r>
              <a:rPr lang="en-GB" sz="1400" b="1" i="0" u="none" strike="noStrike">
                <a:solidFill>
                  <a:srgbClr val="133A54"/>
                </a:solidFill>
                <a:effectLst/>
                <a:latin typeface="+mn-lt"/>
              </a:rPr>
              <a:t> </a:t>
            </a:r>
            <a:r>
              <a:rPr lang="en-GB" sz="1400" b="0" i="0" u="none" strike="noStrike">
                <a:solidFill>
                  <a:srgbClr val="133A54"/>
                </a:solidFill>
                <a:effectLst/>
                <a:latin typeface="+mn-lt"/>
              </a:rPr>
              <a:t>you have the chance to walk with the “Dead After Dark”.</a:t>
            </a:r>
            <a:endParaRPr lang="en-US" altLang="en-US" sz="1400">
              <a:solidFill>
                <a:srgbClr val="133A54"/>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7961813" y="3802447"/>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WESTMINSTER ABBEY, SW1</a:t>
            </a:r>
          </a:p>
          <a:p>
            <a:pPr eaLnBrk="1" hangingPunct="1"/>
            <a:r>
              <a:rPr lang="en-GB" altLang="en-US" sz="1400">
                <a:solidFill>
                  <a:schemeClr val="bg1"/>
                </a:solidFill>
                <a:latin typeface="+mn-lt"/>
              </a:rPr>
              <a:t>Marvel at a thousand years of history and make a special visit to Poet’s Corner: resting place of the UK’s literary giants from Chaucer to the present day.</a:t>
            </a:r>
            <a:endParaRPr lang="en-US" altLang="en-US" sz="1400">
              <a:solidFill>
                <a:schemeClr val="bg1"/>
              </a:solidFill>
              <a:latin typeface="+mn-lt"/>
            </a:endParaRPr>
          </a:p>
        </p:txBody>
      </p:sp>
      <p:pic>
        <p:nvPicPr>
          <p:cNvPr id="28" name="Picture 27" descr="A white letters in a blue circle&#10;&#10;Description automatically generated">
            <a:extLst>
              <a:ext uri="{FF2B5EF4-FFF2-40B4-BE49-F238E27FC236}">
                <a16:creationId xmlns:a16="http://schemas.microsoft.com/office/drawing/2014/main" id="{87FD60FF-31F0-4373-C0DF-EABC9DFAD57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767590">
            <a:off x="11109840" y="2150519"/>
            <a:ext cx="501254" cy="484757"/>
          </a:xfrm>
          <a:prstGeom prst="rect">
            <a:avLst/>
          </a:prstGeom>
        </p:spPr>
      </p:pic>
      <p:pic>
        <p:nvPicPr>
          <p:cNvPr id="2" name="Graphic 1" descr="Hamburger Menu Icon with solid fill">
            <a:hlinkClick r:id="rId18" action="ppaction://hlinksldjump"/>
            <a:extLst>
              <a:ext uri="{FF2B5EF4-FFF2-40B4-BE49-F238E27FC236}">
                <a16:creationId xmlns:a16="http://schemas.microsoft.com/office/drawing/2014/main" id="{1960C1A2-3F57-2357-2F45-0FFD137839B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77162" y="191774"/>
            <a:ext cx="409118" cy="409118"/>
          </a:xfrm>
          <a:prstGeom prst="rect">
            <a:avLst/>
          </a:prstGeom>
        </p:spPr>
      </p:pic>
      <p:sp>
        <p:nvSpPr>
          <p:cNvPr id="5" name="TextBox 4">
            <a:hlinkClick r:id="rId15"/>
            <a:extLst>
              <a:ext uri="{FF2B5EF4-FFF2-40B4-BE49-F238E27FC236}">
                <a16:creationId xmlns:a16="http://schemas.microsoft.com/office/drawing/2014/main" id="{C1B18A2A-7506-41B0-B5FB-85224F82FC56}"/>
              </a:ext>
            </a:extLst>
          </p:cNvPr>
          <p:cNvSpPr txBox="1"/>
          <p:nvPr/>
        </p:nvSpPr>
        <p:spPr>
          <a:xfrm>
            <a:off x="2092098" y="576987"/>
            <a:ext cx="3089502" cy="506746"/>
          </a:xfrm>
          <a:prstGeom prst="rect">
            <a:avLst/>
          </a:prstGeom>
          <a:noFill/>
        </p:spPr>
        <p:txBody>
          <a:bodyPr wrap="square" rtlCol="0">
            <a:spAutoFit/>
          </a:bodyPr>
          <a:lstStyle/>
          <a:p>
            <a:endParaRPr lang="en-US"/>
          </a:p>
        </p:txBody>
      </p:sp>
      <p:sp>
        <p:nvSpPr>
          <p:cNvPr id="8" name="TextBox 7">
            <a:hlinkClick r:id="rId13"/>
            <a:extLst>
              <a:ext uri="{FF2B5EF4-FFF2-40B4-BE49-F238E27FC236}">
                <a16:creationId xmlns:a16="http://schemas.microsoft.com/office/drawing/2014/main" id="{9759FBB5-CE47-AFC9-5E25-C8E9DA72158C}"/>
              </a:ext>
            </a:extLst>
          </p:cNvPr>
          <p:cNvSpPr txBox="1"/>
          <p:nvPr/>
        </p:nvSpPr>
        <p:spPr>
          <a:xfrm>
            <a:off x="2092098" y="2183718"/>
            <a:ext cx="2716969" cy="530229"/>
          </a:xfrm>
          <a:prstGeom prst="rect">
            <a:avLst/>
          </a:prstGeom>
          <a:noFill/>
        </p:spPr>
        <p:txBody>
          <a:bodyPr wrap="square" rtlCol="0">
            <a:spAutoFit/>
          </a:bodyPr>
          <a:lstStyle/>
          <a:p>
            <a:endParaRPr lang="en-US"/>
          </a:p>
        </p:txBody>
      </p:sp>
      <p:sp>
        <p:nvSpPr>
          <p:cNvPr id="11" name="TextBox 10">
            <a:hlinkClick r:id="rId11"/>
            <a:extLst>
              <a:ext uri="{FF2B5EF4-FFF2-40B4-BE49-F238E27FC236}">
                <a16:creationId xmlns:a16="http://schemas.microsoft.com/office/drawing/2014/main" id="{CF4F7410-B9CF-764E-1F5B-C8CC1009B808}"/>
              </a:ext>
            </a:extLst>
          </p:cNvPr>
          <p:cNvSpPr txBox="1"/>
          <p:nvPr/>
        </p:nvSpPr>
        <p:spPr>
          <a:xfrm>
            <a:off x="2092098" y="3802447"/>
            <a:ext cx="2716969" cy="369332"/>
          </a:xfrm>
          <a:prstGeom prst="rect">
            <a:avLst/>
          </a:prstGeom>
          <a:noFill/>
        </p:spPr>
        <p:txBody>
          <a:bodyPr wrap="square" rtlCol="0">
            <a:spAutoFit/>
          </a:bodyPr>
          <a:lstStyle/>
          <a:p>
            <a:endParaRPr lang="en-US"/>
          </a:p>
        </p:txBody>
      </p:sp>
      <p:sp>
        <p:nvSpPr>
          <p:cNvPr id="13" name="TextBox 12">
            <a:hlinkClick r:id="rId9"/>
            <a:extLst>
              <a:ext uri="{FF2B5EF4-FFF2-40B4-BE49-F238E27FC236}">
                <a16:creationId xmlns:a16="http://schemas.microsoft.com/office/drawing/2014/main" id="{4E62DDD5-75A3-28BA-60F3-8AA98BC4347A}"/>
              </a:ext>
            </a:extLst>
          </p:cNvPr>
          <p:cNvSpPr txBox="1"/>
          <p:nvPr/>
        </p:nvSpPr>
        <p:spPr>
          <a:xfrm>
            <a:off x="2092098" y="5292235"/>
            <a:ext cx="2852435" cy="369332"/>
          </a:xfrm>
          <a:prstGeom prst="rect">
            <a:avLst/>
          </a:prstGeom>
          <a:noFill/>
        </p:spPr>
        <p:txBody>
          <a:bodyPr wrap="square" rtlCol="0">
            <a:spAutoFit/>
          </a:bodyPr>
          <a:lstStyle/>
          <a:p>
            <a:endParaRPr lang="en-US"/>
          </a:p>
        </p:txBody>
      </p:sp>
      <p:sp>
        <p:nvSpPr>
          <p:cNvPr id="15" name="TextBox 14">
            <a:hlinkClick r:id="rId7"/>
            <a:extLst>
              <a:ext uri="{FF2B5EF4-FFF2-40B4-BE49-F238E27FC236}">
                <a16:creationId xmlns:a16="http://schemas.microsoft.com/office/drawing/2014/main" id="{3E5F93F5-A7A0-4513-26D3-00F7A3390ACE}"/>
              </a:ext>
            </a:extLst>
          </p:cNvPr>
          <p:cNvSpPr txBox="1"/>
          <p:nvPr/>
        </p:nvSpPr>
        <p:spPr>
          <a:xfrm>
            <a:off x="7961812" y="600890"/>
            <a:ext cx="2744787" cy="471923"/>
          </a:xfrm>
          <a:prstGeom prst="rect">
            <a:avLst/>
          </a:prstGeom>
          <a:noFill/>
        </p:spPr>
        <p:txBody>
          <a:bodyPr wrap="square" rtlCol="0">
            <a:spAutoFit/>
          </a:bodyPr>
          <a:lstStyle/>
          <a:p>
            <a:endParaRPr lang="en-US"/>
          </a:p>
        </p:txBody>
      </p:sp>
      <p:sp>
        <p:nvSpPr>
          <p:cNvPr id="16" name="TextBox 15">
            <a:hlinkClick r:id="rId5"/>
            <a:extLst>
              <a:ext uri="{FF2B5EF4-FFF2-40B4-BE49-F238E27FC236}">
                <a16:creationId xmlns:a16="http://schemas.microsoft.com/office/drawing/2014/main" id="{93CDEBAB-12EC-765D-EDDC-DF643B14D9C5}"/>
              </a:ext>
            </a:extLst>
          </p:cNvPr>
          <p:cNvSpPr txBox="1"/>
          <p:nvPr/>
        </p:nvSpPr>
        <p:spPr>
          <a:xfrm>
            <a:off x="8019386" y="2150437"/>
            <a:ext cx="2846125" cy="530229"/>
          </a:xfrm>
          <a:prstGeom prst="rect">
            <a:avLst/>
          </a:prstGeom>
          <a:noFill/>
        </p:spPr>
        <p:txBody>
          <a:bodyPr wrap="square" rtlCol="0">
            <a:spAutoFit/>
          </a:bodyPr>
          <a:lstStyle/>
          <a:p>
            <a:endParaRPr lang="en-US"/>
          </a:p>
        </p:txBody>
      </p:sp>
      <p:sp>
        <p:nvSpPr>
          <p:cNvPr id="19" name="TextBox 18">
            <a:hlinkClick r:id="rId3"/>
            <a:extLst>
              <a:ext uri="{FF2B5EF4-FFF2-40B4-BE49-F238E27FC236}">
                <a16:creationId xmlns:a16="http://schemas.microsoft.com/office/drawing/2014/main" id="{007FC807-2780-DCEE-E8CC-32BFE3D233CD}"/>
              </a:ext>
            </a:extLst>
          </p:cNvPr>
          <p:cNvSpPr txBox="1"/>
          <p:nvPr/>
        </p:nvSpPr>
        <p:spPr>
          <a:xfrm>
            <a:off x="7961813" y="3802447"/>
            <a:ext cx="3061227" cy="498620"/>
          </a:xfrm>
          <a:prstGeom prst="rect">
            <a:avLst/>
          </a:prstGeom>
          <a:noFill/>
        </p:spPr>
        <p:txBody>
          <a:bodyPr wrap="square" rtlCol="0">
            <a:spAutoFit/>
          </a:bodyPr>
          <a:lstStyle/>
          <a:p>
            <a:endParaRPr lang="en-US"/>
          </a:p>
        </p:txBody>
      </p:sp>
      <p:sp>
        <p:nvSpPr>
          <p:cNvPr id="31" name="TextBox 30">
            <a:extLst>
              <a:ext uri="{FF2B5EF4-FFF2-40B4-BE49-F238E27FC236}">
                <a16:creationId xmlns:a16="http://schemas.microsoft.com/office/drawing/2014/main" id="{3723D1AE-E240-9CA8-7706-F123A49F0CDA}"/>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chemeClr val="bg1"/>
                </a:solidFill>
                <a:latin typeface="URWTypewriterT" panose="02040503030505020204" pitchFamily="18" charset="0"/>
              </a:rPr>
              <a:t>Click the images to find out more!</a:t>
            </a:r>
          </a:p>
        </p:txBody>
      </p:sp>
    </p:spTree>
    <p:extLst>
      <p:ext uri="{BB962C8B-B14F-4D97-AF65-F5344CB8AC3E}">
        <p14:creationId xmlns:p14="http://schemas.microsoft.com/office/powerpoint/2010/main" val="632168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3A54"/>
        </a:solidFill>
        <a:effectLst/>
      </p:bgPr>
    </p:bg>
    <p:spTree>
      <p:nvGrpSpPr>
        <p:cNvPr id="1" name=""/>
        <p:cNvGrpSpPr/>
        <p:nvPr/>
      </p:nvGrpSpPr>
      <p:grpSpPr>
        <a:xfrm>
          <a:off x="0" y="0"/>
          <a:ext cx="0" cy="0"/>
          <a:chOff x="0" y="0"/>
          <a:chExt cx="0" cy="0"/>
        </a:xfrm>
      </p:grpSpPr>
      <p:pic>
        <p:nvPicPr>
          <p:cNvPr id="28" name="Picture 27" descr="A person pouring coffee into a cup&#10;&#10;Description automatically generated">
            <a:hlinkClick r:id="rId3"/>
            <a:extLst>
              <a:ext uri="{FF2B5EF4-FFF2-40B4-BE49-F238E27FC236}">
                <a16:creationId xmlns:a16="http://schemas.microsoft.com/office/drawing/2014/main" id="{13403BC9-A307-3128-0E58-DC5300FFB434}"/>
              </a:ext>
            </a:extLst>
          </p:cNvPr>
          <p:cNvPicPr>
            <a:picLocks noChangeAspect="1"/>
          </p:cNvPicPr>
          <p:nvPr/>
        </p:nvPicPr>
        <p:blipFill>
          <a:blip r:embed="rId4"/>
          <a:srcRect r="32283"/>
          <a:stretch/>
        </p:blipFill>
        <p:spPr>
          <a:xfrm>
            <a:off x="6701248" y="634082"/>
            <a:ext cx="1092581" cy="1038186"/>
          </a:xfrm>
          <a:prstGeom prst="ellipse">
            <a:avLst/>
          </a:prstGeom>
        </p:spPr>
      </p:pic>
      <p:sp>
        <p:nvSpPr>
          <p:cNvPr id="32" name="Rounded Rectangle 31">
            <a:extLst>
              <a:ext uri="{FF2B5EF4-FFF2-40B4-BE49-F238E27FC236}">
                <a16:creationId xmlns:a16="http://schemas.microsoft.com/office/drawing/2014/main" id="{DB7B5311-94E9-E634-05E7-3AC5E5DE5CC1}"/>
              </a:ext>
            </a:extLst>
          </p:cNvPr>
          <p:cNvSpPr/>
          <p:nvPr/>
        </p:nvSpPr>
        <p:spPr>
          <a:xfrm>
            <a:off x="6583680" y="3728495"/>
            <a:ext cx="5128895" cy="1548900"/>
          </a:xfrm>
          <a:prstGeom prst="roundRect">
            <a:avLst/>
          </a:prstGeom>
          <a:solidFill>
            <a:srgbClr val="D6C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variety of fruits and vegetables&#10;&#10;Description automatically generated">
            <a:hlinkClick r:id="rId5"/>
            <a:extLst>
              <a:ext uri="{FF2B5EF4-FFF2-40B4-BE49-F238E27FC236}">
                <a16:creationId xmlns:a16="http://schemas.microsoft.com/office/drawing/2014/main" id="{21559ED7-639D-851A-02EE-BFB27A2181D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701248" y="3853320"/>
            <a:ext cx="1092581" cy="1060459"/>
          </a:xfrm>
          <a:prstGeom prst="ellipse">
            <a:avLst/>
          </a:prstGeom>
        </p:spPr>
      </p:pic>
      <p:pic>
        <p:nvPicPr>
          <p:cNvPr id="27" name="Picture 26" descr="A person in a garment&#10;&#10;Description automatically generated">
            <a:hlinkClick r:id="rId7"/>
            <a:extLst>
              <a:ext uri="{FF2B5EF4-FFF2-40B4-BE49-F238E27FC236}">
                <a16:creationId xmlns:a16="http://schemas.microsoft.com/office/drawing/2014/main" id="{1BD5A685-9C71-51BA-BD08-CC739F2055FE}"/>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701248" y="2183718"/>
            <a:ext cx="1092581" cy="1060459"/>
          </a:xfrm>
          <a:prstGeom prst="ellipse">
            <a:avLst/>
          </a:prstGeom>
        </p:spPr>
      </p:pic>
      <p:pic>
        <p:nvPicPr>
          <p:cNvPr id="19" name="Picture 18" descr="A person looking at a mural of a person&#10;&#10;Description automatically generated">
            <a:hlinkClick r:id="rId9"/>
            <a:extLst>
              <a:ext uri="{FF2B5EF4-FFF2-40B4-BE49-F238E27FC236}">
                <a16:creationId xmlns:a16="http://schemas.microsoft.com/office/drawing/2014/main" id="{D23E8AF2-6F48-616D-2132-E954BC40E19D}"/>
              </a:ext>
            </a:extLst>
          </p:cNvPr>
          <p:cNvPicPr>
            <a:picLocks noChangeAspect="1"/>
          </p:cNvPicPr>
          <p:nvPr/>
        </p:nvPicPr>
        <p:blipFill>
          <a:blip r:embed="rId10" cstate="email">
            <a:extLst>
              <a:ext uri="{28A0092B-C50C-407E-A947-70E740481C1C}">
                <a14:useLocalDpi xmlns:a14="http://schemas.microsoft.com/office/drawing/2010/main"/>
              </a:ext>
            </a:extLst>
          </a:blip>
          <a:srcRect t="-65"/>
          <a:stretch/>
        </p:blipFill>
        <p:spPr>
          <a:xfrm>
            <a:off x="831534" y="5262121"/>
            <a:ext cx="1092581" cy="1018892"/>
          </a:xfrm>
          <a:prstGeom prst="ellipse">
            <a:avLst/>
          </a:prstGeom>
        </p:spPr>
      </p:pic>
      <p:pic>
        <p:nvPicPr>
          <p:cNvPr id="15" name="Picture 14" descr="A hand holding a cone of ice cream&#10;&#10;Description automatically generated">
            <a:hlinkClick r:id="rId11"/>
            <a:extLst>
              <a:ext uri="{FF2B5EF4-FFF2-40B4-BE49-F238E27FC236}">
                <a16:creationId xmlns:a16="http://schemas.microsoft.com/office/drawing/2014/main" id="{72A14273-0C66-9C66-992A-1AE78AEDF973}"/>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801226" y="3841461"/>
            <a:ext cx="1092581" cy="952432"/>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2092098" y="5606189"/>
            <a:ext cx="9705975"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D6C535"/>
                </a:solidFill>
                <a:latin typeface="Bebas Neue" panose="020B0606020202050201" pitchFamily="34" charset="0"/>
              </a:rPr>
              <a:t>DIVERSE-CITY</a:t>
            </a:r>
          </a:p>
        </p:txBody>
      </p:sp>
      <p:pic>
        <p:nvPicPr>
          <p:cNvPr id="5" name="Picture 4" descr="A statue of a hindu god&#10;&#10;Description automatically generated">
            <a:hlinkClick r:id="rId13"/>
            <a:extLst>
              <a:ext uri="{FF2B5EF4-FFF2-40B4-BE49-F238E27FC236}">
                <a16:creationId xmlns:a16="http://schemas.microsoft.com/office/drawing/2014/main" id="{1F75C45F-4D2D-41BC-AEDD-F6CCB149F089}"/>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831534" y="600890"/>
            <a:ext cx="1031966" cy="1045029"/>
          </a:xfrm>
          <a:prstGeom prst="ellipse">
            <a:avLst/>
          </a:prstGeom>
        </p:spPr>
      </p:pic>
      <p:sp>
        <p:nvSpPr>
          <p:cNvPr id="7" name="TextBox 44">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BRICK LANE, E1</a:t>
            </a:r>
          </a:p>
          <a:p>
            <a:pPr eaLnBrk="1" hangingPunct="1"/>
            <a:r>
              <a:rPr lang="en-GB" sz="1400" b="0" i="0" u="none" strike="noStrike">
                <a:solidFill>
                  <a:schemeClr val="bg1"/>
                </a:solidFill>
                <a:effectLst/>
                <a:latin typeface="+mn-lt"/>
              </a:rPr>
              <a:t>Brick Lane in East London is a vibrant hub that showcases the rich heritage and cultural identity of the Bangladeshi community. A curry here is a must.</a:t>
            </a:r>
            <a:endParaRPr lang="en-US" altLang="en-US" sz="1400">
              <a:solidFill>
                <a:schemeClr val="bg1"/>
              </a:solidFill>
              <a:latin typeface="+mn-lt"/>
            </a:endParaRPr>
          </a:p>
        </p:txBody>
      </p:sp>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2092098" y="2183718"/>
            <a:ext cx="4169444"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OLD COMPTON STREET, W1</a:t>
            </a:r>
          </a:p>
          <a:p>
            <a:pPr eaLnBrk="1" hangingPunct="1"/>
            <a:r>
              <a:rPr lang="en-GB" sz="1400" b="0" i="0" u="none" strike="noStrike" dirty="0">
                <a:solidFill>
                  <a:schemeClr val="bg1"/>
                </a:solidFill>
                <a:effectLst/>
                <a:latin typeface="+mn-lt"/>
              </a:rPr>
              <a:t>The beating heart of London’s amazing LGBTQ+ community</a:t>
            </a:r>
            <a:r>
              <a:rPr lang="en-GB" sz="1400" dirty="0">
                <a:solidFill>
                  <a:schemeClr val="bg1"/>
                </a:solidFill>
                <a:latin typeface="+mn-lt"/>
              </a:rPr>
              <a:t>. T</a:t>
            </a:r>
            <a:r>
              <a:rPr lang="en-GB" sz="1400" b="0" i="0" u="none" strike="noStrike" dirty="0">
                <a:solidFill>
                  <a:schemeClr val="bg1"/>
                </a:solidFill>
                <a:effectLst/>
                <a:latin typeface="+mn-lt"/>
              </a:rPr>
              <a:t>here are bars and clubs plus a wide array of shops – or simply soak up the buzzy atmosphere with pride!</a:t>
            </a:r>
            <a:endParaRPr lang="en-US" altLang="en-US" sz="1400" dirty="0">
              <a:solidFill>
                <a:schemeClr val="bg1"/>
              </a:solidFill>
              <a:latin typeface="+mn-lt"/>
            </a:endParaRPr>
          </a:p>
        </p:txBody>
      </p:sp>
      <p:pic>
        <p:nvPicPr>
          <p:cNvPr id="11" name="Picture 10" descr="A group of people on a parade&#10;&#10;Description automatically generated">
            <a:hlinkClick r:id="rId15"/>
            <a:extLst>
              <a:ext uri="{FF2B5EF4-FFF2-40B4-BE49-F238E27FC236}">
                <a16:creationId xmlns:a16="http://schemas.microsoft.com/office/drawing/2014/main" id="{1AFFDB5A-9DDD-EFB6-4CAA-6BE37DF93816}"/>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831534" y="2234904"/>
            <a:ext cx="1092582" cy="1045029"/>
          </a:xfrm>
          <a:prstGeom prst="ellipse">
            <a:avLst/>
          </a:prstGeom>
        </p:spPr>
      </p:pic>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4169444"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CHINATOWN, W1</a:t>
            </a:r>
          </a:p>
          <a:p>
            <a:pPr eaLnBrk="1" hangingPunct="1"/>
            <a:r>
              <a:rPr lang="en-GB" sz="1400" b="0" i="0" u="none" strike="noStrike" dirty="0">
                <a:solidFill>
                  <a:schemeClr val="bg1"/>
                </a:solidFill>
                <a:effectLst/>
                <a:latin typeface="+mn-lt"/>
              </a:rPr>
              <a:t>A foodie paradise in the heart of Soho – we recommend saying hello to Mr Wing of </a:t>
            </a:r>
            <a:r>
              <a:rPr lang="en-GB" sz="1400" b="1" i="0" u="none" strike="noStrike" dirty="0">
                <a:solidFill>
                  <a:schemeClr val="bg1"/>
                </a:solidFill>
                <a:effectLst/>
                <a:latin typeface="+mn-lt"/>
              </a:rPr>
              <a:t>Tao Tao Ju </a:t>
            </a:r>
            <a:r>
              <a:rPr lang="en-GB" sz="1400" b="0" i="0" u="none" strike="noStrike" dirty="0">
                <a:solidFill>
                  <a:schemeClr val="bg1"/>
                </a:solidFill>
                <a:effectLst/>
                <a:latin typeface="+mn-lt"/>
              </a:rPr>
              <a:t>– a friendly welcome (and delicious dishes!) await you.</a:t>
            </a:r>
            <a:endParaRPr lang="en-US" altLang="en-US" sz="1400" dirty="0">
              <a:solidFill>
                <a:schemeClr val="bg1"/>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8" y="5277395"/>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BRIXTON, SW2</a:t>
            </a:r>
          </a:p>
          <a:p>
            <a:pPr eaLnBrk="1" hangingPunct="1"/>
            <a:r>
              <a:rPr lang="en-GB" sz="1400" b="0" i="0" u="none" strike="noStrike">
                <a:solidFill>
                  <a:schemeClr val="bg1"/>
                </a:solidFill>
                <a:effectLst/>
                <a:latin typeface="+mn-lt"/>
              </a:rPr>
              <a:t>Sign up for a self-guided Music Tour of this vibrant and diverse </a:t>
            </a:r>
            <a:r>
              <a:rPr lang="en-GB" sz="1400" b="0" i="0" u="none" strike="noStrike" err="1">
                <a:solidFill>
                  <a:schemeClr val="bg1"/>
                </a:solidFill>
                <a:effectLst/>
                <a:latin typeface="+mn-lt"/>
              </a:rPr>
              <a:t>neighborhood</a:t>
            </a:r>
            <a:r>
              <a:rPr lang="en-GB" sz="1400" b="0" i="0" u="none" strike="noStrike">
                <a:solidFill>
                  <a:schemeClr val="bg1"/>
                </a:solidFill>
                <a:effectLst/>
                <a:latin typeface="+mn-lt"/>
              </a:rPr>
              <a:t> – music is in Brixton’s soul and its influence is everywhere.</a:t>
            </a:r>
            <a:endParaRPr lang="en-US" altLang="en-US" sz="1400">
              <a:solidFill>
                <a:schemeClr val="bg1"/>
              </a:solidFill>
              <a:latin typeface="+mn-lt"/>
            </a:endParaRPr>
          </a:p>
        </p:txBody>
      </p:sp>
      <p:sp>
        <p:nvSpPr>
          <p:cNvPr id="21" name="TextBox 44">
            <a:extLst>
              <a:ext uri="{FF2B5EF4-FFF2-40B4-BE49-F238E27FC236}">
                <a16:creationId xmlns:a16="http://schemas.microsoft.com/office/drawing/2014/main" id="{F9F4A0F4-72B5-34FD-D0F9-D195B9BBD9D8}"/>
              </a:ext>
            </a:extLst>
          </p:cNvPr>
          <p:cNvSpPr txBox="1">
            <a:spLocks noChangeArrowheads="1"/>
          </p:cNvSpPr>
          <p:nvPr/>
        </p:nvSpPr>
        <p:spPr bwMode="auto">
          <a:xfrm>
            <a:off x="7961813" y="61181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SHOREDITCH, E2</a:t>
            </a:r>
          </a:p>
          <a:p>
            <a:pPr eaLnBrk="1" hangingPunct="1"/>
            <a:r>
              <a:rPr lang="en-GB" sz="1400" b="0" i="0" u="none" strike="noStrike" dirty="0">
                <a:solidFill>
                  <a:schemeClr val="bg1"/>
                </a:solidFill>
                <a:effectLst/>
                <a:latin typeface="+mn-lt"/>
              </a:rPr>
              <a:t>London’s trendy art district has something for everyone – from creative arts to cool bars and cafés like </a:t>
            </a:r>
            <a:r>
              <a:rPr lang="en-GB" sz="1400" b="1" i="0" u="none" strike="noStrike" dirty="0">
                <a:solidFill>
                  <a:schemeClr val="bg1"/>
                </a:solidFill>
                <a:effectLst/>
                <a:latin typeface="+mn-lt"/>
              </a:rPr>
              <a:t>Origin Coffee</a:t>
            </a:r>
            <a:r>
              <a:rPr lang="en-GB" sz="1400" b="0" i="0" u="none" strike="noStrike" dirty="0">
                <a:solidFill>
                  <a:schemeClr val="bg1"/>
                </a:solidFill>
                <a:effectLst/>
                <a:latin typeface="+mn-lt"/>
              </a:rPr>
              <a:t>!</a:t>
            </a:r>
            <a:endParaRPr lang="en-US" altLang="en-US" sz="1400" dirty="0">
              <a:solidFill>
                <a:schemeClr val="bg1"/>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7961813" y="2183718"/>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NOTTING HILL, W11</a:t>
            </a:r>
          </a:p>
          <a:p>
            <a:pPr eaLnBrk="1" hangingPunct="1"/>
            <a:r>
              <a:rPr lang="en-GB" sz="1400" b="0" i="0" u="none" strike="noStrike" dirty="0">
                <a:solidFill>
                  <a:schemeClr val="bg1"/>
                </a:solidFill>
                <a:effectLst/>
                <a:latin typeface="+mn-lt"/>
              </a:rPr>
              <a:t>Home to the world-famous carnival (and Hugh Grant of course), this is the place to explore the incredible market on Portobello Road. (*Julia Roberts not included!)</a:t>
            </a:r>
            <a:endParaRPr lang="en-US" altLang="en-US" sz="1400" dirty="0">
              <a:solidFill>
                <a:schemeClr val="bg1"/>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7961813" y="3854699"/>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BOROUGH MARKET, SE1</a:t>
            </a:r>
          </a:p>
          <a:p>
            <a:pPr eaLnBrk="1" hangingPunct="1"/>
            <a:r>
              <a:rPr lang="en-GB" altLang="en-US" sz="1400">
                <a:solidFill>
                  <a:srgbClr val="133A54"/>
                </a:solidFill>
                <a:latin typeface="+mn-lt"/>
              </a:rPr>
              <a:t>Whitewall’s old stomping ground and home to the world’s greatest food market (we’re biased!) You’ll want to come hungry – you won’t leave that way!</a:t>
            </a:r>
            <a:endParaRPr lang="en-US" altLang="en-US" sz="1400">
              <a:solidFill>
                <a:srgbClr val="133A54"/>
              </a:solidFill>
              <a:latin typeface="+mn-lt"/>
            </a:endParaRPr>
          </a:p>
        </p:txBody>
      </p:sp>
      <p:pic>
        <p:nvPicPr>
          <p:cNvPr id="33" name="Picture 32" descr="A white letters in a blue circle&#10;&#10;Description automatically generated">
            <a:extLst>
              <a:ext uri="{FF2B5EF4-FFF2-40B4-BE49-F238E27FC236}">
                <a16:creationId xmlns:a16="http://schemas.microsoft.com/office/drawing/2014/main" id="{7F716B9B-6A31-C09E-E289-C9B61A3E091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767590">
            <a:off x="11109839" y="3834485"/>
            <a:ext cx="501254" cy="484757"/>
          </a:xfrm>
          <a:prstGeom prst="rect">
            <a:avLst/>
          </a:prstGeom>
        </p:spPr>
      </p:pic>
      <p:pic>
        <p:nvPicPr>
          <p:cNvPr id="2" name="Graphic 1" descr="Hamburger Menu Icon with solid fill">
            <a:hlinkClick r:id="rId18" action="ppaction://hlinksldjump"/>
            <a:extLst>
              <a:ext uri="{FF2B5EF4-FFF2-40B4-BE49-F238E27FC236}">
                <a16:creationId xmlns:a16="http://schemas.microsoft.com/office/drawing/2014/main" id="{D12F9BBE-20F3-1021-E2EF-8729ADF9393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77162" y="191774"/>
            <a:ext cx="409118" cy="409118"/>
          </a:xfrm>
          <a:prstGeom prst="rect">
            <a:avLst/>
          </a:prstGeom>
        </p:spPr>
      </p:pic>
      <p:sp>
        <p:nvSpPr>
          <p:cNvPr id="6" name="TextBox 5">
            <a:hlinkClick r:id="rId15"/>
            <a:extLst>
              <a:ext uri="{FF2B5EF4-FFF2-40B4-BE49-F238E27FC236}">
                <a16:creationId xmlns:a16="http://schemas.microsoft.com/office/drawing/2014/main" id="{3B31F0D9-7B4E-F26C-6ABD-7EBDAD8C1488}"/>
              </a:ext>
            </a:extLst>
          </p:cNvPr>
          <p:cNvSpPr txBox="1"/>
          <p:nvPr/>
        </p:nvSpPr>
        <p:spPr>
          <a:xfrm>
            <a:off x="2092098" y="2183718"/>
            <a:ext cx="3021769" cy="508682"/>
          </a:xfrm>
          <a:prstGeom prst="rect">
            <a:avLst/>
          </a:prstGeom>
          <a:noFill/>
        </p:spPr>
        <p:txBody>
          <a:bodyPr wrap="square" rtlCol="0">
            <a:spAutoFit/>
          </a:bodyPr>
          <a:lstStyle/>
          <a:p>
            <a:endParaRPr lang="en-US"/>
          </a:p>
        </p:txBody>
      </p:sp>
      <p:sp>
        <p:nvSpPr>
          <p:cNvPr id="8" name="TextBox 7">
            <a:hlinkClick r:id="rId11"/>
            <a:extLst>
              <a:ext uri="{FF2B5EF4-FFF2-40B4-BE49-F238E27FC236}">
                <a16:creationId xmlns:a16="http://schemas.microsoft.com/office/drawing/2014/main" id="{E1D8C1EF-6A67-23C7-6C06-2FC5E5A865D2}"/>
              </a:ext>
            </a:extLst>
          </p:cNvPr>
          <p:cNvSpPr txBox="1"/>
          <p:nvPr/>
        </p:nvSpPr>
        <p:spPr>
          <a:xfrm>
            <a:off x="2092098" y="3803513"/>
            <a:ext cx="1887235" cy="480620"/>
          </a:xfrm>
          <a:prstGeom prst="rect">
            <a:avLst/>
          </a:prstGeom>
          <a:noFill/>
        </p:spPr>
        <p:txBody>
          <a:bodyPr wrap="square" rtlCol="0">
            <a:spAutoFit/>
          </a:bodyPr>
          <a:lstStyle/>
          <a:p>
            <a:endParaRPr lang="en-US"/>
          </a:p>
        </p:txBody>
      </p:sp>
      <p:sp>
        <p:nvSpPr>
          <p:cNvPr id="10" name="TextBox 9">
            <a:hlinkClick r:id="rId9"/>
            <a:extLst>
              <a:ext uri="{FF2B5EF4-FFF2-40B4-BE49-F238E27FC236}">
                <a16:creationId xmlns:a16="http://schemas.microsoft.com/office/drawing/2014/main" id="{C0E93B49-AB9D-08CA-E7D4-02BA5F7B3514}"/>
              </a:ext>
            </a:extLst>
          </p:cNvPr>
          <p:cNvSpPr txBox="1"/>
          <p:nvPr/>
        </p:nvSpPr>
        <p:spPr>
          <a:xfrm>
            <a:off x="2092098" y="5187111"/>
            <a:ext cx="1717902" cy="553289"/>
          </a:xfrm>
          <a:prstGeom prst="rect">
            <a:avLst/>
          </a:prstGeom>
          <a:noFill/>
        </p:spPr>
        <p:txBody>
          <a:bodyPr wrap="square" rtlCol="0">
            <a:spAutoFit/>
          </a:bodyPr>
          <a:lstStyle/>
          <a:p>
            <a:endParaRPr lang="en-US"/>
          </a:p>
        </p:txBody>
      </p:sp>
      <p:sp>
        <p:nvSpPr>
          <p:cNvPr id="13" name="TextBox 12">
            <a:hlinkClick r:id="rId3"/>
            <a:extLst>
              <a:ext uri="{FF2B5EF4-FFF2-40B4-BE49-F238E27FC236}">
                <a16:creationId xmlns:a16="http://schemas.microsoft.com/office/drawing/2014/main" id="{7A075B71-D4A5-2747-7293-68B416CC54AB}"/>
              </a:ext>
            </a:extLst>
          </p:cNvPr>
          <p:cNvSpPr txBox="1"/>
          <p:nvPr/>
        </p:nvSpPr>
        <p:spPr>
          <a:xfrm>
            <a:off x="7961813" y="600890"/>
            <a:ext cx="2138088" cy="465910"/>
          </a:xfrm>
          <a:prstGeom prst="rect">
            <a:avLst/>
          </a:prstGeom>
          <a:noFill/>
        </p:spPr>
        <p:txBody>
          <a:bodyPr wrap="square" rtlCol="0">
            <a:spAutoFit/>
          </a:bodyPr>
          <a:lstStyle/>
          <a:p>
            <a:endParaRPr lang="en-US" dirty="0"/>
          </a:p>
        </p:txBody>
      </p:sp>
      <p:sp>
        <p:nvSpPr>
          <p:cNvPr id="14" name="TextBox 13">
            <a:hlinkClick r:id="rId7"/>
            <a:extLst>
              <a:ext uri="{FF2B5EF4-FFF2-40B4-BE49-F238E27FC236}">
                <a16:creationId xmlns:a16="http://schemas.microsoft.com/office/drawing/2014/main" id="{E9357106-424D-E043-B979-D967BBA0AF67}"/>
              </a:ext>
            </a:extLst>
          </p:cNvPr>
          <p:cNvSpPr txBox="1"/>
          <p:nvPr/>
        </p:nvSpPr>
        <p:spPr>
          <a:xfrm>
            <a:off x="7961813" y="2183718"/>
            <a:ext cx="2138088" cy="508682"/>
          </a:xfrm>
          <a:prstGeom prst="rect">
            <a:avLst/>
          </a:prstGeom>
          <a:noFill/>
        </p:spPr>
        <p:txBody>
          <a:bodyPr wrap="square" rtlCol="0">
            <a:spAutoFit/>
          </a:bodyPr>
          <a:lstStyle/>
          <a:p>
            <a:endParaRPr lang="en-US"/>
          </a:p>
        </p:txBody>
      </p:sp>
      <p:sp>
        <p:nvSpPr>
          <p:cNvPr id="16" name="TextBox 15">
            <a:hlinkClick r:id="rId5"/>
            <a:extLst>
              <a:ext uri="{FF2B5EF4-FFF2-40B4-BE49-F238E27FC236}">
                <a16:creationId xmlns:a16="http://schemas.microsoft.com/office/drawing/2014/main" id="{B9AE7D6F-41F5-E5CA-1B5B-4FB6BE5A5DDE}"/>
              </a:ext>
            </a:extLst>
          </p:cNvPr>
          <p:cNvSpPr txBox="1"/>
          <p:nvPr/>
        </p:nvSpPr>
        <p:spPr>
          <a:xfrm>
            <a:off x="7961813" y="3803513"/>
            <a:ext cx="2621520" cy="480620"/>
          </a:xfrm>
          <a:prstGeom prst="rect">
            <a:avLst/>
          </a:prstGeom>
          <a:noFill/>
        </p:spPr>
        <p:txBody>
          <a:bodyPr wrap="square" rtlCol="0">
            <a:spAutoFit/>
          </a:bodyPr>
          <a:lstStyle/>
          <a:p>
            <a:endParaRPr lang="en-US"/>
          </a:p>
        </p:txBody>
      </p:sp>
      <p:sp>
        <p:nvSpPr>
          <p:cNvPr id="18" name="TextBox 17">
            <a:extLst>
              <a:ext uri="{FF2B5EF4-FFF2-40B4-BE49-F238E27FC236}">
                <a16:creationId xmlns:a16="http://schemas.microsoft.com/office/drawing/2014/main" id="{61A5C59F-0F96-6BA0-5FD7-6126FD97FDBB}"/>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chemeClr val="bg1"/>
                </a:solidFill>
                <a:latin typeface="URWTypewriterT" panose="02040503030505020204" pitchFamily="18" charset="0"/>
              </a:rPr>
              <a:t>Click the images to find out more!</a:t>
            </a:r>
          </a:p>
        </p:txBody>
      </p:sp>
      <p:sp>
        <p:nvSpPr>
          <p:cNvPr id="4" name="TextBox 3">
            <a:hlinkClick r:id="rId13"/>
            <a:extLst>
              <a:ext uri="{FF2B5EF4-FFF2-40B4-BE49-F238E27FC236}">
                <a16:creationId xmlns:a16="http://schemas.microsoft.com/office/drawing/2014/main" id="{876D9073-D094-4D39-C0F5-0C54175A7360}"/>
              </a:ext>
            </a:extLst>
          </p:cNvPr>
          <p:cNvSpPr txBox="1"/>
          <p:nvPr/>
        </p:nvSpPr>
        <p:spPr>
          <a:xfrm>
            <a:off x="2130496" y="558118"/>
            <a:ext cx="3021769" cy="508682"/>
          </a:xfrm>
          <a:prstGeom prst="rect">
            <a:avLst/>
          </a:prstGeom>
          <a:noFill/>
        </p:spPr>
        <p:txBody>
          <a:bodyPr wrap="square" rtlCol="0">
            <a:spAutoFit/>
          </a:bodyPr>
          <a:lstStyle/>
          <a:p>
            <a:endParaRPr lang="en-US"/>
          </a:p>
        </p:txBody>
      </p:sp>
      <p:sp>
        <p:nvSpPr>
          <p:cNvPr id="22" name="TextBox 21">
            <a:hlinkClick r:id="rId21"/>
            <a:extLst>
              <a:ext uri="{FF2B5EF4-FFF2-40B4-BE49-F238E27FC236}">
                <a16:creationId xmlns:a16="http://schemas.microsoft.com/office/drawing/2014/main" id="{859E7891-A486-BEA8-9456-21A44E3A1F79}"/>
              </a:ext>
            </a:extLst>
          </p:cNvPr>
          <p:cNvSpPr txBox="1"/>
          <p:nvPr/>
        </p:nvSpPr>
        <p:spPr>
          <a:xfrm>
            <a:off x="5113867" y="4468963"/>
            <a:ext cx="858014" cy="259804"/>
          </a:xfrm>
          <a:prstGeom prst="rect">
            <a:avLst/>
          </a:prstGeom>
          <a:noFill/>
        </p:spPr>
        <p:txBody>
          <a:bodyPr wrap="square" rtlCol="0">
            <a:spAutoFit/>
          </a:bodyPr>
          <a:lstStyle/>
          <a:p>
            <a:endParaRPr lang="en-US"/>
          </a:p>
        </p:txBody>
      </p:sp>
      <p:sp>
        <p:nvSpPr>
          <p:cNvPr id="24" name="TextBox 23">
            <a:hlinkClick r:id="rId22"/>
            <a:extLst>
              <a:ext uri="{FF2B5EF4-FFF2-40B4-BE49-F238E27FC236}">
                <a16:creationId xmlns:a16="http://schemas.microsoft.com/office/drawing/2014/main" id="{3F44E3E4-A797-692F-9ED9-236CAE99FDA9}"/>
              </a:ext>
            </a:extLst>
          </p:cNvPr>
          <p:cNvSpPr txBox="1"/>
          <p:nvPr/>
        </p:nvSpPr>
        <p:spPr>
          <a:xfrm>
            <a:off x="8816553" y="1481580"/>
            <a:ext cx="1086928" cy="283060"/>
          </a:xfrm>
          <a:prstGeom prst="rect">
            <a:avLst/>
          </a:prstGeom>
          <a:noFill/>
        </p:spPr>
        <p:txBody>
          <a:bodyPr wrap="square" rtlCol="0">
            <a:noAutofit/>
          </a:bodyPr>
          <a:lstStyle/>
          <a:p>
            <a:endParaRPr lang="en-US" dirty="0"/>
          </a:p>
        </p:txBody>
      </p:sp>
    </p:spTree>
    <p:extLst>
      <p:ext uri="{BB962C8B-B14F-4D97-AF65-F5344CB8AC3E}">
        <p14:creationId xmlns:p14="http://schemas.microsoft.com/office/powerpoint/2010/main" val="204391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C535"/>
        </a:solidFill>
        <a:effectLst/>
      </p:bgPr>
    </p:bg>
    <p:spTree>
      <p:nvGrpSpPr>
        <p:cNvPr id="1" name=""/>
        <p:cNvGrpSpPr/>
        <p:nvPr/>
      </p:nvGrpSpPr>
      <p:grpSpPr>
        <a:xfrm>
          <a:off x="0" y="0"/>
          <a:ext cx="0" cy="0"/>
          <a:chOff x="0" y="0"/>
          <a:chExt cx="0" cy="0"/>
        </a:xfrm>
      </p:grpSpPr>
      <p:pic>
        <p:nvPicPr>
          <p:cNvPr id="30" name="Picture 29" descr="A group of people sitting at tables in a restaurant&#10;&#10;Description automatically generated">
            <a:hlinkClick r:id="rId3"/>
            <a:extLst>
              <a:ext uri="{FF2B5EF4-FFF2-40B4-BE49-F238E27FC236}">
                <a16:creationId xmlns:a16="http://schemas.microsoft.com/office/drawing/2014/main" id="{36132B87-F0E8-AC6C-F0C8-6CCDC240C893}"/>
              </a:ext>
            </a:extLst>
          </p:cNvPr>
          <p:cNvPicPr>
            <a:picLocks noChangeAspect="1"/>
          </p:cNvPicPr>
          <p:nvPr/>
        </p:nvPicPr>
        <p:blipFill>
          <a:blip r:embed="rId4"/>
          <a:stretch>
            <a:fillRect/>
          </a:stretch>
        </p:blipFill>
        <p:spPr>
          <a:xfrm>
            <a:off x="831533" y="3798332"/>
            <a:ext cx="1092578" cy="1059247"/>
          </a:xfrm>
          <a:prstGeom prst="ellipse">
            <a:avLst/>
          </a:prstGeom>
        </p:spPr>
      </p:pic>
      <p:pic>
        <p:nvPicPr>
          <p:cNvPr id="22" name="Picture 21" descr="A group of people sitting at tables in a restaurant&#10;&#10;Description automatically generated">
            <a:hlinkClick r:id="rId5"/>
            <a:extLst>
              <a:ext uri="{FF2B5EF4-FFF2-40B4-BE49-F238E27FC236}">
                <a16:creationId xmlns:a16="http://schemas.microsoft.com/office/drawing/2014/main" id="{78C67CBB-7FA0-A515-7379-B501D95E0233}"/>
              </a:ext>
            </a:extLst>
          </p:cNvPr>
          <p:cNvPicPr>
            <a:picLocks noChangeAspect="1"/>
          </p:cNvPicPr>
          <p:nvPr/>
        </p:nvPicPr>
        <p:blipFill>
          <a:blip r:embed="rId6"/>
          <a:stretch>
            <a:fillRect/>
          </a:stretch>
        </p:blipFill>
        <p:spPr>
          <a:xfrm>
            <a:off x="831532" y="600891"/>
            <a:ext cx="1092578" cy="1059248"/>
          </a:xfrm>
          <a:prstGeom prst="ellipse">
            <a:avLst/>
          </a:prstGeom>
        </p:spPr>
      </p:pic>
      <p:pic>
        <p:nvPicPr>
          <p:cNvPr id="32" name="Picture 31" descr="A person sitting at a table&#10;&#10;Description automatically generated">
            <a:hlinkClick r:id="rId7"/>
            <a:extLst>
              <a:ext uri="{FF2B5EF4-FFF2-40B4-BE49-F238E27FC236}">
                <a16:creationId xmlns:a16="http://schemas.microsoft.com/office/drawing/2014/main" id="{87FAA7DF-113C-6AD3-C817-D08921955D9E}"/>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701248" y="3853320"/>
            <a:ext cx="1092581" cy="1102225"/>
          </a:xfrm>
          <a:prstGeom prst="ellipse">
            <a:avLst/>
          </a:prstGeom>
        </p:spPr>
      </p:pic>
      <p:sp>
        <p:nvSpPr>
          <p:cNvPr id="26" name="Rounded Rectangle 25">
            <a:extLst>
              <a:ext uri="{FF2B5EF4-FFF2-40B4-BE49-F238E27FC236}">
                <a16:creationId xmlns:a16="http://schemas.microsoft.com/office/drawing/2014/main" id="{33038D50-5826-BFA0-D837-7FFD255C1BE9}"/>
              </a:ext>
            </a:extLst>
          </p:cNvPr>
          <p:cNvSpPr/>
          <p:nvPr/>
        </p:nvSpPr>
        <p:spPr>
          <a:xfrm>
            <a:off x="6560538" y="2035395"/>
            <a:ext cx="5177385" cy="1653895"/>
          </a:xfrm>
          <a:prstGeom prst="roundRect">
            <a:avLst/>
          </a:prstGeom>
          <a:solidFill>
            <a:srgbClr val="133A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late of food on a table&#10;&#10;Description automatically generated">
            <a:hlinkClick r:id="rId9"/>
            <a:extLst>
              <a:ext uri="{FF2B5EF4-FFF2-40B4-BE49-F238E27FC236}">
                <a16:creationId xmlns:a16="http://schemas.microsoft.com/office/drawing/2014/main" id="{FB16FBAA-5C1F-AEE3-801E-EE77FBC7611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07652" y="2125578"/>
            <a:ext cx="1102225" cy="1048329"/>
          </a:xfrm>
          <a:prstGeom prst="ellipse">
            <a:avLst/>
          </a:prstGeom>
        </p:spPr>
      </p:pic>
      <p:pic>
        <p:nvPicPr>
          <p:cNvPr id="20" name="Picture 19" descr="A plate of fried fish with a fork and knife&#10;&#10;Description automatically generated">
            <a:hlinkClick r:id="rId11"/>
            <a:extLst>
              <a:ext uri="{FF2B5EF4-FFF2-40B4-BE49-F238E27FC236}">
                <a16:creationId xmlns:a16="http://schemas.microsoft.com/office/drawing/2014/main" id="{E2D28D51-119C-284A-22A6-CEC2CCEF0A8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31532" y="5233774"/>
            <a:ext cx="1092579" cy="1059248"/>
          </a:xfrm>
          <a:prstGeom prst="ellipse">
            <a:avLst/>
          </a:prstGeom>
        </p:spPr>
      </p:pic>
      <p:pic>
        <p:nvPicPr>
          <p:cNvPr id="13" name="Picture 12" descr="A table with plates of food&#10;&#10;Description automatically generated">
            <a:hlinkClick r:id="rId13"/>
            <a:extLst>
              <a:ext uri="{FF2B5EF4-FFF2-40B4-BE49-F238E27FC236}">
                <a16:creationId xmlns:a16="http://schemas.microsoft.com/office/drawing/2014/main" id="{EC54B1B4-F410-1A4E-65E3-E51BE8396063}"/>
              </a:ext>
            </a:extLst>
          </p:cNvPr>
          <p:cNvPicPr>
            <a:picLocks noChangeAspect="1"/>
          </p:cNvPicPr>
          <p:nvPr/>
        </p:nvPicPr>
        <p:blipFill>
          <a:blip r:embed="rId14" cstate="email">
            <a:extLst>
              <a:ext uri="{28A0092B-C50C-407E-A947-70E740481C1C}">
                <a14:useLocalDpi xmlns:a14="http://schemas.microsoft.com/office/drawing/2010/main"/>
              </a:ext>
            </a:extLst>
          </a:blip>
          <a:srcRect t="-486"/>
          <a:stretch/>
        </p:blipFill>
        <p:spPr>
          <a:xfrm>
            <a:off x="831534" y="2220686"/>
            <a:ext cx="1092580" cy="1059248"/>
          </a:xfrm>
          <a:prstGeom prst="ellipse">
            <a:avLst/>
          </a:prstGeom>
        </p:spPr>
      </p:pic>
      <p:pic>
        <p:nvPicPr>
          <p:cNvPr id="4" name="Picture 3" descr="A restaurant with tables and chairs&#10;&#10;Description automatically generated">
            <a:hlinkClick r:id="rId15"/>
            <a:extLst>
              <a:ext uri="{FF2B5EF4-FFF2-40B4-BE49-F238E27FC236}">
                <a16:creationId xmlns:a16="http://schemas.microsoft.com/office/drawing/2014/main" id="{86706874-FE0E-3FA5-93EC-DFBFBBECA8D5}"/>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6691194" y="559011"/>
            <a:ext cx="1092581" cy="1060459"/>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2092098" y="5606189"/>
            <a:ext cx="9705975"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BD1515"/>
                </a:solidFill>
                <a:latin typeface="Bebas Neue" panose="020B0606020202050201" pitchFamily="34" charset="0"/>
              </a:rPr>
              <a:t>FOODIES</a:t>
            </a:r>
          </a:p>
        </p:txBody>
      </p:sp>
      <p:sp>
        <p:nvSpPr>
          <p:cNvPr id="7" name="TextBox 44">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AKARA, SE1</a:t>
            </a:r>
          </a:p>
          <a:p>
            <a:pPr eaLnBrk="1" hangingPunct="1"/>
            <a:r>
              <a:rPr lang="en-GB" sz="1400">
                <a:solidFill>
                  <a:srgbClr val="133A54"/>
                </a:solidFill>
                <a:latin typeface="+mn-lt"/>
              </a:rPr>
              <a:t>Nigerian </a:t>
            </a:r>
            <a:r>
              <a:rPr lang="en-GB" sz="1400" err="1">
                <a:solidFill>
                  <a:srgbClr val="133A54"/>
                </a:solidFill>
                <a:latin typeface="+mn-lt"/>
              </a:rPr>
              <a:t>Akara</a:t>
            </a:r>
            <a:r>
              <a:rPr lang="en-GB" sz="1400">
                <a:solidFill>
                  <a:srgbClr val="133A54"/>
                </a:solidFill>
                <a:latin typeface="+mn-lt"/>
              </a:rPr>
              <a:t> Osu with the flavour-packed delights of Brazilian </a:t>
            </a:r>
            <a:r>
              <a:rPr lang="en-GB" sz="1400" err="1">
                <a:solidFill>
                  <a:srgbClr val="133A54"/>
                </a:solidFill>
                <a:latin typeface="+mn-lt"/>
              </a:rPr>
              <a:t>Acaraje</a:t>
            </a:r>
            <a:r>
              <a:rPr lang="en-GB" sz="1400">
                <a:solidFill>
                  <a:srgbClr val="133A54"/>
                </a:solidFill>
                <a:latin typeface="+mn-lt"/>
              </a:rPr>
              <a:t> is the star at this gem situated in Borough Market.</a:t>
            </a:r>
            <a:endParaRPr lang="en-US" altLang="en-US" sz="1400">
              <a:solidFill>
                <a:srgbClr val="133A54"/>
              </a:solidFill>
              <a:latin typeface="+mn-lt"/>
            </a:endParaRPr>
          </a:p>
        </p:txBody>
      </p:sp>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2092098" y="2183718"/>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THE DEVONSHIRE, W1</a:t>
            </a:r>
          </a:p>
          <a:p>
            <a:pPr eaLnBrk="1" hangingPunct="1"/>
            <a:r>
              <a:rPr lang="en-GB" sz="1400" b="0" i="0" u="none" strike="noStrike">
                <a:solidFill>
                  <a:srgbClr val="133A54"/>
                </a:solidFill>
                <a:effectLst/>
                <a:latin typeface="+mn-lt"/>
              </a:rPr>
              <a:t>There are pubs, and then there’s the Devonshire! It may look like a typical London boozer, but its kitchen wizards elevate British classics beyond belief.</a:t>
            </a:r>
            <a:endParaRPr lang="en-US" altLang="en-US" sz="1400">
              <a:solidFill>
                <a:srgbClr val="133A54"/>
              </a:solidFill>
              <a:latin typeface="+mn-lt"/>
            </a:endParaRPr>
          </a:p>
        </p:txBody>
      </p:sp>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MOUNT ST. RESTAURANT, W1</a:t>
            </a:r>
          </a:p>
          <a:p>
            <a:pPr eaLnBrk="1" hangingPunct="1"/>
            <a:r>
              <a:rPr lang="en-GB" sz="1400" b="0" i="0" u="none" strike="noStrike">
                <a:solidFill>
                  <a:srgbClr val="133A54"/>
                </a:solidFill>
                <a:effectLst/>
                <a:latin typeface="+mn-lt"/>
              </a:rPr>
              <a:t>Be warned: it’s not a cheap night out, but boy does it deliver. A feast for the eyes and the palette at this divine dining experience.</a:t>
            </a:r>
            <a:endParaRPr lang="en-US" altLang="en-US" sz="1400">
              <a:solidFill>
                <a:srgbClr val="133A54"/>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8" y="5277395"/>
            <a:ext cx="3890691"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GOLDEN UNION, W1</a:t>
            </a:r>
          </a:p>
          <a:p>
            <a:pPr eaLnBrk="1" hangingPunct="1"/>
            <a:r>
              <a:rPr lang="en-GB" sz="1400" b="0" i="0" u="none" strike="noStrike">
                <a:solidFill>
                  <a:srgbClr val="133A54"/>
                </a:solidFill>
                <a:effectLst/>
                <a:latin typeface="+mn-lt"/>
              </a:rPr>
              <a:t>Pretentious it </a:t>
            </a:r>
            <a:r>
              <a:rPr lang="en-GB" sz="1400" b="0" i="0" u="none" strike="noStrike" err="1">
                <a:solidFill>
                  <a:srgbClr val="133A54"/>
                </a:solidFill>
                <a:effectLst/>
                <a:latin typeface="+mn-lt"/>
              </a:rPr>
              <a:t>ain’t</a:t>
            </a:r>
            <a:r>
              <a:rPr lang="en-GB" sz="1400" b="0" i="0" u="none" strike="noStrike">
                <a:solidFill>
                  <a:srgbClr val="133A54"/>
                </a:solidFill>
                <a:effectLst/>
                <a:latin typeface="+mn-lt"/>
              </a:rPr>
              <a:t>, but this no-frills fish bar in Soho serves up some of the capital’s best </a:t>
            </a:r>
            <a:r>
              <a:rPr lang="en-GB" sz="1400">
                <a:solidFill>
                  <a:srgbClr val="133A54"/>
                </a:solidFill>
                <a:latin typeface="+mn-lt"/>
              </a:rPr>
              <a:t>fish-and-chips; and what trip to London would be complete without that?</a:t>
            </a:r>
            <a:endParaRPr lang="en-US" altLang="en-US" sz="1400">
              <a:solidFill>
                <a:srgbClr val="133A54"/>
              </a:solidFill>
              <a:latin typeface="+mn-lt"/>
            </a:endParaRPr>
          </a:p>
        </p:txBody>
      </p:sp>
      <p:sp>
        <p:nvSpPr>
          <p:cNvPr id="21" name="TextBox 44">
            <a:extLst>
              <a:ext uri="{FF2B5EF4-FFF2-40B4-BE49-F238E27FC236}">
                <a16:creationId xmlns:a16="http://schemas.microsoft.com/office/drawing/2014/main" id="{F9F4A0F4-72B5-34FD-D0F9-D195B9BBD9D8}"/>
              </a:ext>
            </a:extLst>
          </p:cNvPr>
          <p:cNvSpPr txBox="1">
            <a:spLocks noChangeArrowheads="1"/>
          </p:cNvSpPr>
          <p:nvPr/>
        </p:nvSpPr>
        <p:spPr bwMode="auto">
          <a:xfrm>
            <a:off x="7977861" y="2203956"/>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D6C535"/>
                </a:solidFill>
                <a:latin typeface="Bebas Neue" panose="020B0606020202050201" pitchFamily="34" charset="0"/>
              </a:rPr>
              <a:t>64 Goodge street, w1</a:t>
            </a:r>
          </a:p>
          <a:p>
            <a:pPr eaLnBrk="1" hangingPunct="1"/>
            <a:r>
              <a:rPr lang="en-GB" sz="1400" b="0" i="0" u="none" strike="noStrike">
                <a:solidFill>
                  <a:srgbClr val="D6C535"/>
                </a:solidFill>
                <a:effectLst/>
                <a:latin typeface="+mn-lt"/>
              </a:rPr>
              <a:t>Don’t be fooled by the plain exterior: inside, Chef Stuart Andrew is offering up superb interpretations of French classics “from an outsider’s perspective.”</a:t>
            </a:r>
            <a:endParaRPr lang="en-US" altLang="en-US" sz="1400">
              <a:solidFill>
                <a:srgbClr val="D6C535"/>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7951759" y="559011"/>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RULES, WC2</a:t>
            </a:r>
          </a:p>
          <a:p>
            <a:pPr eaLnBrk="1" hangingPunct="1"/>
            <a:r>
              <a:rPr lang="en-GB" sz="1400" b="0" i="0" u="none" strike="noStrike">
                <a:solidFill>
                  <a:srgbClr val="133A54"/>
                </a:solidFill>
                <a:effectLst/>
                <a:latin typeface="+mn-lt"/>
              </a:rPr>
              <a:t>It doesn’t get more British than this – London’s oldest restaurant has been serving up the UK on a plate for a discerning clientele in Covent Garden since 1798.</a:t>
            </a:r>
            <a:endParaRPr lang="en-US" altLang="en-US" sz="1400">
              <a:solidFill>
                <a:srgbClr val="133A54"/>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7961813" y="381551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DARJEELING EXPRESS, W1</a:t>
            </a:r>
          </a:p>
          <a:p>
            <a:pPr eaLnBrk="1" hangingPunct="1"/>
            <a:r>
              <a:rPr lang="en-GB" altLang="en-US" sz="1400">
                <a:solidFill>
                  <a:srgbClr val="133A54"/>
                </a:solidFill>
                <a:latin typeface="+mn-lt"/>
              </a:rPr>
              <a:t>Staffed by Bengali women with no formal training, this authentic little gem showcases the best of North Indian cuisine – and your tastebuds will be tingling.</a:t>
            </a:r>
            <a:endParaRPr lang="en-US" altLang="en-US" sz="1400">
              <a:solidFill>
                <a:srgbClr val="133A54"/>
              </a:solidFill>
              <a:latin typeface="+mn-lt"/>
            </a:endParaRPr>
          </a:p>
        </p:txBody>
      </p:sp>
      <p:pic>
        <p:nvPicPr>
          <p:cNvPr id="28" name="Picture 27" descr="A white letters in a blue circle&#10;&#10;Description automatically generated">
            <a:extLst>
              <a:ext uri="{FF2B5EF4-FFF2-40B4-BE49-F238E27FC236}">
                <a16:creationId xmlns:a16="http://schemas.microsoft.com/office/drawing/2014/main" id="{90E6E992-819D-EA81-C36F-D8EEE082EF2C}"/>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767590">
            <a:off x="11097057" y="2105192"/>
            <a:ext cx="501254" cy="484757"/>
          </a:xfrm>
          <a:prstGeom prst="rect">
            <a:avLst/>
          </a:prstGeom>
        </p:spPr>
      </p:pic>
      <p:pic>
        <p:nvPicPr>
          <p:cNvPr id="2" name="Graphic 1" descr="Hamburger Menu Icon with solid fill">
            <a:hlinkClick r:id="rId18" action="ppaction://hlinksldjump"/>
            <a:extLst>
              <a:ext uri="{FF2B5EF4-FFF2-40B4-BE49-F238E27FC236}">
                <a16:creationId xmlns:a16="http://schemas.microsoft.com/office/drawing/2014/main" id="{328139F7-62D5-D051-83A0-AA5C76910EB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77162" y="191774"/>
            <a:ext cx="409118" cy="409118"/>
          </a:xfrm>
          <a:prstGeom prst="rect">
            <a:avLst/>
          </a:prstGeom>
        </p:spPr>
      </p:pic>
      <p:sp>
        <p:nvSpPr>
          <p:cNvPr id="5" name="TextBox 4">
            <a:hlinkClick r:id="rId5"/>
            <a:extLst>
              <a:ext uri="{FF2B5EF4-FFF2-40B4-BE49-F238E27FC236}">
                <a16:creationId xmlns:a16="http://schemas.microsoft.com/office/drawing/2014/main" id="{35B814D3-D901-A579-3C0F-03DD83DD90B3}"/>
              </a:ext>
            </a:extLst>
          </p:cNvPr>
          <p:cNvSpPr txBox="1"/>
          <p:nvPr/>
        </p:nvSpPr>
        <p:spPr>
          <a:xfrm>
            <a:off x="2063206" y="579950"/>
            <a:ext cx="1700969" cy="448977"/>
          </a:xfrm>
          <a:prstGeom prst="rect">
            <a:avLst/>
          </a:prstGeom>
          <a:noFill/>
        </p:spPr>
        <p:txBody>
          <a:bodyPr wrap="square" rtlCol="0">
            <a:spAutoFit/>
          </a:bodyPr>
          <a:lstStyle/>
          <a:p>
            <a:endParaRPr lang="en-US"/>
          </a:p>
        </p:txBody>
      </p:sp>
      <p:sp>
        <p:nvSpPr>
          <p:cNvPr id="6" name="TextBox 5">
            <a:hlinkClick r:id="rId13"/>
            <a:extLst>
              <a:ext uri="{FF2B5EF4-FFF2-40B4-BE49-F238E27FC236}">
                <a16:creationId xmlns:a16="http://schemas.microsoft.com/office/drawing/2014/main" id="{B484D47A-6A72-1FFE-C548-36181D3E3CD2}"/>
              </a:ext>
            </a:extLst>
          </p:cNvPr>
          <p:cNvSpPr txBox="1"/>
          <p:nvPr/>
        </p:nvSpPr>
        <p:spPr>
          <a:xfrm>
            <a:off x="2092098" y="2183718"/>
            <a:ext cx="2479902" cy="498154"/>
          </a:xfrm>
          <a:prstGeom prst="rect">
            <a:avLst/>
          </a:prstGeom>
          <a:noFill/>
        </p:spPr>
        <p:txBody>
          <a:bodyPr wrap="square" rtlCol="0">
            <a:spAutoFit/>
          </a:bodyPr>
          <a:lstStyle/>
          <a:p>
            <a:endParaRPr lang="en-US"/>
          </a:p>
        </p:txBody>
      </p:sp>
      <p:sp>
        <p:nvSpPr>
          <p:cNvPr id="10" name="TextBox 9">
            <a:hlinkClick r:id="rId3"/>
            <a:extLst>
              <a:ext uri="{FF2B5EF4-FFF2-40B4-BE49-F238E27FC236}">
                <a16:creationId xmlns:a16="http://schemas.microsoft.com/office/drawing/2014/main" id="{DFE80495-BE42-24FD-2EEB-C12CECC876F2}"/>
              </a:ext>
            </a:extLst>
          </p:cNvPr>
          <p:cNvSpPr txBox="1"/>
          <p:nvPr/>
        </p:nvSpPr>
        <p:spPr>
          <a:xfrm>
            <a:off x="2063206" y="3853320"/>
            <a:ext cx="3302878" cy="369332"/>
          </a:xfrm>
          <a:prstGeom prst="rect">
            <a:avLst/>
          </a:prstGeom>
          <a:noFill/>
        </p:spPr>
        <p:txBody>
          <a:bodyPr wrap="square" rtlCol="0">
            <a:spAutoFit/>
          </a:bodyPr>
          <a:lstStyle/>
          <a:p>
            <a:endParaRPr lang="en-US"/>
          </a:p>
        </p:txBody>
      </p:sp>
      <p:sp>
        <p:nvSpPr>
          <p:cNvPr id="11" name="TextBox 10">
            <a:hlinkClick r:id="rId11"/>
            <a:extLst>
              <a:ext uri="{FF2B5EF4-FFF2-40B4-BE49-F238E27FC236}">
                <a16:creationId xmlns:a16="http://schemas.microsoft.com/office/drawing/2014/main" id="{6B348C0D-8F85-0D14-64F0-71DA929147B3}"/>
              </a:ext>
            </a:extLst>
          </p:cNvPr>
          <p:cNvSpPr txBox="1"/>
          <p:nvPr/>
        </p:nvSpPr>
        <p:spPr>
          <a:xfrm>
            <a:off x="2092098" y="5277395"/>
            <a:ext cx="2192035" cy="369332"/>
          </a:xfrm>
          <a:prstGeom prst="rect">
            <a:avLst/>
          </a:prstGeom>
          <a:noFill/>
        </p:spPr>
        <p:txBody>
          <a:bodyPr wrap="square" rtlCol="0">
            <a:spAutoFit/>
          </a:bodyPr>
          <a:lstStyle/>
          <a:p>
            <a:endParaRPr lang="en-US"/>
          </a:p>
        </p:txBody>
      </p:sp>
      <p:sp>
        <p:nvSpPr>
          <p:cNvPr id="14" name="TextBox 13">
            <a:hlinkClick r:id="rId15"/>
            <a:extLst>
              <a:ext uri="{FF2B5EF4-FFF2-40B4-BE49-F238E27FC236}">
                <a16:creationId xmlns:a16="http://schemas.microsoft.com/office/drawing/2014/main" id="{5C64F6EF-CD3B-3267-4F4E-5DFF10611A17}"/>
              </a:ext>
            </a:extLst>
          </p:cNvPr>
          <p:cNvSpPr txBox="1"/>
          <p:nvPr/>
        </p:nvSpPr>
        <p:spPr>
          <a:xfrm>
            <a:off x="7951759" y="559011"/>
            <a:ext cx="1446241" cy="490856"/>
          </a:xfrm>
          <a:prstGeom prst="rect">
            <a:avLst/>
          </a:prstGeom>
          <a:noFill/>
        </p:spPr>
        <p:txBody>
          <a:bodyPr wrap="square" rtlCol="0">
            <a:spAutoFit/>
          </a:bodyPr>
          <a:lstStyle/>
          <a:p>
            <a:endParaRPr lang="en-US"/>
          </a:p>
        </p:txBody>
      </p:sp>
      <p:sp>
        <p:nvSpPr>
          <p:cNvPr id="15" name="TextBox 14">
            <a:hlinkClick r:id="rId9"/>
            <a:extLst>
              <a:ext uri="{FF2B5EF4-FFF2-40B4-BE49-F238E27FC236}">
                <a16:creationId xmlns:a16="http://schemas.microsoft.com/office/drawing/2014/main" id="{9A332C4B-1B58-F689-5641-947D7B6DA2A4}"/>
              </a:ext>
            </a:extLst>
          </p:cNvPr>
          <p:cNvSpPr txBox="1"/>
          <p:nvPr/>
        </p:nvSpPr>
        <p:spPr>
          <a:xfrm>
            <a:off x="7977861" y="2183718"/>
            <a:ext cx="2639339" cy="498154"/>
          </a:xfrm>
          <a:prstGeom prst="rect">
            <a:avLst/>
          </a:prstGeom>
          <a:noFill/>
        </p:spPr>
        <p:txBody>
          <a:bodyPr wrap="square" rtlCol="0">
            <a:spAutoFit/>
          </a:bodyPr>
          <a:lstStyle/>
          <a:p>
            <a:endParaRPr lang="en-US"/>
          </a:p>
        </p:txBody>
      </p:sp>
      <p:sp>
        <p:nvSpPr>
          <p:cNvPr id="18" name="TextBox 17">
            <a:hlinkClick r:id="rId7"/>
            <a:extLst>
              <a:ext uri="{FF2B5EF4-FFF2-40B4-BE49-F238E27FC236}">
                <a16:creationId xmlns:a16="http://schemas.microsoft.com/office/drawing/2014/main" id="{E08D1990-C0F1-FC56-A0F9-2C25D5B845DD}"/>
              </a:ext>
            </a:extLst>
          </p:cNvPr>
          <p:cNvSpPr txBox="1"/>
          <p:nvPr/>
        </p:nvSpPr>
        <p:spPr>
          <a:xfrm>
            <a:off x="7961813" y="3803513"/>
            <a:ext cx="2909387" cy="514487"/>
          </a:xfrm>
          <a:prstGeom prst="rect">
            <a:avLst/>
          </a:prstGeom>
          <a:noFill/>
        </p:spPr>
        <p:txBody>
          <a:bodyPr wrap="square" rtlCol="0">
            <a:spAutoFit/>
          </a:bodyPr>
          <a:lstStyle/>
          <a:p>
            <a:endParaRPr lang="en-US"/>
          </a:p>
        </p:txBody>
      </p:sp>
      <p:sp>
        <p:nvSpPr>
          <p:cNvPr id="31" name="TextBox 30">
            <a:extLst>
              <a:ext uri="{FF2B5EF4-FFF2-40B4-BE49-F238E27FC236}">
                <a16:creationId xmlns:a16="http://schemas.microsoft.com/office/drawing/2014/main" id="{4D846D0C-E63C-9D05-619A-50F19A6CD589}"/>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rgbClr val="133A54"/>
                </a:solidFill>
                <a:latin typeface="URWTypewriterT" panose="02040503030505020204" pitchFamily="18" charset="0"/>
              </a:rPr>
              <a:t>Click the images to find out more!</a:t>
            </a:r>
          </a:p>
        </p:txBody>
      </p:sp>
    </p:spTree>
    <p:extLst>
      <p:ext uri="{BB962C8B-B14F-4D97-AF65-F5344CB8AC3E}">
        <p14:creationId xmlns:p14="http://schemas.microsoft.com/office/powerpoint/2010/main" val="227426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D1515"/>
        </a:solidFill>
        <a:effectLst/>
      </p:bgPr>
    </p:bg>
    <p:spTree>
      <p:nvGrpSpPr>
        <p:cNvPr id="1" name=""/>
        <p:cNvGrpSpPr/>
        <p:nvPr/>
      </p:nvGrpSpPr>
      <p:grpSpPr>
        <a:xfrm>
          <a:off x="0" y="0"/>
          <a:ext cx="0" cy="0"/>
          <a:chOff x="0" y="0"/>
          <a:chExt cx="0" cy="0"/>
        </a:xfrm>
      </p:grpSpPr>
      <p:pic>
        <p:nvPicPr>
          <p:cNvPr id="35" name="Picture 34" descr="A group of people at a club&#10;&#10;Description automatically generated">
            <a:hlinkClick r:id="rId3"/>
            <a:extLst>
              <a:ext uri="{FF2B5EF4-FFF2-40B4-BE49-F238E27FC236}">
                <a16:creationId xmlns:a16="http://schemas.microsoft.com/office/drawing/2014/main" id="{E432EE5D-4DBC-0858-5B72-8BD3185A227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46430" y="2217182"/>
            <a:ext cx="1092582" cy="1102225"/>
          </a:xfrm>
          <a:prstGeom prst="ellipse">
            <a:avLst/>
          </a:prstGeom>
        </p:spPr>
      </p:pic>
      <p:sp>
        <p:nvSpPr>
          <p:cNvPr id="27" name="Rounded Rectangle 26">
            <a:extLst>
              <a:ext uri="{FF2B5EF4-FFF2-40B4-BE49-F238E27FC236}">
                <a16:creationId xmlns:a16="http://schemas.microsoft.com/office/drawing/2014/main" id="{F143A527-AAA7-45E7-932E-596CBD1BC6F2}"/>
              </a:ext>
            </a:extLst>
          </p:cNvPr>
          <p:cNvSpPr/>
          <p:nvPr/>
        </p:nvSpPr>
        <p:spPr>
          <a:xfrm>
            <a:off x="736330" y="453501"/>
            <a:ext cx="5240400" cy="1551168"/>
          </a:xfrm>
          <a:prstGeom prst="roundRect">
            <a:avLst/>
          </a:prstGeom>
          <a:solidFill>
            <a:srgbClr val="D6C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large group of people in a theater&#10;&#10;Description automatically generated">
            <a:hlinkClick r:id="rId5"/>
            <a:extLst>
              <a:ext uri="{FF2B5EF4-FFF2-40B4-BE49-F238E27FC236}">
                <a16:creationId xmlns:a16="http://schemas.microsoft.com/office/drawing/2014/main" id="{292C2A9E-79BF-5168-4DDA-99BA5A47105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701248" y="2183718"/>
            <a:ext cx="1092581" cy="1086056"/>
          </a:xfrm>
          <a:prstGeom prst="ellipse">
            <a:avLst/>
          </a:prstGeom>
        </p:spPr>
      </p:pic>
      <p:pic>
        <p:nvPicPr>
          <p:cNvPr id="31" name="Picture 30" descr="A person on a stage with a crowd of people&#10;&#10;Description automatically generated">
            <a:hlinkClick r:id="rId7"/>
            <a:extLst>
              <a:ext uri="{FF2B5EF4-FFF2-40B4-BE49-F238E27FC236}">
                <a16:creationId xmlns:a16="http://schemas.microsoft.com/office/drawing/2014/main" id="{1384509E-002F-A7C2-1989-B5D03AF5ACC8}"/>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701249" y="611810"/>
            <a:ext cx="1107478" cy="1060458"/>
          </a:xfrm>
          <a:prstGeom prst="ellipse">
            <a:avLst/>
          </a:prstGeom>
        </p:spPr>
      </p:pic>
      <p:pic>
        <p:nvPicPr>
          <p:cNvPr id="19" name="Picture 18" descr="A crowd of people in a club&#10;&#10;Description automatically generated">
            <a:hlinkClick r:id="rId9"/>
            <a:extLst>
              <a:ext uri="{FF2B5EF4-FFF2-40B4-BE49-F238E27FC236}">
                <a16:creationId xmlns:a16="http://schemas.microsoft.com/office/drawing/2014/main" id="{1C71F01F-935E-D151-028F-08D0722D3249}"/>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825911" y="5250719"/>
            <a:ext cx="1092582" cy="1030294"/>
          </a:xfrm>
          <a:prstGeom prst="ellipse">
            <a:avLst/>
          </a:prstGeom>
        </p:spPr>
      </p:pic>
      <p:pic>
        <p:nvPicPr>
          <p:cNvPr id="15" name="Picture 14" descr="A crowd of people in a room with a stage and a person on a stage&#10;&#10;Description automatically generated">
            <a:hlinkClick r:id="rId11"/>
            <a:extLst>
              <a:ext uri="{FF2B5EF4-FFF2-40B4-BE49-F238E27FC236}">
                <a16:creationId xmlns:a16="http://schemas.microsoft.com/office/drawing/2014/main" id="{E5090F3C-5329-4826-2FA5-23E4CB450A8F}"/>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825911" y="3851311"/>
            <a:ext cx="1098203" cy="1060298"/>
          </a:xfrm>
          <a:prstGeom prst="ellipse">
            <a:avLst/>
          </a:prstGeom>
        </p:spPr>
      </p:pic>
      <p:pic>
        <p:nvPicPr>
          <p:cNvPr id="11" name="Picture 10" descr="A stage with tables and chairs and a piano&#10;&#10;Description automatically generated">
            <a:hlinkClick r:id="rId13"/>
            <a:extLst>
              <a:ext uri="{FF2B5EF4-FFF2-40B4-BE49-F238E27FC236}">
                <a16:creationId xmlns:a16="http://schemas.microsoft.com/office/drawing/2014/main" id="{FA4CE0C8-4FF9-A4ED-0F2F-077EB8BC6976}"/>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6728894" y="3781224"/>
            <a:ext cx="1064935" cy="1018892"/>
          </a:xfrm>
          <a:prstGeom prst="ellipse">
            <a:avLst/>
          </a:prstGeom>
        </p:spPr>
      </p:pic>
      <p:pic>
        <p:nvPicPr>
          <p:cNvPr id="5" name="Picture 4">
            <a:hlinkClick r:id="rId15"/>
            <a:extLst>
              <a:ext uri="{FF2B5EF4-FFF2-40B4-BE49-F238E27FC236}">
                <a16:creationId xmlns:a16="http://schemas.microsoft.com/office/drawing/2014/main" id="{1A54F5E3-80A9-79E3-B3D6-F562017F8BAA}"/>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831532" y="590059"/>
            <a:ext cx="1064934" cy="1045028"/>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2092098" y="5606189"/>
            <a:ext cx="9705975"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D6C535"/>
                </a:solidFill>
                <a:latin typeface="Bebas Neue" panose="020B0606020202050201" pitchFamily="34" charset="0"/>
              </a:rPr>
              <a:t>MUSIC LOVERS</a:t>
            </a:r>
          </a:p>
        </p:txBody>
      </p:sp>
      <p:sp>
        <p:nvSpPr>
          <p:cNvPr id="7" name="TextBox 44">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BD1515"/>
                </a:solidFill>
                <a:latin typeface="Bebas Neue" panose="020B0606020202050201" pitchFamily="34" charset="0"/>
              </a:rPr>
              <a:t>RONNIE SCOTT’S, W1</a:t>
            </a:r>
          </a:p>
          <a:p>
            <a:pPr eaLnBrk="1" hangingPunct="1"/>
            <a:r>
              <a:rPr lang="en-GB" sz="1400" b="0" i="0" u="none" strike="noStrike">
                <a:solidFill>
                  <a:srgbClr val="133A54"/>
                </a:solidFill>
                <a:effectLst/>
                <a:latin typeface="+mn-lt"/>
              </a:rPr>
              <a:t>This legendary club is the home to London’s eclectic jazz scene – and has been since 1959. </a:t>
            </a:r>
            <a:r>
              <a:rPr lang="en-GB" sz="1400" b="1" i="0" u="none" strike="noStrike">
                <a:solidFill>
                  <a:srgbClr val="133A54"/>
                </a:solidFill>
                <a:effectLst/>
                <a:latin typeface="+mn-lt"/>
              </a:rPr>
              <a:t>October 12</a:t>
            </a:r>
            <a:r>
              <a:rPr lang="en-GB" sz="1400" b="1" i="0" u="none" strike="noStrike" baseline="30000">
                <a:solidFill>
                  <a:srgbClr val="133A54"/>
                </a:solidFill>
                <a:effectLst/>
                <a:latin typeface="+mn-lt"/>
              </a:rPr>
              <a:t>th</a:t>
            </a:r>
            <a:r>
              <a:rPr lang="en-GB" sz="1400" b="1" i="0" u="none" strike="noStrike">
                <a:solidFill>
                  <a:srgbClr val="133A54"/>
                </a:solidFill>
                <a:effectLst/>
                <a:latin typeface="+mn-lt"/>
              </a:rPr>
              <a:t> </a:t>
            </a:r>
            <a:r>
              <a:rPr lang="en-GB" sz="1400" b="0" i="0" u="none" strike="noStrike">
                <a:solidFill>
                  <a:srgbClr val="133A54"/>
                </a:solidFill>
                <a:effectLst/>
                <a:latin typeface="+mn-lt"/>
              </a:rPr>
              <a:t>sees legend Booker T. Jones take the stage.</a:t>
            </a:r>
            <a:endParaRPr lang="en-US" altLang="en-US" sz="1400">
              <a:solidFill>
                <a:srgbClr val="133A54"/>
              </a:solidFill>
              <a:latin typeface="+mn-lt"/>
            </a:endParaRPr>
          </a:p>
        </p:txBody>
      </p:sp>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7961813" y="3714060"/>
            <a:ext cx="3793331"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dirty="0">
                <a:solidFill>
                  <a:schemeClr val="bg1"/>
                </a:solidFill>
                <a:latin typeface="Bebas Neue" panose="020B0606020202050201" pitchFamily="34" charset="0"/>
              </a:rPr>
              <a:t>The crazy </a:t>
            </a:r>
            <a:r>
              <a:rPr lang="en-US" altLang="en-US" sz="2800" dirty="0" err="1">
                <a:solidFill>
                  <a:schemeClr val="bg1"/>
                </a:solidFill>
                <a:latin typeface="Bebas Neue" panose="020B0606020202050201" pitchFamily="34" charset="0"/>
              </a:rPr>
              <a:t>coqs</a:t>
            </a:r>
            <a:r>
              <a:rPr lang="en-US" altLang="en-US" sz="2800" dirty="0">
                <a:solidFill>
                  <a:schemeClr val="bg1"/>
                </a:solidFill>
                <a:latin typeface="Bebas Neue" panose="020B0606020202050201" pitchFamily="34" charset="0"/>
              </a:rPr>
              <a:t>, w1</a:t>
            </a:r>
          </a:p>
          <a:p>
            <a:pPr eaLnBrk="1" hangingPunct="1"/>
            <a:r>
              <a:rPr lang="en-GB" sz="1400" b="0" i="0" u="none" strike="noStrike" dirty="0">
                <a:solidFill>
                  <a:schemeClr val="bg1"/>
                </a:solidFill>
                <a:effectLst/>
                <a:latin typeface="+mn-lt"/>
              </a:rPr>
              <a:t>An intimate cabaret venue just a stone’s throw from Piccadilly Circus. On </a:t>
            </a:r>
            <a:r>
              <a:rPr lang="en-GB" sz="1400" b="1" i="0" u="none" strike="noStrike" dirty="0">
                <a:solidFill>
                  <a:schemeClr val="bg1"/>
                </a:solidFill>
                <a:effectLst/>
                <a:latin typeface="+mn-lt"/>
              </a:rPr>
              <a:t>October 25</a:t>
            </a:r>
            <a:r>
              <a:rPr lang="en-GB" sz="1400" b="1" i="0" u="none" strike="noStrike" baseline="30000" dirty="0">
                <a:solidFill>
                  <a:schemeClr val="bg1"/>
                </a:solidFill>
                <a:effectLst/>
                <a:latin typeface="+mn-lt"/>
              </a:rPr>
              <a:t>th</a:t>
            </a:r>
            <a:r>
              <a:rPr lang="en-GB" sz="1400" b="0" i="0" u="none" strike="noStrike" dirty="0">
                <a:solidFill>
                  <a:schemeClr val="bg1"/>
                </a:solidFill>
                <a:effectLst/>
                <a:latin typeface="+mn-lt"/>
              </a:rPr>
              <a:t>, viral jazz sensation Rachel D’Arcy sings “Songs for My Soho”.</a:t>
            </a:r>
            <a:endParaRPr lang="en-US" altLang="en-US" sz="1400" dirty="0">
              <a:solidFill>
                <a:schemeClr val="bg1"/>
              </a:solidFill>
              <a:latin typeface="+mn-lt"/>
            </a:endParaRPr>
          </a:p>
        </p:txBody>
      </p:sp>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4003902"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JAZZ CAFE, NW1</a:t>
            </a:r>
          </a:p>
          <a:p>
            <a:pPr eaLnBrk="1" hangingPunct="1"/>
            <a:r>
              <a:rPr lang="en-GB" sz="1400" b="0" i="0" u="none" strike="noStrike">
                <a:solidFill>
                  <a:schemeClr val="bg1"/>
                </a:solidFill>
                <a:effectLst/>
                <a:latin typeface="+mn-lt"/>
              </a:rPr>
              <a:t>Great jazz performers from around the world, with “Best World Music Group” </a:t>
            </a:r>
            <a:r>
              <a:rPr lang="en-GB" sz="1400" b="0" i="0" u="none" strike="noStrike" err="1">
                <a:solidFill>
                  <a:schemeClr val="bg1"/>
                </a:solidFill>
                <a:effectLst/>
                <a:latin typeface="+mn-lt"/>
              </a:rPr>
              <a:t>Divanhana</a:t>
            </a:r>
            <a:r>
              <a:rPr lang="en-GB" sz="1400" b="0" i="0" u="none" strike="noStrike">
                <a:solidFill>
                  <a:schemeClr val="bg1"/>
                </a:solidFill>
                <a:effectLst/>
                <a:latin typeface="+mn-lt"/>
              </a:rPr>
              <a:t> bringing the world to Camden on </a:t>
            </a:r>
            <a:r>
              <a:rPr lang="en-GB" sz="1400" b="1" i="0" u="none" strike="noStrike">
                <a:solidFill>
                  <a:schemeClr val="bg1"/>
                </a:solidFill>
                <a:effectLst/>
                <a:latin typeface="+mn-lt"/>
              </a:rPr>
              <a:t>October 24</a:t>
            </a:r>
            <a:r>
              <a:rPr lang="en-GB" sz="1400" b="1" i="0" u="none" strike="noStrike" baseline="30000">
                <a:solidFill>
                  <a:schemeClr val="bg1"/>
                </a:solidFill>
                <a:effectLst/>
                <a:latin typeface="+mn-lt"/>
              </a:rPr>
              <a:t>th</a:t>
            </a:r>
            <a:r>
              <a:rPr lang="en-GB" sz="1400" b="0" i="0" u="none" strike="noStrike">
                <a:solidFill>
                  <a:schemeClr val="bg1"/>
                </a:solidFill>
                <a:effectLst/>
                <a:latin typeface="+mn-lt"/>
              </a:rPr>
              <a:t>.</a:t>
            </a:r>
            <a:endParaRPr lang="en-US" altLang="en-US" sz="1400">
              <a:solidFill>
                <a:schemeClr val="bg1"/>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8" y="5277395"/>
            <a:ext cx="4003902"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Fabric, EC1</a:t>
            </a:r>
          </a:p>
          <a:p>
            <a:pPr eaLnBrk="1" hangingPunct="1"/>
            <a:r>
              <a:rPr lang="en-GB" sz="1400" b="0" i="0" u="none" strike="noStrike">
                <a:solidFill>
                  <a:schemeClr val="bg1"/>
                </a:solidFill>
                <a:effectLst/>
                <a:latin typeface="+mn-lt"/>
              </a:rPr>
              <a:t>Many a fine time had at Fabric, which celebrates its 25</a:t>
            </a:r>
            <a:r>
              <a:rPr lang="en-GB" sz="1400" b="0" i="0" u="none" strike="noStrike" baseline="30000">
                <a:solidFill>
                  <a:schemeClr val="bg1"/>
                </a:solidFill>
                <a:effectLst/>
                <a:latin typeface="+mn-lt"/>
              </a:rPr>
              <a:t>th</a:t>
            </a:r>
            <a:r>
              <a:rPr lang="en-GB" sz="1400" b="0" i="0" u="none" strike="noStrike">
                <a:solidFill>
                  <a:schemeClr val="bg1"/>
                </a:solidFill>
                <a:effectLst/>
                <a:latin typeface="+mn-lt"/>
              </a:rPr>
              <a:t> anniversary this year on </a:t>
            </a:r>
            <a:r>
              <a:rPr lang="en-GB" sz="1400" b="1" i="0" u="none" strike="noStrike">
                <a:solidFill>
                  <a:schemeClr val="bg1"/>
                </a:solidFill>
                <a:effectLst/>
                <a:latin typeface="+mn-lt"/>
              </a:rPr>
              <a:t>October 11</a:t>
            </a:r>
            <a:r>
              <a:rPr lang="en-GB" sz="1400" b="1" baseline="30000">
                <a:solidFill>
                  <a:schemeClr val="bg1"/>
                </a:solidFill>
                <a:latin typeface="+mn-lt"/>
              </a:rPr>
              <a:t>th</a:t>
            </a:r>
            <a:r>
              <a:rPr lang="en-GB" sz="1400" b="0" i="0" u="none" strike="noStrike">
                <a:solidFill>
                  <a:schemeClr val="bg1"/>
                </a:solidFill>
                <a:effectLst/>
                <a:latin typeface="+mn-lt"/>
              </a:rPr>
              <a:t> – you won’t want to miss this chance to get your groove on.</a:t>
            </a:r>
            <a:endParaRPr lang="en-US" altLang="en-US" sz="1400">
              <a:solidFill>
                <a:schemeClr val="bg1"/>
              </a:solidFill>
              <a:latin typeface="+mn-lt"/>
            </a:endParaRPr>
          </a:p>
        </p:txBody>
      </p:sp>
      <p:sp>
        <p:nvSpPr>
          <p:cNvPr id="21" name="TextBox 44">
            <a:extLst>
              <a:ext uri="{FF2B5EF4-FFF2-40B4-BE49-F238E27FC236}">
                <a16:creationId xmlns:a16="http://schemas.microsoft.com/office/drawing/2014/main" id="{F9F4A0F4-72B5-34FD-D0F9-D195B9BBD9D8}"/>
              </a:ext>
            </a:extLst>
          </p:cNvPr>
          <p:cNvSpPr txBox="1">
            <a:spLocks noChangeArrowheads="1"/>
          </p:cNvSpPr>
          <p:nvPr/>
        </p:nvSpPr>
        <p:spPr bwMode="auto">
          <a:xfrm>
            <a:off x="7961813" y="61181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ELECTRIC BRIXTON, SW2</a:t>
            </a:r>
          </a:p>
          <a:p>
            <a:pPr eaLnBrk="1" hangingPunct="1"/>
            <a:r>
              <a:rPr lang="en-GB" altLang="en-US" sz="1400">
                <a:solidFill>
                  <a:schemeClr val="bg1"/>
                </a:solidFill>
                <a:latin typeface="+mn-lt"/>
              </a:rPr>
              <a:t>Fans of drum-and-bass will be heading to this iconic venue on </a:t>
            </a:r>
            <a:r>
              <a:rPr lang="en-GB" altLang="en-US" sz="1400" b="1">
                <a:solidFill>
                  <a:schemeClr val="bg1"/>
                </a:solidFill>
                <a:latin typeface="+mn-lt"/>
              </a:rPr>
              <a:t>October 5</a:t>
            </a:r>
            <a:r>
              <a:rPr lang="en-GB" altLang="en-US" sz="1400" b="1" baseline="30000">
                <a:solidFill>
                  <a:schemeClr val="bg1"/>
                </a:solidFill>
                <a:latin typeface="+mn-lt"/>
              </a:rPr>
              <a:t>th</a:t>
            </a:r>
            <a:r>
              <a:rPr lang="en-GB" altLang="en-US" sz="1400" b="1">
                <a:solidFill>
                  <a:schemeClr val="bg1"/>
                </a:solidFill>
                <a:latin typeface="+mn-lt"/>
              </a:rPr>
              <a:t> </a:t>
            </a:r>
            <a:r>
              <a:rPr lang="en-GB" altLang="en-US" sz="1400">
                <a:solidFill>
                  <a:schemeClr val="bg1"/>
                </a:solidFill>
                <a:latin typeface="+mn-lt"/>
              </a:rPr>
              <a:t>for a one-off celebration of the vibrant musical genre that’s still going strong.</a:t>
            </a:r>
            <a:endParaRPr lang="en-US" altLang="en-US" sz="1400">
              <a:solidFill>
                <a:schemeClr val="bg1"/>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7961814" y="2183718"/>
            <a:ext cx="3598816"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ROYAL OPERA HOUSE, W1</a:t>
            </a:r>
          </a:p>
          <a:p>
            <a:pPr eaLnBrk="1" hangingPunct="1"/>
            <a:r>
              <a:rPr lang="en-GB" sz="1400" b="0" i="0" u="none" strike="noStrike">
                <a:solidFill>
                  <a:schemeClr val="bg1"/>
                </a:solidFill>
                <a:effectLst/>
                <a:latin typeface="+mn-lt"/>
              </a:rPr>
              <a:t>Go behind the scenes at one of the world’s greatest opera houses with a backstage tour; uncover the secrets of bringing great music to life.</a:t>
            </a:r>
            <a:endParaRPr lang="en-US" altLang="en-US" sz="1400">
              <a:solidFill>
                <a:schemeClr val="bg1"/>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2092098" y="2237885"/>
            <a:ext cx="4003902"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N7 LONDON, N7</a:t>
            </a:r>
          </a:p>
          <a:p>
            <a:pPr eaLnBrk="1" hangingPunct="1"/>
            <a:r>
              <a:rPr lang="en-GB" altLang="en-US" sz="1400">
                <a:solidFill>
                  <a:schemeClr val="bg1"/>
                </a:solidFill>
                <a:latin typeface="+mn-lt"/>
              </a:rPr>
              <a:t>Capture the spirit of the Balearics with a night of Ibiza house anthems on </a:t>
            </a:r>
            <a:r>
              <a:rPr lang="en-GB" altLang="en-US" sz="1400" b="1">
                <a:solidFill>
                  <a:schemeClr val="bg1"/>
                </a:solidFill>
                <a:latin typeface="+mn-lt"/>
              </a:rPr>
              <a:t>October 19</a:t>
            </a:r>
            <a:r>
              <a:rPr lang="en-GB" altLang="en-US" sz="1400" b="1" baseline="30000">
                <a:solidFill>
                  <a:schemeClr val="bg1"/>
                </a:solidFill>
                <a:latin typeface="+mn-lt"/>
              </a:rPr>
              <a:t>th</a:t>
            </a:r>
            <a:r>
              <a:rPr lang="en-GB" altLang="en-US" sz="1400">
                <a:solidFill>
                  <a:schemeClr val="bg1"/>
                </a:solidFill>
                <a:latin typeface="+mn-lt"/>
              </a:rPr>
              <a:t>. The hottest tracks at the coolest venue.</a:t>
            </a:r>
            <a:endParaRPr lang="en-US" altLang="en-US" sz="1400">
              <a:solidFill>
                <a:schemeClr val="bg1"/>
              </a:solidFill>
              <a:latin typeface="+mn-lt"/>
            </a:endParaRPr>
          </a:p>
        </p:txBody>
      </p:sp>
      <p:pic>
        <p:nvPicPr>
          <p:cNvPr id="28" name="Picture 27" descr="A white letters in a blue circle&#10;&#10;Description automatically generated">
            <a:extLst>
              <a:ext uri="{FF2B5EF4-FFF2-40B4-BE49-F238E27FC236}">
                <a16:creationId xmlns:a16="http://schemas.microsoft.com/office/drawing/2014/main" id="{87FD60FF-31F0-4373-C0DF-EABC9DFAD57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767590">
            <a:off x="5211270" y="501319"/>
            <a:ext cx="501254" cy="484757"/>
          </a:xfrm>
          <a:prstGeom prst="rect">
            <a:avLst/>
          </a:prstGeom>
        </p:spPr>
      </p:pic>
      <p:pic>
        <p:nvPicPr>
          <p:cNvPr id="36" name="Graphic 35" descr="Hamburger Menu Icon with solid fill">
            <a:hlinkClick r:id="rId18" action="ppaction://hlinksldjump"/>
            <a:extLst>
              <a:ext uri="{FF2B5EF4-FFF2-40B4-BE49-F238E27FC236}">
                <a16:creationId xmlns:a16="http://schemas.microsoft.com/office/drawing/2014/main" id="{E522A487-A3AA-732F-CFAD-E214A873B80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77162" y="191774"/>
            <a:ext cx="409118" cy="409118"/>
          </a:xfrm>
          <a:prstGeom prst="rect">
            <a:avLst/>
          </a:prstGeom>
        </p:spPr>
      </p:pic>
      <p:sp>
        <p:nvSpPr>
          <p:cNvPr id="2" name="TextBox 1">
            <a:hlinkClick r:id="rId15"/>
            <a:extLst>
              <a:ext uri="{FF2B5EF4-FFF2-40B4-BE49-F238E27FC236}">
                <a16:creationId xmlns:a16="http://schemas.microsoft.com/office/drawing/2014/main" id="{89E7CD4C-B5CD-9B95-0A21-F0452FDBF82A}"/>
              </a:ext>
            </a:extLst>
          </p:cNvPr>
          <p:cNvSpPr txBox="1"/>
          <p:nvPr/>
        </p:nvSpPr>
        <p:spPr>
          <a:xfrm>
            <a:off x="2092098" y="600890"/>
            <a:ext cx="2361369" cy="477109"/>
          </a:xfrm>
          <a:prstGeom prst="rect">
            <a:avLst/>
          </a:prstGeom>
          <a:noFill/>
        </p:spPr>
        <p:txBody>
          <a:bodyPr wrap="square" rtlCol="0">
            <a:spAutoFit/>
          </a:bodyPr>
          <a:lstStyle/>
          <a:p>
            <a:endParaRPr lang="en-US"/>
          </a:p>
        </p:txBody>
      </p:sp>
      <p:sp>
        <p:nvSpPr>
          <p:cNvPr id="4" name="TextBox 3">
            <a:hlinkClick r:id="rId3"/>
            <a:extLst>
              <a:ext uri="{FF2B5EF4-FFF2-40B4-BE49-F238E27FC236}">
                <a16:creationId xmlns:a16="http://schemas.microsoft.com/office/drawing/2014/main" id="{74221E00-8E9B-230C-46DD-D8D307E6D8CF}"/>
              </a:ext>
            </a:extLst>
          </p:cNvPr>
          <p:cNvSpPr txBox="1"/>
          <p:nvPr/>
        </p:nvSpPr>
        <p:spPr>
          <a:xfrm>
            <a:off x="2092098" y="2237885"/>
            <a:ext cx="1836435" cy="420648"/>
          </a:xfrm>
          <a:prstGeom prst="rect">
            <a:avLst/>
          </a:prstGeom>
          <a:noFill/>
        </p:spPr>
        <p:txBody>
          <a:bodyPr wrap="square" rtlCol="0">
            <a:spAutoFit/>
          </a:bodyPr>
          <a:lstStyle/>
          <a:p>
            <a:endParaRPr lang="en-US"/>
          </a:p>
        </p:txBody>
      </p:sp>
      <p:sp>
        <p:nvSpPr>
          <p:cNvPr id="6" name="TextBox 5">
            <a:hlinkClick r:id="rId11"/>
            <a:extLst>
              <a:ext uri="{FF2B5EF4-FFF2-40B4-BE49-F238E27FC236}">
                <a16:creationId xmlns:a16="http://schemas.microsoft.com/office/drawing/2014/main" id="{F2897AB1-E54B-CC43-5108-63A6CCC5745E}"/>
              </a:ext>
            </a:extLst>
          </p:cNvPr>
          <p:cNvSpPr txBox="1"/>
          <p:nvPr/>
        </p:nvSpPr>
        <p:spPr>
          <a:xfrm>
            <a:off x="2044332" y="3797199"/>
            <a:ext cx="2022702" cy="435665"/>
          </a:xfrm>
          <a:prstGeom prst="rect">
            <a:avLst/>
          </a:prstGeom>
          <a:noFill/>
        </p:spPr>
        <p:txBody>
          <a:bodyPr wrap="square" rtlCol="0">
            <a:spAutoFit/>
          </a:bodyPr>
          <a:lstStyle/>
          <a:p>
            <a:endParaRPr lang="en-US"/>
          </a:p>
        </p:txBody>
      </p:sp>
      <p:sp>
        <p:nvSpPr>
          <p:cNvPr id="8" name="TextBox 7">
            <a:hlinkClick r:id="rId9"/>
            <a:extLst>
              <a:ext uri="{FF2B5EF4-FFF2-40B4-BE49-F238E27FC236}">
                <a16:creationId xmlns:a16="http://schemas.microsoft.com/office/drawing/2014/main" id="{21CE6B84-A9C2-9694-C0B0-16D32E613E36}"/>
              </a:ext>
            </a:extLst>
          </p:cNvPr>
          <p:cNvSpPr txBox="1"/>
          <p:nvPr/>
        </p:nvSpPr>
        <p:spPr>
          <a:xfrm>
            <a:off x="2092098" y="5277395"/>
            <a:ext cx="1565502" cy="463005"/>
          </a:xfrm>
          <a:prstGeom prst="rect">
            <a:avLst/>
          </a:prstGeom>
          <a:noFill/>
        </p:spPr>
        <p:txBody>
          <a:bodyPr wrap="square" rtlCol="0">
            <a:spAutoFit/>
          </a:bodyPr>
          <a:lstStyle/>
          <a:p>
            <a:endParaRPr lang="en-US"/>
          </a:p>
        </p:txBody>
      </p:sp>
      <p:sp>
        <p:nvSpPr>
          <p:cNvPr id="10" name="TextBox 9">
            <a:hlinkClick r:id="rId7"/>
            <a:extLst>
              <a:ext uri="{FF2B5EF4-FFF2-40B4-BE49-F238E27FC236}">
                <a16:creationId xmlns:a16="http://schemas.microsoft.com/office/drawing/2014/main" id="{00D74811-90D1-47E0-D913-E86B2076F22E}"/>
              </a:ext>
            </a:extLst>
          </p:cNvPr>
          <p:cNvSpPr txBox="1"/>
          <p:nvPr/>
        </p:nvSpPr>
        <p:spPr>
          <a:xfrm>
            <a:off x="8034504" y="590059"/>
            <a:ext cx="2718163" cy="522514"/>
          </a:xfrm>
          <a:prstGeom prst="rect">
            <a:avLst/>
          </a:prstGeom>
          <a:noFill/>
        </p:spPr>
        <p:txBody>
          <a:bodyPr wrap="square" rtlCol="0">
            <a:spAutoFit/>
          </a:bodyPr>
          <a:lstStyle/>
          <a:p>
            <a:endParaRPr lang="en-US"/>
          </a:p>
        </p:txBody>
      </p:sp>
      <p:sp>
        <p:nvSpPr>
          <p:cNvPr id="13" name="TextBox 12">
            <a:hlinkClick r:id="rId5"/>
            <a:extLst>
              <a:ext uri="{FF2B5EF4-FFF2-40B4-BE49-F238E27FC236}">
                <a16:creationId xmlns:a16="http://schemas.microsoft.com/office/drawing/2014/main" id="{A901A9C8-F7D7-6684-6218-842E5AD26A5B}"/>
              </a:ext>
            </a:extLst>
          </p:cNvPr>
          <p:cNvSpPr txBox="1"/>
          <p:nvPr/>
        </p:nvSpPr>
        <p:spPr>
          <a:xfrm>
            <a:off x="7995081" y="2183718"/>
            <a:ext cx="2757586" cy="474815"/>
          </a:xfrm>
          <a:prstGeom prst="rect">
            <a:avLst/>
          </a:prstGeom>
          <a:noFill/>
        </p:spPr>
        <p:txBody>
          <a:bodyPr wrap="square" rtlCol="0">
            <a:spAutoFit/>
          </a:bodyPr>
          <a:lstStyle/>
          <a:p>
            <a:endParaRPr lang="en-US"/>
          </a:p>
        </p:txBody>
      </p:sp>
      <p:sp>
        <p:nvSpPr>
          <p:cNvPr id="14" name="TextBox 13">
            <a:hlinkClick r:id="rId13"/>
            <a:extLst>
              <a:ext uri="{FF2B5EF4-FFF2-40B4-BE49-F238E27FC236}">
                <a16:creationId xmlns:a16="http://schemas.microsoft.com/office/drawing/2014/main" id="{99D7564C-DDDA-0A7C-8048-16695A6256B8}"/>
              </a:ext>
            </a:extLst>
          </p:cNvPr>
          <p:cNvSpPr txBox="1"/>
          <p:nvPr/>
        </p:nvSpPr>
        <p:spPr>
          <a:xfrm>
            <a:off x="8034504" y="3740038"/>
            <a:ext cx="2481096" cy="409687"/>
          </a:xfrm>
          <a:prstGeom prst="rect">
            <a:avLst/>
          </a:prstGeom>
          <a:noFill/>
        </p:spPr>
        <p:txBody>
          <a:bodyPr wrap="square" rtlCol="0">
            <a:spAutoFit/>
          </a:bodyPr>
          <a:lstStyle/>
          <a:p>
            <a:endParaRPr lang="en-US"/>
          </a:p>
        </p:txBody>
      </p:sp>
      <p:sp>
        <p:nvSpPr>
          <p:cNvPr id="16" name="TextBox 15">
            <a:extLst>
              <a:ext uri="{FF2B5EF4-FFF2-40B4-BE49-F238E27FC236}">
                <a16:creationId xmlns:a16="http://schemas.microsoft.com/office/drawing/2014/main" id="{ACA1E1AC-07A2-0299-9E48-F89A2DD0E79E}"/>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chemeClr val="bg1"/>
                </a:solidFill>
                <a:latin typeface="URWTypewriterT" panose="02040503030505020204" pitchFamily="18" charset="0"/>
              </a:rPr>
              <a:t>Click the images to find out more!</a:t>
            </a:r>
          </a:p>
        </p:txBody>
      </p:sp>
    </p:spTree>
    <p:extLst>
      <p:ext uri="{BB962C8B-B14F-4D97-AF65-F5344CB8AC3E}">
        <p14:creationId xmlns:p14="http://schemas.microsoft.com/office/powerpoint/2010/main" val="27209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3A54"/>
        </a:solidFill>
        <a:effectLst/>
      </p:bgPr>
    </p:bg>
    <p:spTree>
      <p:nvGrpSpPr>
        <p:cNvPr id="1" name=""/>
        <p:cNvGrpSpPr/>
        <p:nvPr/>
      </p:nvGrpSpPr>
      <p:grpSpPr>
        <a:xfrm>
          <a:off x="0" y="0"/>
          <a:ext cx="0" cy="0"/>
          <a:chOff x="0" y="0"/>
          <a:chExt cx="0" cy="0"/>
        </a:xfrm>
      </p:grpSpPr>
      <p:pic>
        <p:nvPicPr>
          <p:cNvPr id="19" name="Picture 18">
            <a:hlinkClick r:id="rId3"/>
            <a:extLst>
              <a:ext uri="{FF2B5EF4-FFF2-40B4-BE49-F238E27FC236}">
                <a16:creationId xmlns:a16="http://schemas.microsoft.com/office/drawing/2014/main" id="{D871B7A3-7A7E-EA37-F66D-8A57AEBB2A6D}"/>
              </a:ext>
            </a:extLst>
          </p:cNvPr>
          <p:cNvPicPr>
            <a:picLocks noChangeAspect="1"/>
          </p:cNvPicPr>
          <p:nvPr/>
        </p:nvPicPr>
        <p:blipFill>
          <a:blip r:embed="rId4"/>
          <a:srcRect l="13686" r="8456"/>
          <a:stretch/>
        </p:blipFill>
        <p:spPr>
          <a:xfrm>
            <a:off x="840875" y="2282955"/>
            <a:ext cx="1092581" cy="1003618"/>
          </a:xfrm>
          <a:prstGeom prst="ellipse">
            <a:avLst/>
          </a:prstGeom>
        </p:spPr>
      </p:pic>
      <p:pic>
        <p:nvPicPr>
          <p:cNvPr id="28" name="Picture 27" descr="A person looking through a window&#10;&#10;Description automatically generated">
            <a:hlinkClick r:id="rId5"/>
            <a:extLst>
              <a:ext uri="{FF2B5EF4-FFF2-40B4-BE49-F238E27FC236}">
                <a16:creationId xmlns:a16="http://schemas.microsoft.com/office/drawing/2014/main" id="{2645E218-7351-EAF3-673A-39D0E4CA664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701248" y="3800911"/>
            <a:ext cx="1088255" cy="1059248"/>
          </a:xfrm>
          <a:prstGeom prst="ellipse">
            <a:avLst/>
          </a:prstGeom>
        </p:spPr>
      </p:pic>
      <p:pic>
        <p:nvPicPr>
          <p:cNvPr id="24" name="Picture 23" descr="A person serving food to a group of people&#10;&#10;Description automatically generated">
            <a:hlinkClick r:id="rId7"/>
            <a:extLst>
              <a:ext uri="{FF2B5EF4-FFF2-40B4-BE49-F238E27FC236}">
                <a16:creationId xmlns:a16="http://schemas.microsoft.com/office/drawing/2014/main" id="{CEE9899D-5F57-3AF5-8912-E48F51A92614}"/>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701249" y="2183718"/>
            <a:ext cx="1088254" cy="1060459"/>
          </a:xfrm>
          <a:prstGeom prst="ellipse">
            <a:avLst/>
          </a:prstGeom>
        </p:spPr>
      </p:pic>
      <p:pic>
        <p:nvPicPr>
          <p:cNvPr id="20" name="Picture 19" descr="A person looking at a painting on the ceiling&#10;&#10;Description automatically generated">
            <a:hlinkClick r:id="rId9"/>
            <a:extLst>
              <a:ext uri="{FF2B5EF4-FFF2-40B4-BE49-F238E27FC236}">
                <a16:creationId xmlns:a16="http://schemas.microsoft.com/office/drawing/2014/main" id="{1272A099-3C5B-15E9-5760-9DBF2271D794}"/>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705575" y="600890"/>
            <a:ext cx="1088254" cy="1059248"/>
          </a:xfrm>
          <a:prstGeom prst="ellipse">
            <a:avLst/>
          </a:prstGeom>
        </p:spPr>
      </p:pic>
      <p:sp>
        <p:nvSpPr>
          <p:cNvPr id="32" name="Rounded Rectangle 31">
            <a:extLst>
              <a:ext uri="{FF2B5EF4-FFF2-40B4-BE49-F238E27FC236}">
                <a16:creationId xmlns:a16="http://schemas.microsoft.com/office/drawing/2014/main" id="{DB7B5311-94E9-E634-05E7-3AC5E5DE5CC1}"/>
              </a:ext>
            </a:extLst>
          </p:cNvPr>
          <p:cNvSpPr/>
          <p:nvPr/>
        </p:nvSpPr>
        <p:spPr>
          <a:xfrm>
            <a:off x="762500" y="5201947"/>
            <a:ext cx="5333500" cy="1332412"/>
          </a:xfrm>
          <a:prstGeom prst="roundRect">
            <a:avLst/>
          </a:prstGeom>
          <a:solidFill>
            <a:srgbClr val="D6C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group of people with flashlights&#10;&#10;Description automatically generated">
            <a:hlinkClick r:id="rId11"/>
            <a:extLst>
              <a:ext uri="{FF2B5EF4-FFF2-40B4-BE49-F238E27FC236}">
                <a16:creationId xmlns:a16="http://schemas.microsoft.com/office/drawing/2014/main" id="{2CD31A5C-64DB-1E2C-0EFC-9DC3D3FB2FCD}"/>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831533" y="5343715"/>
            <a:ext cx="1101923" cy="1041515"/>
          </a:xfrm>
          <a:prstGeom prst="ellipse">
            <a:avLst/>
          </a:prstGeom>
        </p:spPr>
      </p:pic>
      <p:pic>
        <p:nvPicPr>
          <p:cNvPr id="13" name="Picture 12" descr="A group of people posing for a picture&#10;&#10;Description automatically generated">
            <a:hlinkClick r:id="rId13"/>
            <a:extLst>
              <a:ext uri="{FF2B5EF4-FFF2-40B4-BE49-F238E27FC236}">
                <a16:creationId xmlns:a16="http://schemas.microsoft.com/office/drawing/2014/main" id="{6E808831-A9C5-FCE3-2216-5CB01EF2C4B8}"/>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840875" y="3803513"/>
            <a:ext cx="1092581" cy="1003618"/>
          </a:xfrm>
          <a:prstGeom prst="ellipse">
            <a:avLst/>
          </a:prstGeom>
        </p:spPr>
      </p:pic>
      <p:pic>
        <p:nvPicPr>
          <p:cNvPr id="4" name="Picture 3" descr="A person holding a child's hand&#10;&#10;Description automatically generated">
            <a:hlinkClick r:id="rId15"/>
            <a:extLst>
              <a:ext uri="{FF2B5EF4-FFF2-40B4-BE49-F238E27FC236}">
                <a16:creationId xmlns:a16="http://schemas.microsoft.com/office/drawing/2014/main" id="{3A1809BE-D168-5BE6-44C1-CAE01FB93961}"/>
              </a:ext>
            </a:extLst>
          </p:cNvPr>
          <p:cNvPicPr>
            <a:picLocks noChangeAspect="1"/>
          </p:cNvPicPr>
          <p:nvPr/>
        </p:nvPicPr>
        <p:blipFill>
          <a:blip r:embed="rId16" cstate="email">
            <a:extLst>
              <a:ext uri="{28A0092B-C50C-407E-A947-70E740481C1C}">
                <a14:useLocalDpi xmlns:a14="http://schemas.microsoft.com/office/drawing/2010/main"/>
              </a:ext>
            </a:extLst>
          </a:blip>
          <a:srcRect b="-783"/>
          <a:stretch/>
        </p:blipFill>
        <p:spPr>
          <a:xfrm>
            <a:off x="831534" y="618623"/>
            <a:ext cx="1031966" cy="1041515"/>
          </a:xfrm>
          <a:prstGeom prst="ellipse">
            <a:avLst/>
          </a:prstGeom>
        </p:spPr>
      </p:pic>
      <p:sp>
        <p:nvSpPr>
          <p:cNvPr id="3" name="TextBox 44">
            <a:extLst>
              <a:ext uri="{FF2B5EF4-FFF2-40B4-BE49-F238E27FC236}">
                <a16:creationId xmlns:a16="http://schemas.microsoft.com/office/drawing/2014/main" id="{E28DADC6-A8E0-B361-E5C7-8518A857D764}"/>
              </a:ext>
            </a:extLst>
          </p:cNvPr>
          <p:cNvSpPr txBox="1">
            <a:spLocks noChangeArrowheads="1"/>
          </p:cNvSpPr>
          <p:nvPr/>
        </p:nvSpPr>
        <p:spPr bwMode="auto">
          <a:xfrm>
            <a:off x="2092098" y="5606189"/>
            <a:ext cx="9705975"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ts val="7300"/>
              </a:lnSpc>
            </a:pPr>
            <a:r>
              <a:rPr lang="en-US" altLang="en-US" sz="8000">
                <a:solidFill>
                  <a:srgbClr val="D6C535"/>
                </a:solidFill>
                <a:latin typeface="Bebas Neue" panose="020B0606020202050201" pitchFamily="34" charset="0"/>
              </a:rPr>
              <a:t>GET Immersed</a:t>
            </a:r>
          </a:p>
        </p:txBody>
      </p:sp>
      <p:sp>
        <p:nvSpPr>
          <p:cNvPr id="7" name="TextBox 44">
            <a:extLst>
              <a:ext uri="{FF2B5EF4-FFF2-40B4-BE49-F238E27FC236}">
                <a16:creationId xmlns:a16="http://schemas.microsoft.com/office/drawing/2014/main" id="{400D45E4-D6A8-43BD-07FF-9776716BA5D6}"/>
              </a:ext>
            </a:extLst>
          </p:cNvPr>
          <p:cNvSpPr txBox="1">
            <a:spLocks noChangeArrowheads="1"/>
          </p:cNvSpPr>
          <p:nvPr/>
        </p:nvSpPr>
        <p:spPr bwMode="auto">
          <a:xfrm>
            <a:off x="2092099" y="600890"/>
            <a:ext cx="4165010"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PADDINGTON BEAR EXPERIENCE, SE1</a:t>
            </a:r>
          </a:p>
          <a:p>
            <a:pPr eaLnBrk="1" hangingPunct="1"/>
            <a:r>
              <a:rPr lang="en-GB" sz="1400" b="0" i="0" u="none" strike="noStrike">
                <a:solidFill>
                  <a:schemeClr val="bg1"/>
                </a:solidFill>
                <a:effectLst/>
                <a:latin typeface="+mn-lt"/>
              </a:rPr>
              <a:t>Everyone’s </a:t>
            </a:r>
            <a:r>
              <a:rPr lang="en-GB" sz="1400" b="0" i="0" u="none" strike="noStrike" err="1">
                <a:solidFill>
                  <a:schemeClr val="bg1"/>
                </a:solidFill>
                <a:effectLst/>
                <a:latin typeface="+mn-lt"/>
              </a:rPr>
              <a:t>favorite</a:t>
            </a:r>
            <a:r>
              <a:rPr lang="en-GB" sz="1400" b="0" i="0" u="none" strike="noStrike">
                <a:solidFill>
                  <a:schemeClr val="bg1"/>
                </a:solidFill>
                <a:effectLst/>
                <a:latin typeface="+mn-lt"/>
              </a:rPr>
              <a:t> bear is hosting his very own immersive experience, and you’re cordially invited. Expect the unexpected when Paddington’s around. Also, marmalade.</a:t>
            </a:r>
            <a:endParaRPr lang="en-US" altLang="en-US" sz="1400">
              <a:solidFill>
                <a:schemeClr val="bg1"/>
              </a:solidFill>
              <a:latin typeface="+mn-lt"/>
            </a:endParaRPr>
          </a:p>
        </p:txBody>
      </p:sp>
      <p:sp>
        <p:nvSpPr>
          <p:cNvPr id="9" name="TextBox 44">
            <a:extLst>
              <a:ext uri="{FF2B5EF4-FFF2-40B4-BE49-F238E27FC236}">
                <a16:creationId xmlns:a16="http://schemas.microsoft.com/office/drawing/2014/main" id="{85C54FC5-87CA-8506-5F27-04DBAA53A031}"/>
              </a:ext>
            </a:extLst>
          </p:cNvPr>
          <p:cNvSpPr txBox="1">
            <a:spLocks noChangeArrowheads="1"/>
          </p:cNvSpPr>
          <p:nvPr/>
        </p:nvSpPr>
        <p:spPr bwMode="auto">
          <a:xfrm>
            <a:off x="2092098" y="2183718"/>
            <a:ext cx="3932465"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ABBA VOYAGE, E15</a:t>
            </a:r>
          </a:p>
          <a:p>
            <a:pPr eaLnBrk="1" hangingPunct="1"/>
            <a:r>
              <a:rPr lang="en-GB" altLang="en-US" sz="1400">
                <a:solidFill>
                  <a:schemeClr val="bg1"/>
                </a:solidFill>
                <a:latin typeface="+mn-lt"/>
              </a:rPr>
              <a:t>Take a chance on the most </a:t>
            </a:r>
            <a:r>
              <a:rPr lang="en-GB" altLang="en-US" sz="1400" err="1">
                <a:solidFill>
                  <a:schemeClr val="bg1"/>
                </a:solidFill>
                <a:latin typeface="+mn-lt"/>
              </a:rPr>
              <a:t>poptastic</a:t>
            </a:r>
            <a:r>
              <a:rPr lang="en-GB" altLang="en-US" sz="1400">
                <a:solidFill>
                  <a:schemeClr val="bg1"/>
                </a:solidFill>
                <a:latin typeface="+mn-lt"/>
              </a:rPr>
              <a:t> show in town, as mind-blowing technology recreates one of the world’s most famous bands. We dare you not to sing along!</a:t>
            </a:r>
            <a:endParaRPr lang="en-US" altLang="en-US" sz="1400">
              <a:solidFill>
                <a:schemeClr val="bg1"/>
              </a:solidFill>
              <a:latin typeface="+mn-lt"/>
            </a:endParaRPr>
          </a:p>
        </p:txBody>
      </p:sp>
      <p:sp>
        <p:nvSpPr>
          <p:cNvPr id="12" name="TextBox 44">
            <a:extLst>
              <a:ext uri="{FF2B5EF4-FFF2-40B4-BE49-F238E27FC236}">
                <a16:creationId xmlns:a16="http://schemas.microsoft.com/office/drawing/2014/main" id="{F12C39EE-8108-19F6-CE0E-1A21727634C3}"/>
              </a:ext>
            </a:extLst>
          </p:cNvPr>
          <p:cNvSpPr txBox="1">
            <a:spLocks noChangeArrowheads="1"/>
          </p:cNvSpPr>
          <p:nvPr/>
        </p:nvSpPr>
        <p:spPr bwMode="auto">
          <a:xfrm>
            <a:off x="2092098" y="3803513"/>
            <a:ext cx="3932465"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Monopoly life-sized, W1</a:t>
            </a:r>
          </a:p>
          <a:p>
            <a:pPr eaLnBrk="1" hangingPunct="1"/>
            <a:r>
              <a:rPr lang="en-GB" sz="1400" b="0" i="0" u="none" strike="noStrike">
                <a:solidFill>
                  <a:schemeClr val="bg1"/>
                </a:solidFill>
                <a:effectLst/>
                <a:latin typeface="+mn-lt"/>
              </a:rPr>
              <a:t>See all of London in one venue as you enter the world of the classic board game. Mr Monopoly himself guides you through this fast and fun experience.</a:t>
            </a:r>
            <a:endParaRPr lang="en-US" altLang="en-US" sz="1400">
              <a:solidFill>
                <a:schemeClr val="bg1"/>
              </a:solidFill>
              <a:latin typeface="+mn-lt"/>
            </a:endParaRPr>
          </a:p>
        </p:txBody>
      </p:sp>
      <p:sp>
        <p:nvSpPr>
          <p:cNvPr id="17" name="TextBox 44">
            <a:extLst>
              <a:ext uri="{FF2B5EF4-FFF2-40B4-BE49-F238E27FC236}">
                <a16:creationId xmlns:a16="http://schemas.microsoft.com/office/drawing/2014/main" id="{52BD422C-792C-68C1-67F9-D68EAA0E7F29}"/>
              </a:ext>
            </a:extLst>
          </p:cNvPr>
          <p:cNvSpPr txBox="1">
            <a:spLocks noChangeArrowheads="1"/>
          </p:cNvSpPr>
          <p:nvPr/>
        </p:nvSpPr>
        <p:spPr bwMode="auto">
          <a:xfrm>
            <a:off x="2092098" y="5277395"/>
            <a:ext cx="3851501"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rgbClr val="133A54"/>
                </a:solidFill>
                <a:latin typeface="Bebas Neue" panose="020B0606020202050201" pitchFamily="34" charset="0"/>
              </a:rPr>
              <a:t>STRANGER THINGS, W1</a:t>
            </a:r>
          </a:p>
          <a:p>
            <a:pPr eaLnBrk="1" hangingPunct="1"/>
            <a:r>
              <a:rPr lang="en-GB" sz="1400" b="0" i="0" u="none" strike="noStrike">
                <a:solidFill>
                  <a:srgbClr val="133A54"/>
                </a:solidFill>
                <a:effectLst/>
                <a:latin typeface="+mn-lt"/>
              </a:rPr>
              <a:t>Whether you’re a fan of the Netflix smash hit or not, we defy you not to be enthralled by this imaginative and dynamic prequel, live on stage.</a:t>
            </a:r>
            <a:endParaRPr lang="en-US" altLang="en-US" sz="1400">
              <a:solidFill>
                <a:srgbClr val="133A54"/>
              </a:solidFill>
              <a:latin typeface="+mn-lt"/>
            </a:endParaRPr>
          </a:p>
        </p:txBody>
      </p:sp>
      <p:sp>
        <p:nvSpPr>
          <p:cNvPr id="21" name="TextBox 44">
            <a:extLst>
              <a:ext uri="{FF2B5EF4-FFF2-40B4-BE49-F238E27FC236}">
                <a16:creationId xmlns:a16="http://schemas.microsoft.com/office/drawing/2014/main" id="{F9F4A0F4-72B5-34FD-D0F9-D195B9BBD9D8}"/>
              </a:ext>
            </a:extLst>
          </p:cNvPr>
          <p:cNvSpPr txBox="1">
            <a:spLocks noChangeArrowheads="1"/>
          </p:cNvSpPr>
          <p:nvPr/>
        </p:nvSpPr>
        <p:spPr bwMode="auto">
          <a:xfrm>
            <a:off x="7961813" y="611810"/>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OUTERNET LONDON, W1</a:t>
            </a:r>
          </a:p>
          <a:p>
            <a:pPr eaLnBrk="1" hangingPunct="1"/>
            <a:r>
              <a:rPr lang="en-GB" sz="1400" b="0" i="0" u="none" strike="noStrike">
                <a:solidFill>
                  <a:schemeClr val="bg1"/>
                </a:solidFill>
                <a:effectLst/>
                <a:latin typeface="+mn-lt"/>
              </a:rPr>
              <a:t>The UK’s </a:t>
            </a:r>
            <a:r>
              <a:rPr lang="en-GB" sz="1400">
                <a:solidFill>
                  <a:schemeClr val="bg1"/>
                </a:solidFill>
                <a:latin typeface="+mn-lt"/>
              </a:rPr>
              <a:t>most visited cultural attraction offers eye-popping visuals and interactive screens. A live music venue attracts big-name performers. </a:t>
            </a:r>
            <a:endParaRPr lang="en-US" altLang="en-US" sz="1400">
              <a:solidFill>
                <a:schemeClr val="bg1"/>
              </a:solidFill>
              <a:latin typeface="+mn-lt"/>
            </a:endParaRPr>
          </a:p>
        </p:txBody>
      </p:sp>
      <p:sp>
        <p:nvSpPr>
          <p:cNvPr id="25" name="TextBox 44">
            <a:extLst>
              <a:ext uri="{FF2B5EF4-FFF2-40B4-BE49-F238E27FC236}">
                <a16:creationId xmlns:a16="http://schemas.microsoft.com/office/drawing/2014/main" id="{7F5FE32A-57E8-50C4-67F0-82728D458B94}"/>
              </a:ext>
            </a:extLst>
          </p:cNvPr>
          <p:cNvSpPr txBox="1">
            <a:spLocks noChangeArrowheads="1"/>
          </p:cNvSpPr>
          <p:nvPr/>
        </p:nvSpPr>
        <p:spPr bwMode="auto">
          <a:xfrm>
            <a:off x="7961813" y="2183718"/>
            <a:ext cx="3938450"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SUPPERCLUB TUBE, E17</a:t>
            </a:r>
          </a:p>
          <a:p>
            <a:pPr eaLnBrk="1" hangingPunct="1"/>
            <a:r>
              <a:rPr lang="en-GB" sz="1400" b="0" i="0" u="none" strike="noStrike">
                <a:solidFill>
                  <a:schemeClr val="bg1"/>
                </a:solidFill>
                <a:effectLst/>
                <a:latin typeface="+mn-lt"/>
              </a:rPr>
              <a:t>Ever fancied eating a Latin American-inspired meal on a decommissioned 1967 Tube carriage? Us neither, but this is a one-of-a-kind dining experience you’ll love!</a:t>
            </a:r>
            <a:endParaRPr lang="en-US" altLang="en-US" sz="1400">
              <a:solidFill>
                <a:schemeClr val="bg1"/>
              </a:solidFill>
              <a:latin typeface="+mn-lt"/>
            </a:endParaRPr>
          </a:p>
        </p:txBody>
      </p:sp>
      <p:sp>
        <p:nvSpPr>
          <p:cNvPr id="29" name="TextBox 44">
            <a:extLst>
              <a:ext uri="{FF2B5EF4-FFF2-40B4-BE49-F238E27FC236}">
                <a16:creationId xmlns:a16="http://schemas.microsoft.com/office/drawing/2014/main" id="{AAFD5B07-6A62-CF9F-50E2-0FC37C9AD345}"/>
              </a:ext>
            </a:extLst>
          </p:cNvPr>
          <p:cNvSpPr txBox="1">
            <a:spLocks noChangeArrowheads="1"/>
          </p:cNvSpPr>
          <p:nvPr/>
        </p:nvSpPr>
        <p:spPr bwMode="auto">
          <a:xfrm>
            <a:off x="7961813" y="3800911"/>
            <a:ext cx="3760063" cy="1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a:solidFill>
                  <a:schemeClr val="bg1"/>
                </a:solidFill>
                <a:latin typeface="Bebas Neue" panose="020B0606020202050201" pitchFamily="34" charset="0"/>
              </a:rPr>
              <a:t>TWIST MUSEUM, W1</a:t>
            </a:r>
          </a:p>
          <a:p>
            <a:pPr eaLnBrk="1" hangingPunct="1"/>
            <a:r>
              <a:rPr lang="en-GB" altLang="en-US" sz="1400">
                <a:solidFill>
                  <a:schemeClr val="bg1"/>
                </a:solidFill>
                <a:latin typeface="+mn-lt"/>
              </a:rPr>
              <a:t>Be prepared to be blown away by this incredible immersive space where nothing is quite what it seems. A mind-bending experience awaits.</a:t>
            </a:r>
            <a:endParaRPr lang="en-US" altLang="en-US" sz="1400">
              <a:solidFill>
                <a:schemeClr val="bg1"/>
              </a:solidFill>
              <a:latin typeface="+mn-lt"/>
            </a:endParaRPr>
          </a:p>
        </p:txBody>
      </p:sp>
      <p:pic>
        <p:nvPicPr>
          <p:cNvPr id="33" name="Picture 32" descr="A white letters in a blue circle&#10;&#10;Description automatically generated">
            <a:extLst>
              <a:ext uri="{FF2B5EF4-FFF2-40B4-BE49-F238E27FC236}">
                <a16:creationId xmlns:a16="http://schemas.microsoft.com/office/drawing/2014/main" id="{7F716B9B-6A31-C09E-E289-C9B61A3E091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767590">
            <a:off x="5465945" y="5270710"/>
            <a:ext cx="501254" cy="484757"/>
          </a:xfrm>
          <a:prstGeom prst="rect">
            <a:avLst/>
          </a:prstGeom>
        </p:spPr>
      </p:pic>
      <p:pic>
        <p:nvPicPr>
          <p:cNvPr id="30" name="Graphic 29" descr="Hamburger Menu Icon with solid fill">
            <a:hlinkClick r:id="rId18" action="ppaction://hlinksldjump"/>
            <a:extLst>
              <a:ext uri="{FF2B5EF4-FFF2-40B4-BE49-F238E27FC236}">
                <a16:creationId xmlns:a16="http://schemas.microsoft.com/office/drawing/2014/main" id="{4BBF934E-CE20-2D3C-0483-E4E4073DDFF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77162" y="191774"/>
            <a:ext cx="409118" cy="409118"/>
          </a:xfrm>
          <a:prstGeom prst="rect">
            <a:avLst/>
          </a:prstGeom>
        </p:spPr>
      </p:pic>
      <p:sp>
        <p:nvSpPr>
          <p:cNvPr id="2" name="TextBox 1">
            <a:hlinkClick r:id="rId15"/>
            <a:extLst>
              <a:ext uri="{FF2B5EF4-FFF2-40B4-BE49-F238E27FC236}">
                <a16:creationId xmlns:a16="http://schemas.microsoft.com/office/drawing/2014/main" id="{82835738-687F-3598-7FED-640E3F80376C}"/>
              </a:ext>
            </a:extLst>
          </p:cNvPr>
          <p:cNvSpPr txBox="1"/>
          <p:nvPr/>
        </p:nvSpPr>
        <p:spPr>
          <a:xfrm>
            <a:off x="2092098" y="565534"/>
            <a:ext cx="4165011" cy="501266"/>
          </a:xfrm>
          <a:prstGeom prst="rect">
            <a:avLst/>
          </a:prstGeom>
          <a:noFill/>
        </p:spPr>
        <p:txBody>
          <a:bodyPr wrap="square" rtlCol="0">
            <a:spAutoFit/>
          </a:bodyPr>
          <a:lstStyle/>
          <a:p>
            <a:endParaRPr lang="en-US"/>
          </a:p>
        </p:txBody>
      </p:sp>
      <p:sp>
        <p:nvSpPr>
          <p:cNvPr id="5" name="TextBox 4">
            <a:hlinkClick r:id="rId3"/>
            <a:extLst>
              <a:ext uri="{FF2B5EF4-FFF2-40B4-BE49-F238E27FC236}">
                <a16:creationId xmlns:a16="http://schemas.microsoft.com/office/drawing/2014/main" id="{7E2AFA8C-A882-785E-D67B-792C2AF83A21}"/>
              </a:ext>
            </a:extLst>
          </p:cNvPr>
          <p:cNvSpPr txBox="1"/>
          <p:nvPr/>
        </p:nvSpPr>
        <p:spPr>
          <a:xfrm>
            <a:off x="2057041" y="2186393"/>
            <a:ext cx="3038702" cy="525615"/>
          </a:xfrm>
          <a:prstGeom prst="rect">
            <a:avLst/>
          </a:prstGeom>
          <a:noFill/>
        </p:spPr>
        <p:txBody>
          <a:bodyPr wrap="square" rtlCol="0">
            <a:spAutoFit/>
          </a:bodyPr>
          <a:lstStyle/>
          <a:p>
            <a:endParaRPr lang="en-US"/>
          </a:p>
        </p:txBody>
      </p:sp>
      <p:sp>
        <p:nvSpPr>
          <p:cNvPr id="6" name="TextBox 5">
            <a:hlinkClick r:id="rId13"/>
            <a:extLst>
              <a:ext uri="{FF2B5EF4-FFF2-40B4-BE49-F238E27FC236}">
                <a16:creationId xmlns:a16="http://schemas.microsoft.com/office/drawing/2014/main" id="{28C5C361-F59C-F38B-D061-D0DD5BB047BD}"/>
              </a:ext>
            </a:extLst>
          </p:cNvPr>
          <p:cNvSpPr txBox="1"/>
          <p:nvPr/>
        </p:nvSpPr>
        <p:spPr>
          <a:xfrm>
            <a:off x="2092098" y="3800911"/>
            <a:ext cx="3038702" cy="500156"/>
          </a:xfrm>
          <a:prstGeom prst="rect">
            <a:avLst/>
          </a:prstGeom>
          <a:noFill/>
        </p:spPr>
        <p:txBody>
          <a:bodyPr wrap="square" rtlCol="0">
            <a:spAutoFit/>
          </a:bodyPr>
          <a:lstStyle/>
          <a:p>
            <a:endParaRPr lang="en-US"/>
          </a:p>
        </p:txBody>
      </p:sp>
      <p:sp>
        <p:nvSpPr>
          <p:cNvPr id="10" name="TextBox 9">
            <a:hlinkClick r:id="rId11"/>
            <a:extLst>
              <a:ext uri="{FF2B5EF4-FFF2-40B4-BE49-F238E27FC236}">
                <a16:creationId xmlns:a16="http://schemas.microsoft.com/office/drawing/2014/main" id="{3D83DD22-1795-6E36-9834-06E5CE7DEA6E}"/>
              </a:ext>
            </a:extLst>
          </p:cNvPr>
          <p:cNvSpPr txBox="1"/>
          <p:nvPr/>
        </p:nvSpPr>
        <p:spPr>
          <a:xfrm>
            <a:off x="2092098" y="5277395"/>
            <a:ext cx="2632302" cy="494314"/>
          </a:xfrm>
          <a:prstGeom prst="rect">
            <a:avLst/>
          </a:prstGeom>
          <a:noFill/>
        </p:spPr>
        <p:txBody>
          <a:bodyPr wrap="square" rtlCol="0">
            <a:spAutoFit/>
          </a:bodyPr>
          <a:lstStyle/>
          <a:p>
            <a:endParaRPr lang="en-US"/>
          </a:p>
        </p:txBody>
      </p:sp>
      <p:sp>
        <p:nvSpPr>
          <p:cNvPr id="11" name="TextBox 10">
            <a:hlinkClick r:id="rId9"/>
            <a:extLst>
              <a:ext uri="{FF2B5EF4-FFF2-40B4-BE49-F238E27FC236}">
                <a16:creationId xmlns:a16="http://schemas.microsoft.com/office/drawing/2014/main" id="{F1B3D38B-AAD7-5DE8-761F-01459BEA450F}"/>
              </a:ext>
            </a:extLst>
          </p:cNvPr>
          <p:cNvSpPr txBox="1"/>
          <p:nvPr/>
        </p:nvSpPr>
        <p:spPr>
          <a:xfrm>
            <a:off x="7961813" y="565534"/>
            <a:ext cx="2672320" cy="501266"/>
          </a:xfrm>
          <a:prstGeom prst="rect">
            <a:avLst/>
          </a:prstGeom>
          <a:noFill/>
        </p:spPr>
        <p:txBody>
          <a:bodyPr wrap="square" rtlCol="0">
            <a:spAutoFit/>
          </a:bodyPr>
          <a:lstStyle/>
          <a:p>
            <a:endParaRPr lang="en-US"/>
          </a:p>
        </p:txBody>
      </p:sp>
      <p:sp>
        <p:nvSpPr>
          <p:cNvPr id="14" name="TextBox 13">
            <a:hlinkClick r:id="rId7"/>
            <a:extLst>
              <a:ext uri="{FF2B5EF4-FFF2-40B4-BE49-F238E27FC236}">
                <a16:creationId xmlns:a16="http://schemas.microsoft.com/office/drawing/2014/main" id="{6A9DE626-AFEC-C86F-F739-C4ED347DAF1D}"/>
              </a:ext>
            </a:extLst>
          </p:cNvPr>
          <p:cNvSpPr txBox="1"/>
          <p:nvPr/>
        </p:nvSpPr>
        <p:spPr>
          <a:xfrm>
            <a:off x="7961813" y="2183718"/>
            <a:ext cx="2672320" cy="525615"/>
          </a:xfrm>
          <a:prstGeom prst="rect">
            <a:avLst/>
          </a:prstGeom>
          <a:noFill/>
        </p:spPr>
        <p:txBody>
          <a:bodyPr wrap="square" rtlCol="0">
            <a:spAutoFit/>
          </a:bodyPr>
          <a:lstStyle/>
          <a:p>
            <a:endParaRPr lang="en-US"/>
          </a:p>
        </p:txBody>
      </p:sp>
      <p:sp>
        <p:nvSpPr>
          <p:cNvPr id="15" name="TextBox 14">
            <a:hlinkClick r:id="rId5"/>
            <a:extLst>
              <a:ext uri="{FF2B5EF4-FFF2-40B4-BE49-F238E27FC236}">
                <a16:creationId xmlns:a16="http://schemas.microsoft.com/office/drawing/2014/main" id="{D4C83C6E-362F-9C22-88AD-DAC0DE5E0340}"/>
              </a:ext>
            </a:extLst>
          </p:cNvPr>
          <p:cNvSpPr txBox="1"/>
          <p:nvPr/>
        </p:nvSpPr>
        <p:spPr>
          <a:xfrm>
            <a:off x="7961813" y="3800911"/>
            <a:ext cx="2435254" cy="500156"/>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979DF08B-4FBE-231F-F3A6-90F76C85AE18}"/>
              </a:ext>
            </a:extLst>
          </p:cNvPr>
          <p:cNvSpPr txBox="1"/>
          <p:nvPr/>
        </p:nvSpPr>
        <p:spPr>
          <a:xfrm>
            <a:off x="9043524" y="6439981"/>
            <a:ext cx="2867093" cy="276999"/>
          </a:xfrm>
          <a:prstGeom prst="rect">
            <a:avLst/>
          </a:prstGeom>
          <a:noFill/>
        </p:spPr>
        <p:txBody>
          <a:bodyPr wrap="square" rtlCol="0">
            <a:spAutoFit/>
          </a:bodyPr>
          <a:lstStyle/>
          <a:p>
            <a:pPr algn="ctr"/>
            <a:r>
              <a:rPr lang="en-US" sz="1200">
                <a:solidFill>
                  <a:schemeClr val="bg1"/>
                </a:solidFill>
                <a:latin typeface="URWTypewriterT" panose="02040503030505020204" pitchFamily="18" charset="0"/>
              </a:rPr>
              <a:t>Click the images to find out more!</a:t>
            </a:r>
          </a:p>
        </p:txBody>
      </p:sp>
    </p:spTree>
    <p:extLst>
      <p:ext uri="{BB962C8B-B14F-4D97-AF65-F5344CB8AC3E}">
        <p14:creationId xmlns:p14="http://schemas.microsoft.com/office/powerpoint/2010/main" val="17429820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50FE3CF5C6914E8E6067F006322BEE" ma:contentTypeVersion="15" ma:contentTypeDescription="Create a new document." ma:contentTypeScope="" ma:versionID="ed5b21121cafb7b0c4e163b95c02ea56">
  <xsd:schema xmlns:xsd="http://www.w3.org/2001/XMLSchema" xmlns:xs="http://www.w3.org/2001/XMLSchema" xmlns:p="http://schemas.microsoft.com/office/2006/metadata/properties" xmlns:ns2="37024962-1aa8-4a0e-bcc4-2052b0132858" xmlns:ns3="bbe29a26-4ba2-44fb-9ebd-4f0032c7f13a" targetNamespace="http://schemas.microsoft.com/office/2006/metadata/properties" ma:root="true" ma:fieldsID="8bbacb702a3ef1dcac48f4d8d3968534" ns2:_="" ns3:_="">
    <xsd:import namespace="37024962-1aa8-4a0e-bcc4-2052b0132858"/>
    <xsd:import namespace="bbe29a26-4ba2-44fb-9ebd-4f0032c7f1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24962-1aa8-4a0e-bcc4-2052b0132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5e52a8-c8f1-46e2-8f82-f219af9959a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29a26-4ba2-44fb-9ebd-4f0032c7f13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4508f9-cc6b-4a84-84e4-467216a896b2}" ma:internalName="TaxCatchAll" ma:showField="CatchAllData" ma:web="bbe29a26-4ba2-44fb-9ebd-4f0032c7f13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7024962-1aa8-4a0e-bcc4-2052b0132858">
      <Terms xmlns="http://schemas.microsoft.com/office/infopath/2007/PartnerControls"/>
    </lcf76f155ced4ddcb4097134ff3c332f>
    <TaxCatchAll xmlns="bbe29a26-4ba2-44fb-9ebd-4f0032c7f1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D0D98B-19CB-4DD6-8068-BF95C171A18A}">
  <ds:schemaRefs>
    <ds:schemaRef ds:uri="37024962-1aa8-4a0e-bcc4-2052b0132858"/>
    <ds:schemaRef ds:uri="bbe29a26-4ba2-44fb-9ebd-4f0032c7f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D509A11-ABF7-4B27-9052-90D95BB89E96}">
  <ds:schemaRefs>
    <ds:schemaRef ds:uri="http://purl.org/dc/terms/"/>
    <ds:schemaRef ds:uri="http://purl.org/dc/elements/1.1/"/>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dcmitype/"/>
    <ds:schemaRef ds:uri="http://schemas.openxmlformats.org/package/2006/metadata/core-properties"/>
    <ds:schemaRef ds:uri="bbe29a26-4ba2-44fb-9ebd-4f0032c7f13a"/>
    <ds:schemaRef ds:uri="37024962-1aa8-4a0e-bcc4-2052b0132858"/>
  </ds:schemaRefs>
</ds:datastoreItem>
</file>

<file path=customXml/itemProps3.xml><?xml version="1.0" encoding="utf-8"?>
<ds:datastoreItem xmlns:ds="http://schemas.openxmlformats.org/officeDocument/2006/customXml" ds:itemID="{EBD05D40-E8AB-423B-A6B4-0788937B63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323</TotalTime>
  <Words>3908</Words>
  <Application>Microsoft Macintosh PowerPoint</Application>
  <PresentationFormat>Widescreen</PresentationFormat>
  <Paragraphs>391</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Aptos Display</vt:lpstr>
      <vt:lpstr>Arial</vt:lpstr>
      <vt:lpstr>Bebas Neue</vt:lpstr>
      <vt:lpstr>Helvetica Neue</vt:lpstr>
      <vt:lpstr>Symbol</vt:lpstr>
      <vt:lpstr>URWTypewriterT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Wall</dc:creator>
  <cp:lastModifiedBy>Grace Newman</cp:lastModifiedBy>
  <cp:revision>5</cp:revision>
  <dcterms:created xsi:type="dcterms:W3CDTF">2024-08-20T12:18:39Z</dcterms:created>
  <dcterms:modified xsi:type="dcterms:W3CDTF">2024-09-18T20:15:02Z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0x010100FD50FE3CF5C6914E8E6067F006322BEE</vt:lpwstr>
  </property>
  <property fmtid="{D5CDD505-2E9C-101B-9397-08002B2CF9AE}" pid="3" name="MediaServiceImageTags">
    <vt:lpwstr/>
  </property>
</Properties>
</file>