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06" r:id="rId4"/>
  </p:sldMasterIdLst>
  <p:notesMasterIdLst>
    <p:notesMasterId r:id="rId26"/>
  </p:notesMasterIdLst>
  <p:handoutMasterIdLst>
    <p:handoutMasterId r:id="rId27"/>
  </p:handoutMasterIdLst>
  <p:sldIdLst>
    <p:sldId id="4538" r:id="rId5"/>
    <p:sldId id="4474" r:id="rId6"/>
    <p:sldId id="2147471184" r:id="rId7"/>
    <p:sldId id="3742" r:id="rId8"/>
    <p:sldId id="2147471185" r:id="rId9"/>
    <p:sldId id="4440" r:id="rId10"/>
    <p:sldId id="4439" r:id="rId11"/>
    <p:sldId id="4534" r:id="rId12"/>
    <p:sldId id="4527" r:id="rId13"/>
    <p:sldId id="2147471186" r:id="rId14"/>
    <p:sldId id="4525" r:id="rId15"/>
    <p:sldId id="4523" r:id="rId16"/>
    <p:sldId id="4526" r:id="rId17"/>
    <p:sldId id="4512" r:id="rId18"/>
    <p:sldId id="4528" r:id="rId19"/>
    <p:sldId id="4491" r:id="rId20"/>
    <p:sldId id="4536" r:id="rId21"/>
    <p:sldId id="4540" r:id="rId22"/>
    <p:sldId id="4517" r:id="rId23"/>
    <p:sldId id="4539" r:id="rId24"/>
    <p:sldId id="4458" r:id="rId25"/>
  </p:sldIdLst>
  <p:sldSz cx="12192000" cy="6858000"/>
  <p:notesSz cx="6858000" cy="9144000"/>
  <p:embeddedFontLst>
    <p:embeddedFont>
      <p:font typeface="Avenir Next" panose="020B0503020202020204" pitchFamily="34" charset="0"/>
      <p:regular r:id="rId28"/>
      <p:bold r:id="rId29"/>
      <p:italic r:id="rId30"/>
      <p:boldItalic r:id="rId31"/>
    </p:embeddedFont>
    <p:embeddedFont>
      <p:font typeface="Bebas Neue" panose="020B0606020202050201" pitchFamily="34" charset="77"/>
      <p:regular r:id="rId32"/>
    </p:embeddedFont>
    <p:embeddedFont>
      <p:font typeface="Gill Sans MT" panose="020B0502020104020203" pitchFamily="34" charset="77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pos="5065" userDrawn="1">
          <p15:clr>
            <a:srgbClr val="A4A3A4"/>
          </p15:clr>
        </p15:guide>
        <p15:guide id="4" orient="horz" pos="436" userDrawn="1">
          <p15:clr>
            <a:srgbClr val="A4A3A4"/>
          </p15:clr>
        </p15:guide>
        <p15:guide id="5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dy Hart" initials="CH" lastIdx="6" clrIdx="0">
    <p:extLst>
      <p:ext uri="{19B8F6BF-5375-455C-9EA6-DF929625EA0E}">
        <p15:presenceInfo xmlns:p15="http://schemas.microsoft.com/office/powerpoint/2012/main" userId="S::cody@upstagecommunications.com::b4e02b15-c330-43dd-a24c-cf2cbc0ed9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ABE2"/>
    <a:srgbClr val="EBD64E"/>
    <a:srgbClr val="143A54"/>
    <a:srgbClr val="D00000"/>
    <a:srgbClr val="444444"/>
    <a:srgbClr val="DE006E"/>
    <a:srgbClr val="E62767"/>
    <a:srgbClr val="B31B44"/>
    <a:srgbClr val="F6793A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/>
    <p:restoredTop sz="95306" autoAdjust="0"/>
  </p:normalViewPr>
  <p:slideViewPr>
    <p:cSldViewPr snapToObjects="1" showGuides="1">
      <p:cViewPr varScale="1">
        <p:scale>
          <a:sx n="122" d="100"/>
          <a:sy n="122" d="100"/>
        </p:scale>
        <p:origin x="680" y="192"/>
      </p:cViewPr>
      <p:guideLst>
        <p:guide orient="horz" pos="2160"/>
        <p:guide pos="3931"/>
        <p:guide pos="5065"/>
        <p:guide orient="horz" pos="436"/>
        <p:guide pos="529"/>
      </p:guideLst>
    </p:cSldViewPr>
  </p:slideViewPr>
  <p:outlineViewPr>
    <p:cViewPr>
      <p:scale>
        <a:sx n="33" d="100"/>
        <a:sy n="33" d="100"/>
      </p:scale>
      <p:origin x="0" y="-2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Objects="1" showGuides="1">
      <p:cViewPr varScale="1">
        <p:scale>
          <a:sx n="81" d="100"/>
          <a:sy n="81" d="100"/>
        </p:scale>
        <p:origin x="304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03A5A2-F11A-3843-41E8-54E9BC30B3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085CA-1E7C-7188-4AAF-5CF5149473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709B0-E015-3D42-BAD7-6DE77D473654}" type="datetimeFigureOut">
              <a:rPr lang="en-US" smtClean="0"/>
              <a:t>5/15/24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99E5F-249C-94DD-929C-396429123C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5A232-44FD-7553-4EA0-C6F3E6F880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E1BDB-1099-CC4A-B337-EA2EF1B709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76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2FA99-F642-3E47-A829-3F26A402D27F}" type="datetimeFigureOut">
              <a:rPr lang="en-US" smtClean="0"/>
              <a:t>5/15/24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917B4-A4CC-344C-8FB1-D0BE8A2ADE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24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5F8DE43D-E605-8DE1-5E7D-84510BF7E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5B2D4A0F-D92B-BAE0-E84E-04D28ECD2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83BD7169-C0A6-5856-2AB4-14EC466BD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F3739-31AA-DE48-82CA-E2B123EE56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5F8DE43D-E605-8DE1-5E7D-84510BF7E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5B2D4A0F-D92B-BAE0-E84E-04D28ECD2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83BD7169-C0A6-5856-2AB4-14EC466BD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7F3739-31AA-DE48-82CA-E2B123EE56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51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917B4-A4CC-344C-8FB1-D0BE8A2ADE2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17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917B4-A4CC-344C-8FB1-D0BE8A2ADE2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45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917B4-A4CC-344C-8FB1-D0BE8A2ADE2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917B4-A4CC-344C-8FB1-D0BE8A2ADE2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86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917B4-A4CC-344C-8FB1-D0BE8A2ADE2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46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www.whitewallcreative.com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vt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GB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vt-ocw-ww-hsgbu</a:t>
            </a: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917B4-A4CC-344C-8FB1-D0BE8A2ADE2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4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917B4-A4CC-344C-8FB1-D0BE8A2ADE2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3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1.png"/><Relationship Id="rId4" Type="http://schemas.openxmlformats.org/officeDocument/2006/relationships/image" Target="../media/image4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48F2E3-FE7C-A537-471A-16A32AEDC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1"/>
            <a:ext cx="12192000" cy="684891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4D100C2-1B75-8634-862F-314E494A5E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190243" y="874315"/>
            <a:ext cx="6876070" cy="51274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E29A234-1C45-7314-E47C-BC1F2B8F93F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3962" y="182354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0581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6914F-449E-A32D-33AA-C7456ABE6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663630" y="-2687312"/>
            <a:ext cx="6890717" cy="1221797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A2B98A2-D326-7D78-BDA5-B5AA6C80C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83854F8B-4B47-82DF-15AE-A287B55AAB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08B4B49-2B1B-24D8-5DB9-32B706C46F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816C064-0C67-7186-1DEB-29FCC1CF8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0445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A52A3D7-E026-650C-E2B4-04C1B6E0B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7FF9920-91EB-86B2-ABC7-23B558B235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48748F1-63F7-4C70-AC2E-CC3F7F3C49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E10A95B-1160-74DC-5387-B0B00530F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5517277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0F94159-9472-6E0C-9EB6-E299B520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03899-7442-ABFB-00C9-4B473EC6E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9"/>
          <a:stretch/>
        </p:blipFill>
        <p:spPr>
          <a:xfrm>
            <a:off x="6070020" y="-315416"/>
            <a:ext cx="6121980" cy="718801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E7D8CB1-38B9-CC57-4478-AB06BDD78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BD257AA5-6A10-92BF-7E0F-8590FF8C24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48748F1-63F7-4C70-AC2E-CC3F7F3C49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E10A95B-1160-74DC-5387-B0B00530FD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US" dirty="0"/>
              <a:t>Sub Header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A37B471-F95D-C8F3-6E42-84C680667F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0740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1332A-73D0-BE86-F0EE-DDF39F8A8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76808" y="0"/>
            <a:ext cx="16120415" cy="7461448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7C542767-DE73-BAAC-FC43-469688F82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chemeClr val="accent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D2A8175-FC82-812F-0322-936BAF54A1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950688-BCD6-BF42-5638-7BFA04B6EE7B}"/>
              </a:ext>
            </a:extLst>
          </p:cNvPr>
          <p:cNvGrpSpPr/>
          <p:nvPr userDrawn="1"/>
        </p:nvGrpSpPr>
        <p:grpSpPr>
          <a:xfrm>
            <a:off x="6265945" y="2262539"/>
            <a:ext cx="922419" cy="751514"/>
            <a:chOff x="5636550" y="2071175"/>
            <a:chExt cx="849552" cy="692148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DA8BC62-6FBF-F3DB-767A-909C7CD653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132" cy="656207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A3113E2F-9E58-1D8D-F80F-C88E3A7C02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6550" y="2691438"/>
              <a:ext cx="849552" cy="7188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57DE64-5827-7379-F671-6D59161F30CD}"/>
              </a:ext>
            </a:extLst>
          </p:cNvPr>
          <p:cNvGrpSpPr/>
          <p:nvPr userDrawn="1"/>
        </p:nvGrpSpPr>
        <p:grpSpPr>
          <a:xfrm>
            <a:off x="4151784" y="2690495"/>
            <a:ext cx="939448" cy="738505"/>
            <a:chOff x="3632043" y="2399278"/>
            <a:chExt cx="865237" cy="680167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3E52EBF6-C7F8-5F79-A37F-00138A91E8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132" cy="65620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50C3C34-6CDB-3385-6147-CC594DD3C2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47728" y="3007560"/>
              <a:ext cx="849552" cy="7188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5BEC33-849E-F379-40C0-BA2850DA2479}"/>
              </a:ext>
            </a:extLst>
          </p:cNvPr>
          <p:cNvGrpSpPr/>
          <p:nvPr userDrawn="1"/>
        </p:nvGrpSpPr>
        <p:grpSpPr>
          <a:xfrm>
            <a:off x="2639615" y="2879781"/>
            <a:ext cx="922419" cy="751515"/>
            <a:chOff x="2639616" y="2879781"/>
            <a:chExt cx="849552" cy="692149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E6E1DC8A-0C0F-DD93-F842-B545E10C7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132" cy="656207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E8EB9E4-F494-66A9-1D4F-D513C6661B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39616" y="3500045"/>
              <a:ext cx="849552" cy="71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50967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194BBBF-95CD-5F6C-7247-906772391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8DF54AA-C7E3-033C-DABE-06B86DFCB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70EDD1A-EC4E-4156-C3E7-CF3591DDF3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4969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2DB5CD18-738A-9517-45BD-94319333D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87167320-6DAE-7663-19B6-8F982DAF78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0" i="0">
                <a:solidFill>
                  <a:schemeClr val="accent1"/>
                </a:solidFill>
                <a:latin typeface="Bebas Neue" panose="020B0606020202050201" pitchFamily="34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704ABDAA-97F9-E417-7F87-A5C8DAA08E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Body</a:t>
            </a:r>
          </a:p>
        </p:txBody>
      </p:sp>
      <p:sp>
        <p:nvSpPr>
          <p:cNvPr id="45" name="Title 12">
            <a:extLst>
              <a:ext uri="{FF2B5EF4-FFF2-40B4-BE49-F238E27FC236}">
                <a16:creationId xmlns:a16="http://schemas.microsoft.com/office/drawing/2014/main" id="{BB8DE374-A6BD-B9AB-231A-4836373D40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90383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7086B35-9C4D-9C00-6780-E551A1AFD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116E7-E997-B95A-2F4F-01BC86D287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166BE90-2AC6-9D26-46C6-95DE310610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list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0B0B277-F228-F2D8-F131-001FD333F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Quotation</a:t>
            </a:r>
            <a:endParaRPr lang="en-US" dirty="0"/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E7B53680-190E-39CA-FA72-EEE9FA5ED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142095-9D23-87C6-C2E6-3E77D1FFF4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9463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31CA74D8-9F51-3791-5F19-2C1CB6270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36"/>
            <a:ext cx="4079777" cy="686994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7C14DE8-B856-21E0-F95A-D8F2430809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079776" y="792899"/>
            <a:ext cx="8112224" cy="604923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5F1E1E5-B572-7F8C-5D11-2A7BD2BCF0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332135">
            <a:off x="7830147" y="922341"/>
            <a:ext cx="866576" cy="596659"/>
          </a:xfrm>
          <a:prstGeom prst="rect">
            <a:avLst/>
          </a:prstGeom>
        </p:spPr>
      </p:pic>
      <p:sp>
        <p:nvSpPr>
          <p:cNvPr id="21" name="Title 14">
            <a:extLst>
              <a:ext uri="{FF2B5EF4-FFF2-40B4-BE49-F238E27FC236}">
                <a16:creationId xmlns:a16="http://schemas.microsoft.com/office/drawing/2014/main" id="{1CC6AE26-D03A-1C58-6F80-6AE50AA10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 b="0" i="0">
                <a:solidFill>
                  <a:srgbClr val="EBD64E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TITLE TO GO HERE</a:t>
            </a:r>
            <a:endParaRPr lang="en-GB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7E5A2A4-12C4-875D-3D86-109848D936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16CB18-3BAB-E900-FE91-37064A0270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564309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D3B2E3-1EE8-109D-F46D-E395E5270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1743A5E-11F4-728A-B5FC-7E6B525FE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3D4BE6B-79A8-F342-1369-B393ED00D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list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7E46C70-1EA3-C583-AD8A-260021AD384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23431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95EFE49-CCAE-981A-54AF-58CCDC85D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873E076-6F14-453E-E81B-77C225164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A3C73C41-648C-2850-B1DB-083C3AF8D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D91BA7-AA0B-6B9B-2265-D36260489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EF156CF-F367-CBB5-3896-4B629D7AA1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4932D6C-ECCF-1077-60D0-EA6AE35A8E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7207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86A0E97-49C9-EBB8-7903-411F5D1F7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46" t="10959" r="8346" b="4735"/>
          <a:stretch/>
        </p:blipFill>
        <p:spPr>
          <a:xfrm>
            <a:off x="176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DCDDA6-180D-864F-F3CB-1934CE6C9A3F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798" y="3531691"/>
            <a:ext cx="6643202" cy="498346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0AE2B38-7501-9DA1-0434-5F2DC3BFE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29348">
            <a:off x="807701" y="1384727"/>
            <a:ext cx="3551937" cy="1164513"/>
          </a:xfrm>
          <a:prstGeom prst="rect">
            <a:avLst/>
          </a:prstGeom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1233FCC8-8F34-8CA0-57AF-01474975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 anchor="ctr" anchorCtr="0">
            <a:spAutoFit/>
          </a:bodyPr>
          <a:lstStyle>
            <a:lvl1pPr>
              <a:defRPr sz="8800" b="0" i="0">
                <a:solidFill>
                  <a:schemeClr val="bg1"/>
                </a:solidFill>
                <a:latin typeface="Bebas Neue" panose="020B0606020202050201" pitchFamily="34" charset="77"/>
                <a:cs typeface="IrisUPC" panose="020B0502040204020203" pitchFamily="34" charset="-34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00ADCBF-C5C2-2A66-B110-812C58F078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44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US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53560692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7086B35-9C4D-9C00-6780-E551A1AFD0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C116E7-E997-B95A-2F4F-01BC86D287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166BE90-2AC6-9D26-46C6-95DE310610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list</a:t>
            </a:r>
          </a:p>
        </p:txBody>
      </p:sp>
      <p:sp>
        <p:nvSpPr>
          <p:cNvPr id="19" name="Title 12">
            <a:extLst>
              <a:ext uri="{FF2B5EF4-FFF2-40B4-BE49-F238E27FC236}">
                <a16:creationId xmlns:a16="http://schemas.microsoft.com/office/drawing/2014/main" id="{E7B53680-190E-39CA-FA72-EEE9FA5ED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358A675-F82E-4F7E-24DF-E7D36765D6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0B0B277-F228-F2D8-F131-001FD333F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0040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664EFD-2914-870C-7994-2E45E4B99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DCFD5A4A-8D2C-D85C-0AF1-9403BFF68F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0454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482B07E-2F3B-D3FA-ED4A-FFC4E54E9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A499CC7-43E0-73ED-F032-49424B1878EE}"/>
              </a:ext>
            </a:extLst>
          </p:cNvPr>
          <p:cNvCxnSpPr>
            <a:cxnSpLocks/>
          </p:cNvCxnSpPr>
          <p:nvPr userDrawn="1"/>
        </p:nvCxnSpPr>
        <p:spPr>
          <a:xfrm>
            <a:off x="4694891" y="1338468"/>
            <a:ext cx="0" cy="1635581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F49BA69-2A57-8851-AF4D-E8BBD65BBC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/>
          <a:lstStyle>
            <a:lvl1pPr marL="0" indent="0" algn="ctr">
              <a:buNone/>
              <a:defRPr b="0" i="0"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Insert Dual branding Logo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8F3F36-E188-3E4C-E654-7DF6647C4E68}"/>
              </a:ext>
            </a:extLst>
          </p:cNvPr>
          <p:cNvSpPr txBox="1"/>
          <p:nvPr userDrawn="1"/>
        </p:nvSpPr>
        <p:spPr>
          <a:xfrm>
            <a:off x="142240" y="6521818"/>
            <a:ext cx="39827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="0" i="0" dirty="0">
                <a:solidFill>
                  <a:srgbClr val="4D5156"/>
                </a:solidFill>
                <a:effectLst/>
                <a:latin typeface="+mn-lt"/>
              </a:rPr>
              <a:t>Company Confidential © 2022 Whitewall</a:t>
            </a:r>
            <a:endParaRPr lang="en-GB" sz="900" dirty="0">
              <a:latin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4D45F0A-2CC8-518B-BF52-4147503618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637" y="1793165"/>
            <a:ext cx="3315713" cy="65227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CDC39B7-0CE4-0161-C3CA-CA5B855C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4748"/>
          <a:stretch/>
        </p:blipFill>
        <p:spPr>
          <a:xfrm>
            <a:off x="0" y="3810458"/>
            <a:ext cx="11606445" cy="1584176"/>
          </a:xfrm>
          <a:prstGeom prst="rect">
            <a:avLst/>
          </a:prstGeom>
        </p:spPr>
      </p:pic>
      <p:sp>
        <p:nvSpPr>
          <p:cNvPr id="26" name="Title 12">
            <a:extLst>
              <a:ext uri="{FF2B5EF4-FFF2-40B4-BE49-F238E27FC236}">
                <a16:creationId xmlns:a16="http://schemas.microsoft.com/office/drawing/2014/main" id="{7F50798D-CDD0-8862-2185-F70D2E7AB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47713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F86A0E97-49C9-EBB8-7903-411F5D1F7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46" t="10959" r="8346" b="4735"/>
          <a:stretch/>
        </p:blipFill>
        <p:spPr>
          <a:xfrm>
            <a:off x="176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DCDDA6-180D-864F-F3CB-1934CE6C9A3F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1805" y="3531691"/>
            <a:ext cx="6660195" cy="499620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0AE2B38-7501-9DA1-0434-5F2DC3BFEB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29348">
            <a:off x="807701" y="1384727"/>
            <a:ext cx="3551937" cy="1164513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14FC566E-3745-161D-E117-B7988B31B6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wrap="square" anchor="t" anchorCtr="0">
            <a:spAutoFit/>
          </a:bodyPr>
          <a:lstStyle>
            <a:lvl1pPr>
              <a:defRPr sz="60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THANK YOU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61085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46829DB-5939-2C4E-0CE3-87359675F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A80AE3-7B00-B23B-298E-D0B55D26CF59}"/>
              </a:ext>
            </a:extLst>
          </p:cNvPr>
          <p:cNvSpPr/>
          <p:nvPr userDrawn="1"/>
        </p:nvSpPr>
        <p:spPr>
          <a:xfrm>
            <a:off x="6537278" y="36"/>
            <a:ext cx="5654722" cy="6857964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67F58A-7B5A-1A1E-6A58-7CE9198C0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TITLE to go HERE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BF935F-71D1-2C49-F74A-9847962F73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21836">
            <a:off x="10504715" y="5288669"/>
            <a:ext cx="1400614" cy="1354518"/>
          </a:xfrm>
          <a:prstGeom prst="rect">
            <a:avLst/>
          </a:prstGeom>
        </p:spPr>
      </p:pic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2E2A87C3-B992-B0F3-E72C-001ABAC5EC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CAAF5CFB-4C53-5B00-B754-FCE41C4DFB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50D37521-DA16-E5E9-4FBE-B5BB75DD0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4478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34F6F81-14C9-19A7-3910-8A038FFA1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2143" y="239534"/>
            <a:ext cx="12198072" cy="6636534"/>
          </a:xfrm>
          <a:prstGeom prst="rect">
            <a:avLst/>
          </a:prstGeom>
        </p:spPr>
      </p:pic>
      <p:sp>
        <p:nvSpPr>
          <p:cNvPr id="2" name="Title 12">
            <a:extLst>
              <a:ext uri="{FF2B5EF4-FFF2-40B4-BE49-F238E27FC236}">
                <a16:creationId xmlns:a16="http://schemas.microsoft.com/office/drawing/2014/main" id="{FC4CA1BA-A63E-67A6-3E2C-10C7F6DB3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wrap="square" anchor="t" anchorCtr="0">
            <a:spAutoFit/>
          </a:bodyPr>
          <a:lstStyle>
            <a:lvl1pPr algn="ctr">
              <a:defRPr sz="80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34487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482B07E-2F3B-D3FA-ED4A-FFC4E54E9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5751" y="-2665750"/>
            <a:ext cx="6896202" cy="122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7041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00B9BEC-F401-C13E-CD03-8CD80114E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A69AB425-B779-0C6A-9698-C53C8AB145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76D4ED6-ED58-AD79-A2BA-1B36E26339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Body text here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96E2E1E-93AA-8218-C25D-DC55912084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US" dirty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7141487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C92777-974C-2916-BE44-8019F04E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6AA26B-D387-338C-16A9-7CDCE786F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AF02DE09-7475-7DBC-E6F4-A1A00BB67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70583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3C92777-974C-2916-BE44-8019F04E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54732" y="-2674782"/>
            <a:ext cx="6896198" cy="122276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A6AA26B-D387-338C-16A9-7CDCE786F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9832"/>
          <a:stretch/>
        </p:blipFill>
        <p:spPr>
          <a:xfrm rot="21361092">
            <a:off x="-163613" y="497967"/>
            <a:ext cx="7737630" cy="1584176"/>
          </a:xfrm>
          <a:prstGeom prst="rect">
            <a:avLst/>
          </a:prstGeom>
        </p:spPr>
      </p:pic>
      <p:sp>
        <p:nvSpPr>
          <p:cNvPr id="10" name="Title 12">
            <a:extLst>
              <a:ext uri="{FF2B5EF4-FFF2-40B4-BE49-F238E27FC236}">
                <a16:creationId xmlns:a16="http://schemas.microsoft.com/office/drawing/2014/main" id="{AF02DE09-7475-7DBC-E6F4-A1A00BB673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 wrap="square" anchor="ctr" anchorCtr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00972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7DD624-4D4B-CA70-07E6-B91C66BAE8BB}"/>
              </a:ext>
            </a:extLst>
          </p:cNvPr>
          <p:cNvSpPr/>
          <p:nvPr userDrawn="1"/>
        </p:nvSpPr>
        <p:spPr>
          <a:xfrm>
            <a:off x="-6072" y="0"/>
            <a:ext cx="12198072" cy="6876068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1B7EC2-F117-235F-FA95-C9174400E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2143" y="239534"/>
            <a:ext cx="12198072" cy="663653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4A495E4-3CFE-1356-DB97-B21C3F413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32"/>
          <a:stretch/>
        </p:blipFill>
        <p:spPr>
          <a:xfrm rot="21361092">
            <a:off x="-282679" y="2116889"/>
            <a:ext cx="11293978" cy="2312290"/>
          </a:xfrm>
          <a:prstGeom prst="rect">
            <a:avLst/>
          </a:prstGeom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1233FCC8-8F34-8CA0-57AF-01474975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 anchor="ctr" anchorCtr="0">
            <a:spAutoFit/>
          </a:bodyPr>
          <a:lstStyle>
            <a:lvl1pPr>
              <a:defRPr sz="82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3223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7DD624-4D4B-CA70-07E6-B91C66BAE8BB}"/>
              </a:ext>
            </a:extLst>
          </p:cNvPr>
          <p:cNvSpPr/>
          <p:nvPr userDrawn="1"/>
        </p:nvSpPr>
        <p:spPr>
          <a:xfrm>
            <a:off x="-6072" y="0"/>
            <a:ext cx="12198072" cy="6876068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1B7EC2-F117-235F-FA95-C9174400E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2143" y="239534"/>
            <a:ext cx="12198072" cy="6636534"/>
          </a:xfrm>
          <a:prstGeom prst="rect">
            <a:avLst/>
          </a:prstGeom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1233FCC8-8F34-8CA0-57AF-014749759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 anchor="t" anchorCtr="0">
            <a:spAutoFit/>
          </a:bodyPr>
          <a:lstStyle>
            <a:lvl1pPr>
              <a:defRPr sz="82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15D9B9-47AB-E8D0-8539-3AABF5DBD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32"/>
          <a:stretch/>
        </p:blipFill>
        <p:spPr>
          <a:xfrm rot="21361092">
            <a:off x="-282679" y="2116889"/>
            <a:ext cx="11293978" cy="2312290"/>
          </a:xfrm>
          <a:prstGeom prst="rect">
            <a:avLst/>
          </a:prstGeom>
        </p:spPr>
      </p:pic>
      <p:sp>
        <p:nvSpPr>
          <p:cNvPr id="5" name="Title 12">
            <a:extLst>
              <a:ext uri="{FF2B5EF4-FFF2-40B4-BE49-F238E27FC236}">
                <a16:creationId xmlns:a16="http://schemas.microsoft.com/office/drawing/2014/main" id="{CB5FF6B6-9398-121E-FB13-468A07BE9639}"/>
              </a:ext>
            </a:extLst>
          </p:cNvPr>
          <p:cNvSpPr txBox="1">
            <a:spLocks/>
          </p:cNvSpPr>
          <p:nvPr userDrawn="1"/>
        </p:nvSpPr>
        <p:spPr>
          <a:xfrm rot="21360000">
            <a:off x="402447" y="2753948"/>
            <a:ext cx="10124146" cy="12595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200" b="0" kern="1200">
                <a:solidFill>
                  <a:schemeClr val="bg1"/>
                </a:solidFill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en-US" b="0" i="0" dirty="0">
                <a:latin typeface="Bebas Neue" panose="020B0606020202050201" pitchFamily="34" charset="77"/>
              </a:rPr>
              <a:t>HEADING GOES HERE</a:t>
            </a:r>
            <a:endParaRPr lang="en-GB" b="0" i="0" dirty="0">
              <a:latin typeface="Bebas Neue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169003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A46EE3F1-F377-29ED-1866-4A81A8E110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B110094-B92D-312C-0FEB-36B858F3A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-1"/>
            <a:ext cx="12192000" cy="684891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F90EB2C-7801-6F56-AC5E-937200F1BE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721836">
            <a:off x="535396" y="4814253"/>
            <a:ext cx="1887905" cy="1825771"/>
          </a:xfrm>
          <a:prstGeom prst="rect">
            <a:avLst/>
          </a:prstGeom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048F1799-052F-650D-E3DB-6211665DDD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 anchorCtr="0">
            <a:spAutoFit/>
          </a:bodyPr>
          <a:lstStyle>
            <a:lvl1pPr>
              <a:defRPr sz="82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HEADING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6429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B10C1CBF-ECDC-734E-DD6C-ACFF469669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72"/>
            <a:ext cx="12191082" cy="68760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2C44FB-77F9-B789-2D50-83299CB97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 b="0" i="0">
                <a:solidFill>
                  <a:srgbClr val="EBD64E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33622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5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67" r:id="rId3"/>
    <p:sldLayoutId id="2147483874" r:id="rId4"/>
    <p:sldLayoutId id="2147483822" r:id="rId5"/>
    <p:sldLayoutId id="2147483854" r:id="rId6"/>
    <p:sldLayoutId id="2147483855" r:id="rId7"/>
    <p:sldLayoutId id="2147483861" r:id="rId8"/>
    <p:sldLayoutId id="2147483865" r:id="rId9"/>
    <p:sldLayoutId id="2147483856" r:id="rId10"/>
    <p:sldLayoutId id="2147483868" r:id="rId11"/>
    <p:sldLayoutId id="2147483826" r:id="rId12"/>
    <p:sldLayoutId id="2147483827" r:id="rId13"/>
    <p:sldLayoutId id="2147483837" r:id="rId14"/>
    <p:sldLayoutId id="2147483823" r:id="rId15"/>
    <p:sldLayoutId id="2147483872" r:id="rId16"/>
    <p:sldLayoutId id="2147483838" r:id="rId17"/>
    <p:sldLayoutId id="2147483866" r:id="rId18"/>
    <p:sldLayoutId id="2147483833" r:id="rId19"/>
    <p:sldLayoutId id="2147483871" r:id="rId20"/>
    <p:sldLayoutId id="2147483847" r:id="rId21"/>
    <p:sldLayoutId id="2147483842" r:id="rId22"/>
    <p:sldLayoutId id="2147483857" r:id="rId23"/>
    <p:sldLayoutId id="2147483858" r:id="rId24"/>
    <p:sldLayoutId id="2147483841" r:id="rId25"/>
    <p:sldLayoutId id="2147483873" r:id="rId2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>
          <a:solidFill>
            <a:schemeClr val="tx1"/>
          </a:solidFill>
          <a:latin typeface="Bebas Neue" panose="020B0606020202050201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venir Next" panose="020B0503020202020204" pitchFamily="34" charset="0"/>
        <a:buChar char="•"/>
        <a:defRPr sz="2800" b="0" i="0" kern="1200">
          <a:solidFill>
            <a:schemeClr val="tx1"/>
          </a:solidFill>
          <a:latin typeface="Bebas Neue" panose="020B0606020202050201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wallcreative.com/vt/transcreati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whitewallcreative.com/vt/bionano/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whitewallcreative.com/vt/pattern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wallcreative.com/vt/patter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whitewallcreative.com/vt/health-sciences-virtual/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whitewallcreative.com/vt/bionano/" TargetMode="Externa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6876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5A90-23CA-D46C-4E79-28B26D9E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TRANSCREATION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149D6-C11D-7039-DF95-C7B94709F161}"/>
              </a:ext>
            </a:extLst>
          </p:cNvPr>
          <p:cNvSpPr txBox="1"/>
          <p:nvPr/>
        </p:nvSpPr>
        <p:spPr>
          <a:xfrm>
            <a:off x="839788" y="2610683"/>
            <a:ext cx="5256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Making the complex seem simple </a:t>
            </a:r>
            <a:r>
              <a:rPr lang="en-US" dirty="0"/>
              <a:t>through our innovative, design-led solutions that can translate complex data into comprehensible formats for any audience.</a:t>
            </a:r>
          </a:p>
          <a:p>
            <a:endParaRPr lang="en-US" dirty="0"/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Enhance presentations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Communicate with patients on their level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Simplify your solutions for a diverse audience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Empower your team with helpful visuals, diagrams and schematics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Take a look at our: </a:t>
            </a:r>
            <a:r>
              <a:rPr lang="en-US" dirty="0">
                <a:hlinkClick r:id="rId3"/>
              </a:rPr>
              <a:t>Transcreation VT</a:t>
            </a:r>
            <a:endParaRPr lang="en-US" dirty="0"/>
          </a:p>
          <a:p>
            <a:pPr marL="5270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hand touching a screen with a globe&#10;&#10;Description automatically generated">
            <a:extLst>
              <a:ext uri="{FF2B5EF4-FFF2-40B4-BE49-F238E27FC236}">
                <a16:creationId xmlns:a16="http://schemas.microsoft.com/office/drawing/2014/main" id="{A386D002-750D-F858-68EA-C087F7ACF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1" r="11695"/>
          <a:stretch/>
        </p:blipFill>
        <p:spPr>
          <a:xfrm>
            <a:off x="6240463" y="2610682"/>
            <a:ext cx="5439945" cy="362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5572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5A90-23CA-D46C-4E79-28B26D9E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&amp; VALUES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149D6-C11D-7039-DF95-C7B94709F161}"/>
              </a:ext>
            </a:extLst>
          </p:cNvPr>
          <p:cNvSpPr txBox="1"/>
          <p:nvPr/>
        </p:nvSpPr>
        <p:spPr>
          <a:xfrm>
            <a:off x="839788" y="2564904"/>
            <a:ext cx="4915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bring your mission and values to life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strategic digital, web and video content that reaches employees, patients, HCPs, investors and the public.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Mission and values identity design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Employee stories 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HCP customer stories 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Growth-focused investor stories </a:t>
            </a:r>
          </a:p>
        </p:txBody>
      </p:sp>
      <p:pic>
        <p:nvPicPr>
          <p:cNvPr id="6" name="Picture 5" descr="Close-up of hands holding a sign&#10;&#10;Description automatically generated">
            <a:extLst>
              <a:ext uri="{FF2B5EF4-FFF2-40B4-BE49-F238E27FC236}">
                <a16:creationId xmlns:a16="http://schemas.microsoft.com/office/drawing/2014/main" id="{9B51322E-8E8D-B22F-3AD9-70F0C5AE9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64904"/>
            <a:ext cx="5695034" cy="39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707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5A90-23CA-D46C-4E79-28B26D9E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STORYTELLING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149D6-C11D-7039-DF95-C7B94709F161}"/>
              </a:ext>
            </a:extLst>
          </p:cNvPr>
          <p:cNvSpPr txBox="1"/>
          <p:nvPr/>
        </p:nvSpPr>
        <p:spPr>
          <a:xfrm>
            <a:off x="786456" y="2492896"/>
            <a:ext cx="5286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tell powerful stories </a:t>
            </a:r>
            <a:r>
              <a:rPr lang="en-US" dirty="0"/>
              <a:t>of struggle, hope, and recovery through the voices of real patients whose lives have been transformed.</a:t>
            </a:r>
          </a:p>
          <a:p>
            <a:endParaRPr lang="en-US" dirty="0"/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Patient empowerment 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HCP customer engagement 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Marketing message integration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Serial content production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Take a look at this </a:t>
            </a:r>
            <a:r>
              <a:rPr lang="en-US" dirty="0">
                <a:hlinkClick r:id="rId2"/>
              </a:rPr>
              <a:t>Bionano Patient Story VT</a:t>
            </a:r>
            <a:endParaRPr lang="en-US" dirty="0"/>
          </a:p>
        </p:txBody>
      </p:sp>
      <p:pic>
        <p:nvPicPr>
          <p:cNvPr id="5" name="Picture 4" descr="A person in a blue shirt and tie&#10;&#10;Description automatically generated">
            <a:extLst>
              <a:ext uri="{FF2B5EF4-FFF2-40B4-BE49-F238E27FC236}">
                <a16:creationId xmlns:a16="http://schemas.microsoft.com/office/drawing/2014/main" id="{90DD60D7-3F8A-E529-F72C-7064AB87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797" y="2492896"/>
            <a:ext cx="563498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81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5A90-23CA-D46C-4E79-28B26D9E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STORYTELLING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149D6-C11D-7039-DF95-C7B94709F161}"/>
              </a:ext>
            </a:extLst>
          </p:cNvPr>
          <p:cNvSpPr txBox="1"/>
          <p:nvPr/>
        </p:nvSpPr>
        <p:spPr>
          <a:xfrm>
            <a:off x="839788" y="2562306"/>
            <a:ext cx="47521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illuminate innovation </a:t>
            </a:r>
            <a:r>
              <a:rPr lang="en-US" dirty="0"/>
              <a:t>through cutting edge video stories about medical technology that changes lives and helps HCPs improve care around the world. </a:t>
            </a:r>
          </a:p>
          <a:p>
            <a:endParaRPr lang="en-US" dirty="0"/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R&amp;D storytelling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Product launch hero videos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Marketing and advertising content </a:t>
            </a:r>
          </a:p>
          <a:p>
            <a:pPr marL="527050" indent="-171450">
              <a:buFont typeface="Arial" panose="020B0604020202020204" pitchFamily="34" charset="0"/>
              <a:buChar char="•"/>
            </a:pPr>
            <a:r>
              <a:rPr lang="en-US" dirty="0"/>
              <a:t>Content series design and production</a:t>
            </a:r>
          </a:p>
        </p:txBody>
      </p:sp>
      <p:pic>
        <p:nvPicPr>
          <p:cNvPr id="4098" name="Picture 2" descr="High-Tech Medical Connectivity Products Create Smart Solutions">
            <a:extLst>
              <a:ext uri="{FF2B5EF4-FFF2-40B4-BE49-F238E27FC236}">
                <a16:creationId xmlns:a16="http://schemas.microsoft.com/office/drawing/2014/main" id="{32CA43DB-4A88-AEE0-2A03-2DC5521E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2" y="2464347"/>
            <a:ext cx="5433237" cy="36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4768BE-3E9A-90E5-5449-D851C31D50E4}"/>
              </a:ext>
            </a:extLst>
          </p:cNvPr>
          <p:cNvSpPr txBox="1"/>
          <p:nvPr/>
        </p:nvSpPr>
        <p:spPr>
          <a:xfrm>
            <a:off x="821947" y="5570182"/>
            <a:ext cx="491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Take a look at this Product VT- </a:t>
            </a:r>
            <a:r>
              <a:rPr lang="en-US" sz="1800" dirty="0">
                <a:hlinkClick r:id="rId4"/>
              </a:rPr>
              <a:t>Pattern VT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33005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4928-42EA-7809-0DB8-36E4CB35E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SPOTLIGHT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6CE23-84D0-D7EA-A942-BA8582D56753}"/>
              </a:ext>
            </a:extLst>
          </p:cNvPr>
          <p:cNvSpPr txBox="1"/>
          <p:nvPr/>
        </p:nvSpPr>
        <p:spPr>
          <a:xfrm>
            <a:off x="449624" y="2761783"/>
            <a:ext cx="26257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D00000"/>
                </a:solidFill>
                <a:latin typeface="Bebas Neue" panose="020B0606020202050201" pitchFamily="34" charset="77"/>
              </a:rPr>
              <a:t>SALES AND MARKETING EVENTS</a:t>
            </a:r>
          </a:p>
          <a:p>
            <a:endParaRPr lang="en-US" sz="1600" dirty="0">
              <a:solidFill>
                <a:srgbClr val="D00000"/>
              </a:solidFill>
              <a:latin typeface="Bebas Neue" panose="020B0606020202050201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Sales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Marketing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Sales enablement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Sales rep. story-telling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Reward and recognition 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CB607B-4D23-62BD-B650-2E8E11FA1FE5}"/>
              </a:ext>
            </a:extLst>
          </p:cNvPr>
          <p:cNvSpPr txBox="1"/>
          <p:nvPr/>
        </p:nvSpPr>
        <p:spPr>
          <a:xfrm>
            <a:off x="3375292" y="2761782"/>
            <a:ext cx="25922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43A54"/>
                </a:solidFill>
                <a:latin typeface="Bebas Neue" panose="020B0606020202050201" pitchFamily="34" charset="77"/>
              </a:rPr>
              <a:t>PRODUCT </a:t>
            </a:r>
          </a:p>
          <a:p>
            <a:r>
              <a:rPr lang="en-US" sz="3000" dirty="0">
                <a:solidFill>
                  <a:srgbClr val="143A54"/>
                </a:solidFill>
                <a:latin typeface="Bebas Neue" panose="020B0606020202050201" pitchFamily="34" charset="77"/>
              </a:rPr>
              <a:t>LAUNCHES</a:t>
            </a:r>
          </a:p>
          <a:p>
            <a:endParaRPr lang="en-US" sz="1600" dirty="0">
              <a:solidFill>
                <a:srgbClr val="143A54"/>
              </a:solidFill>
              <a:latin typeface="Bebas Neue" panose="020B0606020202050201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hero spots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video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microsite design 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96CEE-7ABF-87D9-CD78-DCAA5C8ED9A4}"/>
              </a:ext>
            </a:extLst>
          </p:cNvPr>
          <p:cNvSpPr txBox="1"/>
          <p:nvPr/>
        </p:nvSpPr>
        <p:spPr>
          <a:xfrm>
            <a:off x="6300960" y="2761783"/>
            <a:ext cx="259228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EBD64E"/>
                </a:solidFill>
                <a:latin typeface="Bebas Neue" panose="020B0606020202050201" pitchFamily="34" charset="77"/>
              </a:rPr>
              <a:t>Patient story-telling</a:t>
            </a:r>
          </a:p>
          <a:p>
            <a:endParaRPr lang="en-US" sz="1600" dirty="0">
              <a:solidFill>
                <a:srgbClr val="EBD64E"/>
              </a:solidFill>
              <a:latin typeface="Bebas Neue" panose="020B0606020202050201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mini-documentaries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story campaigns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and product experience stories  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91773-11F4-F889-C967-6D7E30AE3B78}"/>
              </a:ext>
            </a:extLst>
          </p:cNvPr>
          <p:cNvSpPr txBox="1"/>
          <p:nvPr/>
        </p:nvSpPr>
        <p:spPr>
          <a:xfrm>
            <a:off x="9116598" y="2764599"/>
            <a:ext cx="259228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9ABE2"/>
                </a:solidFill>
                <a:latin typeface="Bebas Neue" panose="020B0606020202050201" pitchFamily="34" charset="77"/>
              </a:rPr>
              <a:t>CORPORATE BRAND STORYTELLING</a:t>
            </a:r>
          </a:p>
          <a:p>
            <a:endParaRPr lang="en-US" sz="1600" dirty="0">
              <a:latin typeface="Bebas Neue" panose="020B0606020202050201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Brand hero spots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Corporate documentaries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YouTube and LinkedIn series development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1343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94928-42EA-7809-0DB8-36E4CB35E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SPOTLIGHT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F4773-DA2D-416D-3208-5A6F36F1F54C}"/>
              </a:ext>
            </a:extLst>
          </p:cNvPr>
          <p:cNvSpPr txBox="1"/>
          <p:nvPr/>
        </p:nvSpPr>
        <p:spPr>
          <a:xfrm>
            <a:off x="490310" y="2780928"/>
            <a:ext cx="2717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444444"/>
                </a:solidFill>
                <a:latin typeface="Bebas Neue" panose="020B0606020202050201" pitchFamily="34" charset="77"/>
              </a:rPr>
              <a:t>Commercialization</a:t>
            </a:r>
          </a:p>
          <a:p>
            <a:r>
              <a:rPr lang="en-US" sz="3000" dirty="0">
                <a:solidFill>
                  <a:srgbClr val="444444"/>
                </a:solidFill>
                <a:latin typeface="Bebas Neue" panose="020B0606020202050201" pitchFamily="34" charset="77"/>
              </a:rPr>
              <a:t>EVENTS &amp; CONTENT</a:t>
            </a:r>
          </a:p>
          <a:p>
            <a:endParaRPr lang="en-US" sz="1600" dirty="0">
              <a:latin typeface="Bebas Neue" panose="020B0606020202050201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Product launch and indication expansion events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C3DF69-FD45-DD98-7A2C-EBC6ACD22685}"/>
              </a:ext>
            </a:extLst>
          </p:cNvPr>
          <p:cNvSpPr txBox="1"/>
          <p:nvPr/>
        </p:nvSpPr>
        <p:spPr>
          <a:xfrm>
            <a:off x="3207948" y="2780928"/>
            <a:ext cx="26642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D00000"/>
                </a:solidFill>
                <a:latin typeface="Bebas Neue" panose="020B0606020202050201" pitchFamily="34" charset="77"/>
              </a:rPr>
              <a:t>INTERNAL MTGS &amp; BROADCASTS</a:t>
            </a:r>
          </a:p>
          <a:p>
            <a:endParaRPr lang="en-US" sz="1600" dirty="0">
              <a:latin typeface="Bebas Neue" panose="020B0606020202050201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CEO town halls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ERG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Innovation council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R&amp;D events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125B8-14A1-7694-863D-B9EA6AA24244}"/>
              </a:ext>
            </a:extLst>
          </p:cNvPr>
          <p:cNvSpPr txBox="1"/>
          <p:nvPr/>
        </p:nvSpPr>
        <p:spPr>
          <a:xfrm>
            <a:off x="5925586" y="2780928"/>
            <a:ext cx="28533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EBD64E"/>
                </a:solidFill>
                <a:latin typeface="Bebas Neue" panose="020B0606020202050201" pitchFamily="34" charset="77"/>
              </a:rPr>
              <a:t>PATIENT ENGAGEMENT CAMPAIGNS</a:t>
            </a:r>
          </a:p>
          <a:p>
            <a:endParaRPr lang="en-US" sz="1600" dirty="0">
              <a:latin typeface="Bebas Neue" panose="020B0606020202050201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storytelling, videos and microsites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outreach campaign content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B9A44-CD6C-9B0C-5C24-C3C33D719CDB}"/>
              </a:ext>
            </a:extLst>
          </p:cNvPr>
          <p:cNvSpPr txBox="1"/>
          <p:nvPr/>
        </p:nvSpPr>
        <p:spPr>
          <a:xfrm>
            <a:off x="8832304" y="2780928"/>
            <a:ext cx="306981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9ABE2"/>
                </a:solidFill>
                <a:latin typeface="Bebas Neue" panose="020B0606020202050201" pitchFamily="34" charset="77"/>
              </a:rPr>
              <a:t>Employee engagement campaigns</a:t>
            </a:r>
          </a:p>
          <a:p>
            <a:endParaRPr lang="en-US" sz="1600" dirty="0">
              <a:latin typeface="Bebas Neue" panose="020B0606020202050201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Employee engagement program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Employee video and content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series for talent acquisition</a:t>
            </a:r>
          </a:p>
        </p:txBody>
      </p:sp>
    </p:spTree>
    <p:extLst>
      <p:ext uri="{BB962C8B-B14F-4D97-AF65-F5344CB8AC3E}">
        <p14:creationId xmlns:p14="http://schemas.microsoft.com/office/powerpoint/2010/main" val="157335680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3E52AF1-1A1C-5673-E6DE-6108ACCEA9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32"/>
          <a:stretch/>
        </p:blipFill>
        <p:spPr>
          <a:xfrm rot="21361092">
            <a:off x="-282679" y="2116889"/>
            <a:ext cx="11293978" cy="2312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5EA03-C907-D826-BD1F-13705C2D7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84075132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91B439-EC9D-5C5A-B8EE-3F299EFD8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PATTERN COMPUTER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5A84E-DEDC-6577-2917-2CF23CF168D9}"/>
              </a:ext>
            </a:extLst>
          </p:cNvPr>
          <p:cNvSpPr txBox="1"/>
          <p:nvPr/>
        </p:nvSpPr>
        <p:spPr>
          <a:xfrm>
            <a:off x="1471152" y="2636912"/>
            <a:ext cx="44082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Bebas Neue" panose="020B0606020202050201" pitchFamily="34" charset="77"/>
              </a:rPr>
              <a:t>HEALTH TECH COMPANY LAUNCH</a:t>
            </a:r>
            <a:endParaRPr lang="en-GB" sz="3000" dirty="0">
              <a:solidFill>
                <a:schemeClr val="accent1"/>
              </a:solidFill>
              <a:latin typeface="Bebas Neue" panose="020B0606020202050201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7C197-F321-CB9F-7D33-D347809179F3}"/>
              </a:ext>
            </a:extLst>
          </p:cNvPr>
          <p:cNvSpPr txBox="1"/>
          <p:nvPr/>
        </p:nvSpPr>
        <p:spPr>
          <a:xfrm>
            <a:off x="1487488" y="3346573"/>
            <a:ext cx="44082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Event strategy design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Live event production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Content strategy and production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Opening video experience 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Company narrative and storytelling</a:t>
            </a:r>
          </a:p>
          <a:p>
            <a:pPr marL="127000"/>
            <a:endParaRPr lang="en-US" sz="1600" dirty="0">
              <a:solidFill>
                <a:schemeClr val="accent1"/>
              </a:solidFill>
            </a:endParaRPr>
          </a:p>
          <a:p>
            <a:pPr marL="127000"/>
            <a:r>
              <a:rPr lang="en-US" sz="1600" dirty="0">
                <a:solidFill>
                  <a:schemeClr val="accent1"/>
                </a:solidFill>
              </a:rPr>
              <a:t>See the opening VT </a:t>
            </a:r>
            <a:r>
              <a:rPr lang="en-US" sz="1600" dirty="0">
                <a:hlinkClick r:id="rId3"/>
              </a:rPr>
              <a:t>Pattern VT</a:t>
            </a:r>
            <a:endParaRPr lang="en-US" sz="1600" dirty="0"/>
          </a:p>
          <a:p>
            <a:pPr marL="127000"/>
            <a:r>
              <a:rPr lang="en-US" sz="16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BDB12-BDE7-B75F-462F-4CE63CBAE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153" y="5149475"/>
            <a:ext cx="1868876" cy="1708525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D7B42351-70FF-76F4-FFE3-6D3D1767E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3" y="3190910"/>
            <a:ext cx="4968553" cy="25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031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91B439-EC9D-5C5A-B8EE-3F299EFD8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GSK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5A84E-DEDC-6577-2917-2CF23CF168D9}"/>
              </a:ext>
            </a:extLst>
          </p:cNvPr>
          <p:cNvSpPr txBox="1"/>
          <p:nvPr/>
        </p:nvSpPr>
        <p:spPr>
          <a:xfrm>
            <a:off x="1471152" y="2636912"/>
            <a:ext cx="4408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accent1"/>
                </a:solidFill>
                <a:latin typeface="Bebas Neue" panose="020B0606020202050201" pitchFamily="34" charset="77"/>
              </a:rPr>
              <a:t>TRAINING, Development &amp; ENGAGEMENT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7C197-F321-CB9F-7D33-D347809179F3}"/>
              </a:ext>
            </a:extLst>
          </p:cNvPr>
          <p:cNvSpPr txBox="1"/>
          <p:nvPr/>
        </p:nvSpPr>
        <p:spPr>
          <a:xfrm>
            <a:off x="1487488" y="3743161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Training &amp; development series design and delivery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Curriculum development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Train-the-trainer programming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Partnership with renowned speaker David Pearl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EAEF84-15DB-7ADD-DB7F-D35E6DE1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59" y="6070942"/>
            <a:ext cx="1476297" cy="4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holding a stick in front of a conductor&#10;&#10;Description automatically generated">
            <a:extLst>
              <a:ext uri="{FF2B5EF4-FFF2-40B4-BE49-F238E27FC236}">
                <a16:creationId xmlns:a16="http://schemas.microsoft.com/office/drawing/2014/main" id="{54665029-CD78-6853-AA4D-0F2E28B57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2962777"/>
            <a:ext cx="5315073" cy="267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311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91B439-EC9D-5C5A-B8EE-3F299EFD8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ORACLE HEALTH SCIENCES 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32FBA0-E47F-19E2-8E10-78685471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170" y="5840249"/>
            <a:ext cx="2293389" cy="937298"/>
          </a:xfrm>
          <a:prstGeom prst="rect">
            <a:avLst/>
          </a:prstGeom>
        </p:spPr>
      </p:pic>
      <p:pic>
        <p:nvPicPr>
          <p:cNvPr id="7" name="Picture 6" descr="A person sitting on a couch&#10;&#10;Description automatically generated">
            <a:extLst>
              <a:ext uri="{FF2B5EF4-FFF2-40B4-BE49-F238E27FC236}">
                <a16:creationId xmlns:a16="http://schemas.microsoft.com/office/drawing/2014/main" id="{B2CA4AEB-FCBB-AD70-13FF-913E8BA84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537"/>
          <a:stretch/>
        </p:blipFill>
        <p:spPr>
          <a:xfrm>
            <a:off x="6456040" y="2044766"/>
            <a:ext cx="4187094" cy="1937696"/>
          </a:xfrm>
          <a:prstGeom prst="rect">
            <a:avLst/>
          </a:prstGeom>
        </p:spPr>
      </p:pic>
      <p:pic>
        <p:nvPicPr>
          <p:cNvPr id="10" name="Picture 9" descr="A group of people on a computer screen&#10;&#10;Description automatically generated">
            <a:extLst>
              <a:ext uri="{FF2B5EF4-FFF2-40B4-BE49-F238E27FC236}">
                <a16:creationId xmlns:a16="http://schemas.microsoft.com/office/drawing/2014/main" id="{FC9AE227-E096-63B0-7208-C1BBEA52B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749" y="4128502"/>
            <a:ext cx="4619143" cy="26267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A5A84E-DEDC-6577-2917-2CF23CF168D9}"/>
              </a:ext>
            </a:extLst>
          </p:cNvPr>
          <p:cNvSpPr txBox="1"/>
          <p:nvPr/>
        </p:nvSpPr>
        <p:spPr>
          <a:xfrm>
            <a:off x="1636606" y="2476380"/>
            <a:ext cx="4619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Bebas Neue" panose="020B0606020202050201" pitchFamily="34" charset="77"/>
              </a:rPr>
              <a:t>GLOBAL EVENT SERIES DESIGN, PRODUCTION &amp; CONTENT</a:t>
            </a:r>
            <a:endParaRPr lang="en-GB" sz="3000" dirty="0">
              <a:solidFill>
                <a:schemeClr val="accent1"/>
              </a:solidFill>
              <a:latin typeface="Bebas Neue" panose="020B0606020202050201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7C197-F321-CB9F-7D33-D347809179F3}"/>
              </a:ext>
            </a:extLst>
          </p:cNvPr>
          <p:cNvSpPr txBox="1"/>
          <p:nvPr/>
        </p:nvSpPr>
        <p:spPr>
          <a:xfrm>
            <a:off x="1548866" y="3520891"/>
            <a:ext cx="4547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Event strategy design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Virtual event production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Content strategy and production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Communications campaign development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Global virtual broadcast delivery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  <a:p>
            <a:pPr marL="127000"/>
            <a:r>
              <a:rPr lang="en-US" sz="1600" dirty="0">
                <a:solidFill>
                  <a:schemeClr val="accent1"/>
                </a:solidFill>
              </a:rPr>
              <a:t>Here’s our Virtual XP- </a:t>
            </a:r>
            <a:r>
              <a:rPr lang="en-GB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Oracle HS VT</a:t>
            </a:r>
            <a:endParaRPr lang="en-GB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7000"/>
            <a:endParaRPr lang="en-US" sz="1600" dirty="0">
              <a:solidFill>
                <a:schemeClr val="accent1"/>
              </a:solidFill>
            </a:endParaRPr>
          </a:p>
          <a:p>
            <a:pPr marL="285750" indent="-158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8081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B2D3B9-C344-2F87-CE3A-4B9F6F7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028" y="1764958"/>
            <a:ext cx="6421202" cy="21602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Make every </a:t>
            </a:r>
            <a:r>
              <a:rPr lang="en-US" dirty="0">
                <a:solidFill>
                  <a:schemeClr val="accent3"/>
                </a:solidFill>
              </a:rPr>
              <a:t>moment</a:t>
            </a:r>
            <a:r>
              <a:rPr lang="en-US" dirty="0">
                <a:solidFill>
                  <a:schemeClr val="bg1"/>
                </a:solidFill>
              </a:rPr>
              <a:t> count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2253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91B439-EC9D-5C5A-B8EE-3F299EFD82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BIONANO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A5A84E-DEDC-6577-2917-2CF23CF168D9}"/>
              </a:ext>
            </a:extLst>
          </p:cNvPr>
          <p:cNvSpPr txBox="1"/>
          <p:nvPr/>
        </p:nvSpPr>
        <p:spPr>
          <a:xfrm>
            <a:off x="1471152" y="2636912"/>
            <a:ext cx="44082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chemeClr val="accent1"/>
                </a:solidFill>
                <a:latin typeface="Bebas Neue" panose="020B0606020202050201" pitchFamily="34" charset="77"/>
              </a:rPr>
              <a:t>PATIENT STORYTELLING &amp; EVENT PRODUCTION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7C197-F321-CB9F-7D33-D347809179F3}"/>
              </a:ext>
            </a:extLst>
          </p:cNvPr>
          <p:cNvSpPr txBox="1"/>
          <p:nvPr/>
        </p:nvSpPr>
        <p:spPr>
          <a:xfrm>
            <a:off x="1492506" y="3702944"/>
            <a:ext cx="37393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Event strategy design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Live event production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Content strategy and production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Opening video – patient mini-documentary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/>
                </a:solidFill>
              </a:rPr>
              <a:t>Company narrative and storytelling </a:t>
            </a:r>
          </a:p>
          <a:p>
            <a:pPr marL="285750" indent="-158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1827A-633D-F137-2FEF-ECC2971A9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950"/>
          <a:stretch/>
        </p:blipFill>
        <p:spPr>
          <a:xfrm>
            <a:off x="1438886" y="5342190"/>
            <a:ext cx="1911526" cy="1071409"/>
          </a:xfrm>
          <a:prstGeom prst="rect">
            <a:avLst/>
          </a:prstGeom>
        </p:spPr>
      </p:pic>
      <p:pic>
        <p:nvPicPr>
          <p:cNvPr id="5" name="Picture 4" descr="A person and person standing in a park&#10;&#10;Description automatically generated">
            <a:extLst>
              <a:ext uri="{FF2B5EF4-FFF2-40B4-BE49-F238E27FC236}">
                <a16:creationId xmlns:a16="http://schemas.microsoft.com/office/drawing/2014/main" id="{7E6612C8-F7EC-CEB3-75B3-37F5164A3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2717150"/>
            <a:ext cx="5029200" cy="309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5B77D-8B91-4768-F2F4-87DC38AD6F52}"/>
              </a:ext>
            </a:extLst>
          </p:cNvPr>
          <p:cNvSpPr txBox="1"/>
          <p:nvPr/>
        </p:nvSpPr>
        <p:spPr>
          <a:xfrm>
            <a:off x="4476997" y="6353299"/>
            <a:ext cx="6803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missed it take a look at this </a:t>
            </a:r>
            <a:r>
              <a:rPr lang="en-US" dirty="0">
                <a:hlinkClick r:id="rId5"/>
              </a:rPr>
              <a:t>Bionano Patient Story VT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7865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12365-7654-6449-A03C-084D7351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1030711" y="3528636"/>
            <a:ext cx="4474340" cy="1344984"/>
          </a:xfrm>
        </p:spPr>
        <p:txBody>
          <a:bodyPr/>
          <a:lstStyle/>
          <a:p>
            <a:r>
              <a:rPr lang="en-GB" sz="8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2593916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2ACD1C-1353-00FA-75B8-B043F97250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575" y="294507"/>
            <a:ext cx="1336376" cy="1336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43C85F-EFDB-2293-2A97-F8759E734B23}"/>
              </a:ext>
            </a:extLst>
          </p:cNvPr>
          <p:cNvSpPr txBox="1"/>
          <p:nvPr/>
        </p:nvSpPr>
        <p:spPr>
          <a:xfrm>
            <a:off x="5272150" y="1779380"/>
            <a:ext cx="15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Bebas Neue" panose="020B0606020202050201" pitchFamily="34" charset="77"/>
              </a:rPr>
              <a:t>Creative</a:t>
            </a:r>
            <a:endParaRPr lang="en-GB" sz="3600" dirty="0">
              <a:solidFill>
                <a:schemeClr val="accent1"/>
              </a:solidFill>
              <a:latin typeface="Bebas Neue" panose="020B0606020202050201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B481C-366F-ACD7-6565-5EF175CF4C78}"/>
              </a:ext>
            </a:extLst>
          </p:cNvPr>
          <p:cNvSpPr txBox="1"/>
          <p:nvPr/>
        </p:nvSpPr>
        <p:spPr>
          <a:xfrm>
            <a:off x="1894658" y="2425711"/>
            <a:ext cx="8270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Open Sans" panose="02000506000000020004" pitchFamily="2" charset="0"/>
              </a:rPr>
              <a:t>Big ideas to shape your narrative in the best way possible</a:t>
            </a:r>
            <a:endParaRPr lang="en-GB" sz="1400" dirty="0">
              <a:solidFill>
                <a:schemeClr val="accent1"/>
              </a:solidFill>
              <a:latin typeface="Open Sans" panose="02000506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128BC-46EB-7F95-4CD2-2AE6DDDFA8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481" y="3187712"/>
            <a:ext cx="1336376" cy="1336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FD40CD-E171-F4EE-02C4-FFA6F9AEFE2B}"/>
              </a:ext>
            </a:extLst>
          </p:cNvPr>
          <p:cNvSpPr txBox="1"/>
          <p:nvPr/>
        </p:nvSpPr>
        <p:spPr>
          <a:xfrm>
            <a:off x="2268057" y="4545587"/>
            <a:ext cx="15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/>
                </a:solidFill>
                <a:latin typeface="Bebas Neue" panose="020B0606020202050201" pitchFamily="34" charset="77"/>
              </a:rPr>
              <a:t>Design</a:t>
            </a:r>
            <a:endParaRPr lang="en-GB" sz="3600" dirty="0">
              <a:solidFill>
                <a:schemeClr val="accent3"/>
              </a:solidFill>
              <a:latin typeface="Bebas Neue" panose="020B0606020202050201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8667A3-D65A-83A3-E10F-72C4F6EE91D8}"/>
              </a:ext>
            </a:extLst>
          </p:cNvPr>
          <p:cNvSpPr txBox="1"/>
          <p:nvPr/>
        </p:nvSpPr>
        <p:spPr>
          <a:xfrm>
            <a:off x="1738636" y="5209874"/>
            <a:ext cx="2808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3"/>
                </a:solidFill>
                <a:latin typeface="Open Sans" panose="02000506000000020004" pitchFamily="2" charset="0"/>
              </a:rPr>
              <a:t>Collateral, graphic animations and broadcast quality video to take your content to the next level</a:t>
            </a:r>
            <a:endParaRPr lang="en-GB" sz="1400" dirty="0">
              <a:solidFill>
                <a:schemeClr val="accent3"/>
              </a:solidFill>
              <a:latin typeface="Open Sans" panose="02000506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787F6-CAB4-1BF5-6B80-B1A7B69ADD6A}"/>
              </a:ext>
            </a:extLst>
          </p:cNvPr>
          <p:cNvSpPr txBox="1"/>
          <p:nvPr/>
        </p:nvSpPr>
        <p:spPr>
          <a:xfrm>
            <a:off x="5232270" y="4545587"/>
            <a:ext cx="159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Bebas Neue" panose="020B0606020202050201" pitchFamily="34" charset="77"/>
              </a:rPr>
              <a:t>Digital</a:t>
            </a:r>
            <a:endParaRPr lang="en-GB" sz="3600" dirty="0">
              <a:solidFill>
                <a:schemeClr val="accent4"/>
              </a:solidFill>
              <a:latin typeface="Bebas Neue" panose="020B0606020202050201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24C62-9EFF-A487-9B1E-314BCCFBC16A}"/>
              </a:ext>
            </a:extLst>
          </p:cNvPr>
          <p:cNvSpPr txBox="1"/>
          <p:nvPr/>
        </p:nvSpPr>
        <p:spPr>
          <a:xfrm>
            <a:off x="5015880" y="5209874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  <a:latin typeface="Open Sans" panose="02000506000000020004" pitchFamily="2" charset="0"/>
              </a:rPr>
              <a:t>Transformative digital experiences that deliver results</a:t>
            </a:r>
            <a:endParaRPr lang="en-GB" sz="1400" dirty="0">
              <a:solidFill>
                <a:schemeClr val="accent4"/>
              </a:solidFill>
              <a:latin typeface="Open Sans" panose="02000506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B5E25-6858-F2C8-1C00-24D83E29D5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6058" y="3248884"/>
            <a:ext cx="1455795" cy="14557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E52F23-2059-9F9B-7C94-AB19196ECD65}"/>
              </a:ext>
            </a:extLst>
          </p:cNvPr>
          <p:cNvSpPr txBox="1"/>
          <p:nvPr/>
        </p:nvSpPr>
        <p:spPr>
          <a:xfrm>
            <a:off x="8025992" y="4529823"/>
            <a:ext cx="204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Bebas Neue" panose="020B0606020202050201" pitchFamily="34" charset="77"/>
              </a:rPr>
              <a:t>Experience</a:t>
            </a:r>
            <a:endParaRPr lang="en-GB" sz="3600" dirty="0">
              <a:solidFill>
                <a:schemeClr val="accent2"/>
              </a:solidFill>
              <a:latin typeface="Bebas Neue" panose="020B0606020202050201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BE526-D44A-142B-C5FD-9406F3E2142F}"/>
              </a:ext>
            </a:extLst>
          </p:cNvPr>
          <p:cNvSpPr txBox="1"/>
          <p:nvPr/>
        </p:nvSpPr>
        <p:spPr>
          <a:xfrm>
            <a:off x="7536376" y="5211197"/>
            <a:ext cx="3024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Open Sans" panose="02000506000000020004" pitchFamily="2" charset="0"/>
              </a:rPr>
              <a:t>Compelling storytelling and immersive live experiences, bringing audiences and brands together</a:t>
            </a:r>
            <a:endParaRPr lang="en-GB" sz="1400" dirty="0">
              <a:solidFill>
                <a:schemeClr val="accent2"/>
              </a:solidFill>
              <a:latin typeface="Open Sans" panose="02000506000000020004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6AF5DE-FA26-C1E4-3A2D-87AF3200A3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267" y="2819821"/>
            <a:ext cx="1595225" cy="15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1592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9">
            <a:extLst>
              <a:ext uri="{FF2B5EF4-FFF2-40B4-BE49-F238E27FC236}">
                <a16:creationId xmlns:a16="http://schemas.microsoft.com/office/drawing/2014/main" id="{DA53DB0C-4FFA-4ADC-E313-D53E2893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14612" y="-2687638"/>
            <a:ext cx="6907213" cy="1224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8">
            <a:extLst>
              <a:ext uri="{FF2B5EF4-FFF2-40B4-BE49-F238E27FC236}">
                <a16:creationId xmlns:a16="http://schemas.microsoft.com/office/drawing/2014/main" id="{CFCFEC08-6CEB-FF30-28C9-DF35188EF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9" y="648586"/>
            <a:ext cx="7676233" cy="595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venir Next" panose="020B0503020202020204" pitchFamily="34" charset="0"/>
              <a:buChar char="•"/>
              <a:defRPr sz="2800">
                <a:solidFill>
                  <a:schemeClr val="tx1"/>
                </a:solidFill>
                <a:latin typeface="Bebas Neue Bold" panose="020B0606020202050201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At Whitewall, we GIVE HEALTHCARE &amp; LIFE SCIENCES</a:t>
            </a: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solidFill>
                  <a:srgbClr val="29ABE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 </a:t>
            </a: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solidFill>
                  <a:srgbClr val="D00000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CREATIVE AGENCY</a:t>
            </a:r>
            <a:endParaRPr kumimoji="0" lang="en-US" altLang="en-US" sz="140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Healthcare &amp; Life Sciences, every moment counts.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dedicated team of professionals is here to create content and design experiences that get results; working with internal stakeholders to craft the format and delivery that will inform, engage and inspire.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commitment is to work with the client team to set the bar higher than ever before.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GB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 is a creative agency dedicated to making every moment count.</a:t>
            </a: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pic>
        <p:nvPicPr>
          <p:cNvPr id="32771" name="Picture 2" descr="A person walking in front of a wall covered in posters&#10;&#10;Description automatically generated with medium confidence">
            <a:extLst>
              <a:ext uri="{FF2B5EF4-FFF2-40B4-BE49-F238E27FC236}">
                <a16:creationId xmlns:a16="http://schemas.microsoft.com/office/drawing/2014/main" id="{6880FB2C-C11F-FCC6-E347-A4E247F5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324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B20A11-7A5A-5A96-473A-BE2765864F91}"/>
              </a:ext>
            </a:extLst>
          </p:cNvPr>
          <p:cNvSpPr/>
          <p:nvPr/>
        </p:nvSpPr>
        <p:spPr>
          <a:xfrm>
            <a:off x="11653838" y="0"/>
            <a:ext cx="538162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pic>
        <p:nvPicPr>
          <p:cNvPr id="32773" name="Graphic 11">
            <a:extLst>
              <a:ext uri="{FF2B5EF4-FFF2-40B4-BE49-F238E27FC236}">
                <a16:creationId xmlns:a16="http://schemas.microsoft.com/office/drawing/2014/main" id="{1FA28663-9BB4-F628-8946-F3C224C4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89663" y="887412"/>
            <a:ext cx="687705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9">
            <a:extLst>
              <a:ext uri="{FF2B5EF4-FFF2-40B4-BE49-F238E27FC236}">
                <a16:creationId xmlns:a16="http://schemas.microsoft.com/office/drawing/2014/main" id="{DA53DB0C-4FFA-4ADC-E313-D53E2893C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14612" y="-2687638"/>
            <a:ext cx="6907213" cy="1224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8">
            <a:extLst>
              <a:ext uri="{FF2B5EF4-FFF2-40B4-BE49-F238E27FC236}">
                <a16:creationId xmlns:a16="http://schemas.microsoft.com/office/drawing/2014/main" id="{CFCFEC08-6CEB-FF30-28C9-DF35188EF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648586"/>
            <a:ext cx="7532688" cy="595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venir Next" panose="020B0503020202020204" pitchFamily="34" charset="0"/>
              <a:buChar char="•"/>
              <a:defRPr sz="2800">
                <a:solidFill>
                  <a:schemeClr val="tx1"/>
                </a:solidFill>
                <a:latin typeface="Bebas Neue Bold" panose="020B0606020202050201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We want to be </a:t>
            </a:r>
            <a:r>
              <a:rPr lang="en-US" altLang="en-US" sz="3600" dirty="0">
                <a:solidFill>
                  <a:srgbClr val="C00000"/>
                </a:solidFill>
                <a:latin typeface="Bebas Neue" panose="020B0606020202050201" pitchFamily="34" charset="77"/>
              </a:rPr>
              <a:t>THE</a:t>
            </a:r>
            <a:r>
              <a:rPr kumimoji="0" lang="en-US" altLang="en-US" sz="3600" u="none" strike="noStrike" kern="1200" cap="none" spc="0" normalizeH="0" baseline="0" noProof="0" dirty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 creative agency of choice</a:t>
            </a:r>
            <a:endParaRPr kumimoji="0" lang="en-US" altLang="en-US" sz="140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 panose="020B05020201040202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always nice to have friends in any location. Local knowledge is vital to any organisation that wants to not </a:t>
            </a:r>
            <a:r>
              <a:rPr lang="en-GB" alt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‘land’ but also ‘expand’</a:t>
            </a:r>
            <a:r>
              <a:rPr kumimoji="0" lang="en-GB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an established US presence, our HQ in London and a mix of US, UK and international employees, we have the team that understands the market</a:t>
            </a:r>
            <a:r>
              <a:rPr lang="en-GB" alt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kumimoji="0" lang="en-GB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speaks the language</a:t>
            </a:r>
            <a:r>
              <a:rPr lang="en-GB" altLang="en-US" sz="18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kumimoji="0" lang="en-GB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both sides of the Atlantic.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help businesses tell their story to prospects, customers, partners, investors and stakeholders through every kind of media, and in a way that ensures they make every moment count.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sz="18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pic>
        <p:nvPicPr>
          <p:cNvPr id="32771" name="Picture 2" descr="A person walking in front of a wall covered in posters&#10;&#10;Description automatically generated with medium confidence">
            <a:extLst>
              <a:ext uri="{FF2B5EF4-FFF2-40B4-BE49-F238E27FC236}">
                <a16:creationId xmlns:a16="http://schemas.microsoft.com/office/drawing/2014/main" id="{6880FB2C-C11F-FCC6-E347-A4E247F5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324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B20A11-7A5A-5A96-473A-BE2765864F91}"/>
              </a:ext>
            </a:extLst>
          </p:cNvPr>
          <p:cNvSpPr/>
          <p:nvPr/>
        </p:nvSpPr>
        <p:spPr>
          <a:xfrm>
            <a:off x="11653838" y="0"/>
            <a:ext cx="538162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pic>
        <p:nvPicPr>
          <p:cNvPr id="32773" name="Graphic 11">
            <a:extLst>
              <a:ext uri="{FF2B5EF4-FFF2-40B4-BE49-F238E27FC236}">
                <a16:creationId xmlns:a16="http://schemas.microsoft.com/office/drawing/2014/main" id="{1FA28663-9BB4-F628-8946-F3C224C4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89663" y="887412"/>
            <a:ext cx="687705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07236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A82B3E-1E06-88D5-2889-1563175BB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281634" y="253822"/>
            <a:ext cx="6384584" cy="747128"/>
          </a:xfrm>
        </p:spPr>
        <p:txBody>
          <a:bodyPr/>
          <a:lstStyle/>
          <a:p>
            <a:pPr>
              <a:tabLst>
                <a:tab pos="444500" algn="l"/>
              </a:tabLst>
            </a:pPr>
            <a:r>
              <a:rPr lang="en-US" dirty="0"/>
              <a:t>OUR </a:t>
            </a:r>
            <a:r>
              <a:rPr lang="en-US" dirty="0">
                <a:solidFill>
                  <a:srgbClr val="29ABE2"/>
                </a:solidFill>
              </a:rPr>
              <a:t>GLOBAL REACH</a:t>
            </a:r>
            <a:endParaRPr lang="en-GB" dirty="0">
              <a:solidFill>
                <a:srgbClr val="29ABE2"/>
              </a:solidFill>
            </a:endParaRPr>
          </a:p>
        </p:txBody>
      </p:sp>
      <p:pic>
        <p:nvPicPr>
          <p:cNvPr id="36" name="Picture 35" descr="A group of blue objects in the sky&#10;&#10;Description automatically generated">
            <a:extLst>
              <a:ext uri="{FF2B5EF4-FFF2-40B4-BE49-F238E27FC236}">
                <a16:creationId xmlns:a16="http://schemas.microsoft.com/office/drawing/2014/main" id="{7501D021-7334-2827-530C-2AA6432D5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1" y="2185762"/>
            <a:ext cx="10512537" cy="467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623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F2176E-84DE-2C9C-DE4F-497C2DDF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339416" y="1050878"/>
            <a:ext cx="6773512" cy="604781"/>
          </a:xfrm>
        </p:spPr>
        <p:txBody>
          <a:bodyPr/>
          <a:lstStyle/>
          <a:p>
            <a:r>
              <a:rPr lang="en-US" sz="3600" dirty="0"/>
              <a:t>OUR HEALTHCARE &amp; LIFE SCIENCES ROSTER</a:t>
            </a:r>
            <a:endParaRPr lang="en-GB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4F6B8-6563-744C-87F5-96EE3613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432" y="2996952"/>
            <a:ext cx="2684512" cy="728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9757D-3150-7A14-E8DA-E6F99B8D4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3097758"/>
            <a:ext cx="2435460" cy="995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58AFA-24A1-790E-F3DA-F05DD12C3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8" y="3284984"/>
            <a:ext cx="1944077" cy="557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09C61-86D4-98B5-D40B-E81BDAC5B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145" y="4076721"/>
            <a:ext cx="1561369" cy="117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A8106A-9502-0AEE-246C-63D7D15F2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84" y="4180950"/>
            <a:ext cx="1769532" cy="99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35FBF7-A6F5-1EDE-8913-1D52FEF23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9212" y="4388663"/>
            <a:ext cx="1726319" cy="57993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0B02E8C-87A0-EACA-D6E6-0E8657C574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67897" y="4397769"/>
            <a:ext cx="2233294" cy="570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5287F-EAC0-9BF4-F382-2F4C02F65A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975"/>
          <a:stretch/>
        </p:blipFill>
        <p:spPr>
          <a:xfrm>
            <a:off x="8378632" y="3234839"/>
            <a:ext cx="2037848" cy="721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5AA55E-CB3D-DADE-9D40-16C94D31FD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9945" y="3763881"/>
            <a:ext cx="2695058" cy="1796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99771D-2385-041C-0512-18F9F45EEA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4713" y="2886577"/>
            <a:ext cx="2126579" cy="14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038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0B7582-3593-03AF-5921-90DE5284DBC4}"/>
              </a:ext>
            </a:extLst>
          </p:cNvPr>
          <p:cNvSpPr txBox="1"/>
          <p:nvPr/>
        </p:nvSpPr>
        <p:spPr>
          <a:xfrm>
            <a:off x="623392" y="2228671"/>
            <a:ext cx="11017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Bebas Neue" panose="020B0606020202050201" pitchFamily="34" charset="77"/>
              </a:rPr>
              <a:t>WE COMBINE HEALTHCARE &amp; LIFE SCIENCES EXPERTISE, </a:t>
            </a:r>
          </a:p>
          <a:p>
            <a:r>
              <a:rPr lang="en-US" sz="5000" dirty="0">
                <a:solidFill>
                  <a:schemeClr val="bg1"/>
                </a:solidFill>
                <a:latin typeface="Bebas Neue" panose="020B0606020202050201" pitchFamily="34" charset="77"/>
              </a:rPr>
              <a:t>CREATIVE THOUGHT PARTNERSHIP AND STRATEGIC DESIGN WITH TRUSTED EXECUTION AND DELIVERY.   </a:t>
            </a:r>
          </a:p>
        </p:txBody>
      </p:sp>
    </p:spTree>
    <p:extLst>
      <p:ext uri="{BB962C8B-B14F-4D97-AF65-F5344CB8AC3E}">
        <p14:creationId xmlns:p14="http://schemas.microsoft.com/office/powerpoint/2010/main" val="141894813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Do I Talk to My Doctor? | NGPG">
            <a:extLst>
              <a:ext uri="{FF2B5EF4-FFF2-40B4-BE49-F238E27FC236}">
                <a16:creationId xmlns:a16="http://schemas.microsoft.com/office/drawing/2014/main" id="{B8CBA7D4-B566-AA9A-F8A0-D4E0D0020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" r="36541"/>
          <a:stretch/>
        </p:blipFill>
        <p:spPr bwMode="auto">
          <a:xfrm>
            <a:off x="5951984" y="0"/>
            <a:ext cx="660360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28D064-5DE8-6D9C-8B79-D562476BD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60000">
            <a:off x="354038" y="901622"/>
            <a:ext cx="7690411" cy="547842"/>
          </a:xfrm>
        </p:spPr>
        <p:txBody>
          <a:bodyPr/>
          <a:lstStyle/>
          <a:p>
            <a:r>
              <a:rPr lang="en-US" sz="3200" dirty="0"/>
              <a:t>HEALTHCARE &amp; LIFE SCIENCES EXPERTISE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9AD19-8013-12A9-4141-C0F4970278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600" dirty="0"/>
              <a:t>Experiences and content designed with patient and caregiver / HCP centricity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600" dirty="0"/>
              <a:t>Partnering with marketing teams to support their patient and HCP engagement strategies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600" dirty="0"/>
              <a:t>Telling powerful stories within Regulatory, Quality &amp; Compliance environments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600" dirty="0"/>
              <a:t>Scientific and technological storytelling around innovation and advancing the continuum of care 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600" dirty="0"/>
              <a:t>Awards and recognition tailored to purpose driven organizations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0B433-7C9A-BA03-88C3-4440F33C02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368" y="2495174"/>
            <a:ext cx="5326063" cy="504825"/>
          </a:xfrm>
        </p:spPr>
        <p:txBody>
          <a:bodyPr/>
          <a:lstStyle/>
          <a:p>
            <a:r>
              <a:rPr lang="en-US" dirty="0"/>
              <a:t>HEALTH &amp; LIFE SCIENCES DYNAMICS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F1AAC7-3690-FC9E-0426-09EA229C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5161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venir Nex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venir Next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  <SharedWithUsers xmlns="bbe29a26-4ba2-44fb-9ebd-4f0032c7f13a">
      <UserInfo>
        <DisplayName>Matthew Wall</DisplayName>
        <AccountId>40</AccountId>
        <AccountType/>
      </UserInfo>
      <UserInfo>
        <DisplayName>John Garrett</DisplayName>
        <AccountId>26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5" ma:contentTypeDescription="Create a new document." ma:contentTypeScope="" ma:versionID="ed5b21121cafb7b0c4e163b95c02ea5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8bbacb702a3ef1dcac48f4d8d396853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719FED-B334-4D75-BFB1-02353D4A46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CCDF4F-200F-4921-9F11-03CA7E6FDCC0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be29a26-4ba2-44fb-9ebd-4f0032c7f13a"/>
    <ds:schemaRef ds:uri="37024962-1aa8-4a0e-bcc4-2052b0132858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3EE15A0-C5C4-4D3F-B118-4B67777E79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74931</TotalTime>
  <Words>810</Words>
  <Application>Microsoft Macintosh PowerPoint</Application>
  <PresentationFormat>Widescreen</PresentationFormat>
  <Paragraphs>164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Bebas Neue</vt:lpstr>
      <vt:lpstr>Wingdings</vt:lpstr>
      <vt:lpstr>Avenir Next</vt:lpstr>
      <vt:lpstr>Gill Sans MT</vt:lpstr>
      <vt:lpstr>Open Sans</vt:lpstr>
      <vt:lpstr>Whitewall 2022</vt:lpstr>
      <vt:lpstr>PowerPoint Presentation</vt:lpstr>
      <vt:lpstr>Make every moment count</vt:lpstr>
      <vt:lpstr>PowerPoint Presentation</vt:lpstr>
      <vt:lpstr>PowerPoint Presentation</vt:lpstr>
      <vt:lpstr>PowerPoint Presentation</vt:lpstr>
      <vt:lpstr>OUR GLOBAL REACH</vt:lpstr>
      <vt:lpstr>OUR HEALTHCARE &amp; LIFE SCIENCES ROSTER</vt:lpstr>
      <vt:lpstr>PowerPoint Presentation</vt:lpstr>
      <vt:lpstr>HEALTHCARE &amp; LIFE SCIENCES EXPERTISE</vt:lpstr>
      <vt:lpstr>TRANSCREATION</vt:lpstr>
      <vt:lpstr>MISSION &amp; VALUES</vt:lpstr>
      <vt:lpstr>PATIENT STORYTELLING</vt:lpstr>
      <vt:lpstr>PRODUCT STORYTELLING </vt:lpstr>
      <vt:lpstr>MARKET SPOTLIGHT</vt:lpstr>
      <vt:lpstr>MARKET SPOTLIGHT</vt:lpstr>
      <vt:lpstr>CASE STUDIES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Lewis</dc:creator>
  <cp:lastModifiedBy>John Garrett</cp:lastModifiedBy>
  <cp:revision>635</cp:revision>
  <dcterms:created xsi:type="dcterms:W3CDTF">2021-01-15T16:59:24Z</dcterms:created>
  <dcterms:modified xsi:type="dcterms:W3CDTF">2024-05-15T13:15:23Z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