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06" r:id="rId4"/>
  </p:sldMasterIdLst>
  <p:notesMasterIdLst>
    <p:notesMasterId r:id="rId34"/>
  </p:notesMasterIdLst>
  <p:handoutMasterIdLst>
    <p:handoutMasterId r:id="rId35"/>
  </p:handoutMasterIdLst>
  <p:sldIdLst>
    <p:sldId id="4466" r:id="rId5"/>
    <p:sldId id="4439" r:id="rId6"/>
    <p:sldId id="4440" r:id="rId7"/>
    <p:sldId id="2147471222" r:id="rId8"/>
    <p:sldId id="4489" r:id="rId9"/>
    <p:sldId id="2147471261" r:id="rId10"/>
    <p:sldId id="2147471260" r:id="rId11"/>
    <p:sldId id="2147471215" r:id="rId12"/>
    <p:sldId id="2147471216" r:id="rId13"/>
    <p:sldId id="2147471265" r:id="rId14"/>
    <p:sldId id="2147471227" r:id="rId15"/>
    <p:sldId id="2147471228" r:id="rId16"/>
    <p:sldId id="2147471262" r:id="rId17"/>
    <p:sldId id="2147471250" r:id="rId18"/>
    <p:sldId id="2147471251" r:id="rId19"/>
    <p:sldId id="2147471242" r:id="rId20"/>
    <p:sldId id="2147471234" r:id="rId21"/>
    <p:sldId id="2147471239" r:id="rId22"/>
    <p:sldId id="2147471241" r:id="rId23"/>
    <p:sldId id="2147471264" r:id="rId24"/>
    <p:sldId id="2147471252" r:id="rId25"/>
    <p:sldId id="2147471218" r:id="rId26"/>
    <p:sldId id="2147471224" r:id="rId27"/>
    <p:sldId id="2147471258" r:id="rId28"/>
    <p:sldId id="2147471263" r:id="rId29"/>
    <p:sldId id="2147471266" r:id="rId30"/>
    <p:sldId id="2147471257" r:id="rId31"/>
    <p:sldId id="2147471256" r:id="rId32"/>
    <p:sldId id="2147471259" r:id="rId33"/>
  </p:sldIdLst>
  <p:sldSz cx="12192000" cy="6858000"/>
  <p:notesSz cx="6858000" cy="9144000"/>
  <p:embeddedFontLst>
    <p:embeddedFont>
      <p:font typeface="Avenir Next" panose="020B0503020202020204" pitchFamily="34" charset="0"/>
      <p:regular r:id="rId36"/>
      <p:bold r:id="rId37"/>
      <p:italic r:id="rId38"/>
      <p:boldItalic r:id="rId39"/>
    </p:embeddedFont>
    <p:embeddedFont>
      <p:font typeface="Bebas Neue Bold" panose="020B0606020202050201" pitchFamily="34" charset="77"/>
      <p:bold r:id="rId40"/>
    </p:embeddedFont>
    <p:embeddedFont>
      <p:font typeface="Open Sans" panose="020B0606030504020204" pitchFamily="34" charset="0"/>
      <p:regular r:id="rId41"/>
      <p:bold r:id="rId42"/>
      <p:italic r:id="rId43"/>
      <p:boldItalic r:id="rId44"/>
    </p:embeddedFont>
    <p:embeddedFont>
      <p:font typeface="Open Sans Light" panose="020B0306030504020204" pitchFamily="34" charset="0"/>
      <p:regular r:id="rId45"/>
      <p:italic r:id="rId46"/>
    </p:embeddedFont>
  </p:embeddedFontLst>
  <p:defaultTex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31">
          <p15:clr>
            <a:srgbClr val="A4A3A4"/>
          </p15:clr>
        </p15:guide>
        <p15:guide id="3" pos="5065">
          <p15:clr>
            <a:srgbClr val="A4A3A4"/>
          </p15:clr>
        </p15:guide>
        <p15:guide id="4" orient="horz" pos="436">
          <p15:clr>
            <a:srgbClr val="A4A3A4"/>
          </p15:clr>
        </p15:guide>
        <p15:guide id="5" pos="52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Har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3A54"/>
    <a:srgbClr val="D00000"/>
    <a:srgbClr val="29ABE2"/>
    <a:srgbClr val="444444"/>
    <a:srgbClr val="EBD64E"/>
    <a:srgbClr val="DE006E"/>
    <a:srgbClr val="E62767"/>
    <a:srgbClr val="B31B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0EEC45-0CB5-C949-A38F-4F69A488FDDB}" v="31" dt="2024-04-19T14:58:31.146"/>
    <p1510:client id="{4E8F79C3-D659-0143-8470-BB7D841090B8}" v="1" dt="2024-04-19T15:35:03.410"/>
    <p1510:client id="{84D73863-A419-4940-B74E-22022955BD7A}" v="49" dt="2024-04-19T12:49:42.490"/>
    <p1510:client id="{F8FA2DBC-E465-DF4C-89FC-2E295217C2A5}" v="36" dt="2024-04-19T14:38:33.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9" autoAdjust="0"/>
    <p:restoredTop sz="72245" autoAdjust="0"/>
  </p:normalViewPr>
  <p:slideViewPr>
    <p:cSldViewPr snapToObjects="1">
      <p:cViewPr varScale="1">
        <p:scale>
          <a:sx n="90" d="100"/>
          <a:sy n="90" d="100"/>
        </p:scale>
        <p:origin x="1608" y="200"/>
      </p:cViewPr>
      <p:guideLst>
        <p:guide orient="horz" pos="2160"/>
        <p:guide pos="3931"/>
        <p:guide pos="5065"/>
        <p:guide orient="horz" pos="436"/>
        <p:guide pos="529"/>
      </p:guideLst>
    </p:cSldViewPr>
  </p:slideViewPr>
  <p:notesTextViewPr>
    <p:cViewPr>
      <p:scale>
        <a:sx n="1" d="1"/>
        <a:sy n="1" d="1"/>
      </p:scale>
      <p:origin x="0" y="0"/>
    </p:cViewPr>
  </p:notesTextViewPr>
  <p:sorterViewPr>
    <p:cViewPr>
      <p:scale>
        <a:sx n="1" d="1"/>
        <a:sy n="1" d="1"/>
      </p:scale>
      <p:origin x="0" y="0"/>
    </p:cViewPr>
  </p:sorterViewPr>
  <p:notesViewPr>
    <p:cSldViewPr snapToObject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c Gerry" userId="2b219cfc-ba88-46c5-8985-d097e2c1ff17" providerId="ADAL" clId="{F8FA2DBC-E465-DF4C-89FC-2E295217C2A5}"/>
    <pc:docChg chg="undo custSel modSld">
      <pc:chgData name="Dominic Gerry" userId="2b219cfc-ba88-46c5-8985-d097e2c1ff17" providerId="ADAL" clId="{F8FA2DBC-E465-DF4C-89FC-2E295217C2A5}" dt="2024-04-19T14:38:33.096" v="35" actId="1035"/>
      <pc:docMkLst>
        <pc:docMk/>
      </pc:docMkLst>
      <pc:sldChg chg="modSp mod">
        <pc:chgData name="Dominic Gerry" userId="2b219cfc-ba88-46c5-8985-d097e2c1ff17" providerId="ADAL" clId="{F8FA2DBC-E465-DF4C-89FC-2E295217C2A5}" dt="2024-04-19T14:36:08.503" v="20" actId="1037"/>
        <pc:sldMkLst>
          <pc:docMk/>
          <pc:sldMk cId="2670195590" sldId="2147471214"/>
        </pc:sldMkLst>
        <pc:grpChg chg="mod">
          <ac:chgData name="Dominic Gerry" userId="2b219cfc-ba88-46c5-8985-d097e2c1ff17" providerId="ADAL" clId="{F8FA2DBC-E465-DF4C-89FC-2E295217C2A5}" dt="2024-04-19T14:36:08.503" v="20" actId="1037"/>
          <ac:grpSpMkLst>
            <pc:docMk/>
            <pc:sldMk cId="2670195590" sldId="2147471214"/>
            <ac:grpSpMk id="4" creationId="{A959F953-158F-8B3D-B904-E1E21B261EB7}"/>
          </ac:grpSpMkLst>
        </pc:grpChg>
      </pc:sldChg>
      <pc:sldChg chg="modSp mod">
        <pc:chgData name="Dominic Gerry" userId="2b219cfc-ba88-46c5-8985-d097e2c1ff17" providerId="ADAL" clId="{F8FA2DBC-E465-DF4C-89FC-2E295217C2A5}" dt="2024-04-19T14:38:03.571" v="31" actId="1076"/>
        <pc:sldMkLst>
          <pc:docMk/>
          <pc:sldMk cId="4222046909" sldId="2147471258"/>
        </pc:sldMkLst>
        <pc:picChg chg="mod">
          <ac:chgData name="Dominic Gerry" userId="2b219cfc-ba88-46c5-8985-d097e2c1ff17" providerId="ADAL" clId="{F8FA2DBC-E465-DF4C-89FC-2E295217C2A5}" dt="2024-04-19T14:38:03.571" v="31" actId="1076"/>
          <ac:picMkLst>
            <pc:docMk/>
            <pc:sldMk cId="4222046909" sldId="2147471258"/>
            <ac:picMk id="6" creationId="{F63CB38B-5539-BC71-7530-55BDEC95E8C8}"/>
          </ac:picMkLst>
        </pc:picChg>
      </pc:sldChg>
      <pc:sldChg chg="modSp">
        <pc:chgData name="Dominic Gerry" userId="2b219cfc-ba88-46c5-8985-d097e2c1ff17" providerId="ADAL" clId="{F8FA2DBC-E465-DF4C-89FC-2E295217C2A5}" dt="2024-04-19T14:38:33.096" v="35" actId="1035"/>
        <pc:sldMkLst>
          <pc:docMk/>
          <pc:sldMk cId="2309032932" sldId="2147471261"/>
        </pc:sldMkLst>
        <pc:spChg chg="mod">
          <ac:chgData name="Dominic Gerry" userId="2b219cfc-ba88-46c5-8985-d097e2c1ff17" providerId="ADAL" clId="{F8FA2DBC-E465-DF4C-89FC-2E295217C2A5}" dt="2024-04-19T14:38:33.096" v="35" actId="1035"/>
          <ac:spMkLst>
            <pc:docMk/>
            <pc:sldMk cId="2309032932" sldId="2147471261"/>
            <ac:spMk id="2" creationId="{5062BDBA-F74C-6124-C7C0-3785AB021F37}"/>
          </ac:spMkLst>
        </pc:spChg>
      </pc:sldChg>
      <pc:sldChg chg="modSp mod">
        <pc:chgData name="Dominic Gerry" userId="2b219cfc-ba88-46c5-8985-d097e2c1ff17" providerId="ADAL" clId="{F8FA2DBC-E465-DF4C-89FC-2E295217C2A5}" dt="2024-04-19T14:35:12.081" v="0" actId="1076"/>
        <pc:sldMkLst>
          <pc:docMk/>
          <pc:sldMk cId="3479159710" sldId="2147471263"/>
        </pc:sldMkLst>
        <pc:picChg chg="mod">
          <ac:chgData name="Dominic Gerry" userId="2b219cfc-ba88-46c5-8985-d097e2c1ff17" providerId="ADAL" clId="{F8FA2DBC-E465-DF4C-89FC-2E295217C2A5}" dt="2024-04-19T14:35:12.081" v="0" actId="1076"/>
          <ac:picMkLst>
            <pc:docMk/>
            <pc:sldMk cId="3479159710" sldId="2147471263"/>
            <ac:picMk id="2" creationId="{FC08E003-F7BD-BBDD-7C17-02FD9826E36F}"/>
          </ac:picMkLst>
        </pc:picChg>
      </pc:sldChg>
      <pc:sldChg chg="addSp delSp modSp mod">
        <pc:chgData name="Dominic Gerry" userId="2b219cfc-ba88-46c5-8985-d097e2c1ff17" providerId="ADAL" clId="{F8FA2DBC-E465-DF4C-89FC-2E295217C2A5}" dt="2024-04-19T14:36:35.564" v="28" actId="1076"/>
        <pc:sldMkLst>
          <pc:docMk/>
          <pc:sldMk cId="3800248579" sldId="2147471266"/>
        </pc:sldMkLst>
        <pc:spChg chg="add del mod">
          <ac:chgData name="Dominic Gerry" userId="2b219cfc-ba88-46c5-8985-d097e2c1ff17" providerId="ADAL" clId="{F8FA2DBC-E465-DF4C-89FC-2E295217C2A5}" dt="2024-04-19T14:35:41.516" v="5" actId="478"/>
          <ac:spMkLst>
            <pc:docMk/>
            <pc:sldMk cId="3800248579" sldId="2147471266"/>
            <ac:spMk id="2" creationId="{56F5DE26-61E4-4A2C-618B-80D9156EEEDF}"/>
          </ac:spMkLst>
        </pc:spChg>
        <pc:spChg chg="mod">
          <ac:chgData name="Dominic Gerry" userId="2b219cfc-ba88-46c5-8985-d097e2c1ff17" providerId="ADAL" clId="{F8FA2DBC-E465-DF4C-89FC-2E295217C2A5}" dt="2024-04-19T14:36:35.564" v="28" actId="1076"/>
          <ac:spMkLst>
            <pc:docMk/>
            <pc:sldMk cId="3800248579" sldId="2147471266"/>
            <ac:spMk id="17" creationId="{16BB205C-A201-F72E-6445-6AEAF8B6EBF7}"/>
          </ac:spMkLst>
        </pc:spChg>
        <pc:picChg chg="mod">
          <ac:chgData name="Dominic Gerry" userId="2b219cfc-ba88-46c5-8985-d097e2c1ff17" providerId="ADAL" clId="{F8FA2DBC-E465-DF4C-89FC-2E295217C2A5}" dt="2024-04-19T14:36:27.186" v="25" actId="1036"/>
          <ac:picMkLst>
            <pc:docMk/>
            <pc:sldMk cId="3800248579" sldId="2147471266"/>
            <ac:picMk id="3" creationId="{7C86ACD9-7EB1-01E0-E06C-9B9A2EBD25E6}"/>
          </ac:picMkLst>
        </pc:picChg>
      </pc:sldChg>
    </pc:docChg>
  </pc:docChgLst>
  <pc:docChgLst>
    <pc:chgData name="Joe Cooper" userId="3457e1db-9aa3-416e-a5f8-2ccc5d3214b1" providerId="ADAL" clId="{3B0EEC45-0CB5-C949-A38F-4F69A488FDDB}"/>
    <pc:docChg chg="modSld">
      <pc:chgData name="Joe Cooper" userId="3457e1db-9aa3-416e-a5f8-2ccc5d3214b1" providerId="ADAL" clId="{3B0EEC45-0CB5-C949-A38F-4F69A488FDDB}" dt="2024-04-19T14:58:31.146" v="73" actId="1076"/>
      <pc:docMkLst>
        <pc:docMk/>
      </pc:docMkLst>
      <pc:sldChg chg="addSp delSp modSp">
        <pc:chgData name="Joe Cooper" userId="3457e1db-9aa3-416e-a5f8-2ccc5d3214b1" providerId="ADAL" clId="{3B0EEC45-0CB5-C949-A38F-4F69A488FDDB}" dt="2024-04-19T14:58:31.146" v="73" actId="1076"/>
        <pc:sldMkLst>
          <pc:docMk/>
          <pc:sldMk cId="4124864062" sldId="2147471241"/>
        </pc:sldMkLst>
        <pc:picChg chg="del mod">
          <ac:chgData name="Joe Cooper" userId="3457e1db-9aa3-416e-a5f8-2ccc5d3214b1" providerId="ADAL" clId="{3B0EEC45-0CB5-C949-A38F-4F69A488FDDB}" dt="2024-04-19T14:55:40.227" v="44" actId="478"/>
          <ac:picMkLst>
            <pc:docMk/>
            <pc:sldMk cId="4124864062" sldId="2147471241"/>
            <ac:picMk id="7" creationId="{1864D099-8296-BCC4-0C4F-AA797C38DE4C}"/>
          </ac:picMkLst>
        </pc:picChg>
        <pc:picChg chg="add del mod">
          <ac:chgData name="Joe Cooper" userId="3457e1db-9aa3-416e-a5f8-2ccc5d3214b1" providerId="ADAL" clId="{3B0EEC45-0CB5-C949-A38F-4F69A488FDDB}" dt="2024-04-19T14:56:57.493" v="64" actId="478"/>
          <ac:picMkLst>
            <pc:docMk/>
            <pc:sldMk cId="4124864062" sldId="2147471241"/>
            <ac:picMk id="1026" creationId="{E796ABE0-9151-7DE4-4C3F-2FE34E85E915}"/>
          </ac:picMkLst>
        </pc:picChg>
        <pc:picChg chg="add mod">
          <ac:chgData name="Joe Cooper" userId="3457e1db-9aa3-416e-a5f8-2ccc5d3214b1" providerId="ADAL" clId="{3B0EEC45-0CB5-C949-A38F-4F69A488FDDB}" dt="2024-04-19T14:58:31.146" v="73" actId="1076"/>
          <ac:picMkLst>
            <pc:docMk/>
            <pc:sldMk cId="4124864062" sldId="2147471241"/>
            <ac:picMk id="1028" creationId="{DAB92FA2-BA1E-35A5-7D7C-9E6B598BFC6F}"/>
          </ac:picMkLst>
        </pc:picChg>
      </pc:sldChg>
      <pc:sldChg chg="modSp mod">
        <pc:chgData name="Joe Cooper" userId="3457e1db-9aa3-416e-a5f8-2ccc5d3214b1" providerId="ADAL" clId="{3B0EEC45-0CB5-C949-A38F-4F69A488FDDB}" dt="2024-04-19T13:12:26.491" v="41" actId="20577"/>
        <pc:sldMkLst>
          <pc:docMk/>
          <pc:sldMk cId="3479159710" sldId="2147471263"/>
        </pc:sldMkLst>
        <pc:spChg chg="mod">
          <ac:chgData name="Joe Cooper" userId="3457e1db-9aa3-416e-a5f8-2ccc5d3214b1" providerId="ADAL" clId="{3B0EEC45-0CB5-C949-A38F-4F69A488FDDB}" dt="2024-04-19T13:12:26.491" v="41" actId="20577"/>
          <ac:spMkLst>
            <pc:docMk/>
            <pc:sldMk cId="3479159710" sldId="2147471263"/>
            <ac:spMk id="11" creationId="{CFD2384F-688B-F116-F3A1-E5F3C2D069F4}"/>
          </ac:spMkLst>
        </pc:spChg>
      </pc:sldChg>
      <pc:sldChg chg="modSp mod">
        <pc:chgData name="Joe Cooper" userId="3457e1db-9aa3-416e-a5f8-2ccc5d3214b1" providerId="ADAL" clId="{3B0EEC45-0CB5-C949-A38F-4F69A488FDDB}" dt="2024-04-19T13:12:36.490" v="42" actId="14100"/>
        <pc:sldMkLst>
          <pc:docMk/>
          <pc:sldMk cId="3800248579" sldId="2147471266"/>
        </pc:sldMkLst>
        <pc:picChg chg="mod">
          <ac:chgData name="Joe Cooper" userId="3457e1db-9aa3-416e-a5f8-2ccc5d3214b1" providerId="ADAL" clId="{3B0EEC45-0CB5-C949-A38F-4F69A488FDDB}" dt="2024-04-19T13:12:36.490" v="42" actId="14100"/>
          <ac:picMkLst>
            <pc:docMk/>
            <pc:sldMk cId="3800248579" sldId="2147471266"/>
            <ac:picMk id="3" creationId="{7C86ACD9-7EB1-01E0-E06C-9B9A2EBD25E6}"/>
          </ac:picMkLst>
        </pc:picChg>
      </pc:sldChg>
    </pc:docChg>
  </pc:docChgLst>
  <pc:docChgLst>
    <pc:chgData name="John Garrett" userId="215dd634-deb5-42f4-9e43-eb8f753f38e8" providerId="ADAL" clId="{4E8F79C3-D659-0143-8470-BB7D841090B8}"/>
    <pc:docChg chg="addSld delSld modSld">
      <pc:chgData name="John Garrett" userId="215dd634-deb5-42f4-9e43-eb8f753f38e8" providerId="ADAL" clId="{4E8F79C3-D659-0143-8470-BB7D841090B8}" dt="2024-04-19T15:35:07.021" v="6" actId="2696"/>
      <pc:docMkLst>
        <pc:docMk/>
      </pc:docMkLst>
      <pc:sldChg chg="del">
        <pc:chgData name="John Garrett" userId="215dd634-deb5-42f4-9e43-eb8f753f38e8" providerId="ADAL" clId="{4E8F79C3-D659-0143-8470-BB7D841090B8}" dt="2024-04-19T15:34:40.179" v="0" actId="2696"/>
        <pc:sldMkLst>
          <pc:docMk/>
          <pc:sldMk cId="2670195590" sldId="2147471214"/>
        </pc:sldMkLst>
      </pc:sldChg>
      <pc:sldChg chg="del">
        <pc:chgData name="John Garrett" userId="215dd634-deb5-42f4-9e43-eb8f753f38e8" providerId="ADAL" clId="{4E8F79C3-D659-0143-8470-BB7D841090B8}" dt="2024-04-19T15:34:40.226" v="4" actId="2696"/>
        <pc:sldMkLst>
          <pc:docMk/>
          <pc:sldMk cId="446493954" sldId="2147471223"/>
        </pc:sldMkLst>
      </pc:sldChg>
      <pc:sldChg chg="del">
        <pc:chgData name="John Garrett" userId="215dd634-deb5-42f4-9e43-eb8f753f38e8" providerId="ADAL" clId="{4E8F79C3-D659-0143-8470-BB7D841090B8}" dt="2024-04-19T15:34:40.199" v="2" actId="2696"/>
        <pc:sldMkLst>
          <pc:docMk/>
          <pc:sldMk cId="1285477905" sldId="2147471237"/>
        </pc:sldMkLst>
      </pc:sldChg>
      <pc:sldChg chg="del">
        <pc:chgData name="John Garrett" userId="215dd634-deb5-42f4-9e43-eb8f753f38e8" providerId="ADAL" clId="{4E8F79C3-D659-0143-8470-BB7D841090B8}" dt="2024-04-19T15:34:40.181" v="1" actId="2696"/>
        <pc:sldMkLst>
          <pc:docMk/>
          <pc:sldMk cId="77983397" sldId="2147471243"/>
        </pc:sldMkLst>
      </pc:sldChg>
      <pc:sldChg chg="del">
        <pc:chgData name="John Garrett" userId="215dd634-deb5-42f4-9e43-eb8f753f38e8" providerId="ADAL" clId="{4E8F79C3-D659-0143-8470-BB7D841090B8}" dt="2024-04-19T15:34:40.204" v="3" actId="2696"/>
        <pc:sldMkLst>
          <pc:docMk/>
          <pc:sldMk cId="3691219604" sldId="2147471254"/>
        </pc:sldMkLst>
      </pc:sldChg>
      <pc:sldChg chg="add del">
        <pc:chgData name="John Garrett" userId="215dd634-deb5-42f4-9e43-eb8f753f38e8" providerId="ADAL" clId="{4E8F79C3-D659-0143-8470-BB7D841090B8}" dt="2024-04-19T15:35:07.021" v="6" actId="2696"/>
        <pc:sldMkLst>
          <pc:docMk/>
          <pc:sldMk cId="3767840021" sldId="21474712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63C4C0-2C27-DEB2-91DD-CB045CC79F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dirty="0"/>
          </a:p>
        </p:txBody>
      </p:sp>
      <p:sp>
        <p:nvSpPr>
          <p:cNvPr id="3" name="Date Placeholder 2">
            <a:extLst>
              <a:ext uri="{FF2B5EF4-FFF2-40B4-BE49-F238E27FC236}">
                <a16:creationId xmlns:a16="http://schemas.microsoft.com/office/drawing/2014/main" id="{A4374EE0-96E7-6D78-316C-DDDB2AEACD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34FC352-6607-4025-A7A4-93FDFC565C52}" type="datetimeFigureOut">
              <a:rPr lang="en-US"/>
              <a:pPr>
                <a:defRPr/>
              </a:pPr>
              <a:t>4/19/24</a:t>
            </a:fld>
            <a:endParaRPr lang="en-US" dirty="0"/>
          </a:p>
        </p:txBody>
      </p:sp>
      <p:sp>
        <p:nvSpPr>
          <p:cNvPr id="4" name="Footer Placeholder 3">
            <a:extLst>
              <a:ext uri="{FF2B5EF4-FFF2-40B4-BE49-F238E27FC236}">
                <a16:creationId xmlns:a16="http://schemas.microsoft.com/office/drawing/2014/main" id="{7470961B-8951-AC86-4307-B85CD996B2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007850D4-8EF9-F9C4-DD67-4D2001026C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099CFE9-2C90-465C-8E62-55AC63ADBFE4}"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0C134A-517C-7A7A-E6C8-ED1F40C2B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dirty="0"/>
          </a:p>
        </p:txBody>
      </p:sp>
      <p:sp>
        <p:nvSpPr>
          <p:cNvPr id="3" name="Date Placeholder 2">
            <a:extLst>
              <a:ext uri="{FF2B5EF4-FFF2-40B4-BE49-F238E27FC236}">
                <a16:creationId xmlns:a16="http://schemas.microsoft.com/office/drawing/2014/main" id="{5D896331-1E35-E8A5-2AA4-08429F7974F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77D8758-B7F6-411E-8BE8-B1954232D752}" type="datetimeFigureOut">
              <a:rPr lang="en-US"/>
              <a:pPr>
                <a:defRPr/>
              </a:pPr>
              <a:t>4/19/24</a:t>
            </a:fld>
            <a:endParaRPr lang="en-US" dirty="0"/>
          </a:p>
        </p:txBody>
      </p:sp>
      <p:sp>
        <p:nvSpPr>
          <p:cNvPr id="4" name="Slide Image Placeholder 3">
            <a:extLst>
              <a:ext uri="{FF2B5EF4-FFF2-40B4-BE49-F238E27FC236}">
                <a16:creationId xmlns:a16="http://schemas.microsoft.com/office/drawing/2014/main" id="{7390B9BB-382F-0550-6FA7-29A357DC59E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1A740A2C-6B9C-7C59-C00D-3627F867170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01A600A7-5A9A-EDA1-2340-299B7616F10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96BF8E6E-E181-75C6-2926-14AB3E724EC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BF022DB-B92A-4DAB-8D45-76816DE723D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6238AF7-C699-6D93-8D9F-584570E68C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2883868-3630-AF29-9A7D-84CC59C8E7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2292" name="Slide Number Placeholder 3">
            <a:extLst>
              <a:ext uri="{FF2B5EF4-FFF2-40B4-BE49-F238E27FC236}">
                <a16:creationId xmlns:a16="http://schemas.microsoft.com/office/drawing/2014/main" id="{3F0FF950-F991-E49A-BD69-0E8ACBB328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1A3386-97FA-4B5F-AD52-D8EA84DD68B9}" type="slidenum">
              <a:rPr kumimoji="0" lang="en-US" altLang="en-US" sz="12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426309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89555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5495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54578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financial services space, Citadel is a major player. It regularly attracts world-renowned speakers and SMEs to its live and virtual events. But once the event was over, that content was quickly forgotten.</a:t>
            </a:r>
          </a:p>
          <a:p>
            <a:endParaRPr lang="en-US" dirty="0"/>
          </a:p>
          <a:p>
            <a:endParaRPr lang="en-US" dirty="0"/>
          </a:p>
          <a:p>
            <a:endParaRPr lang="en-US" dirty="0"/>
          </a:p>
          <a:p>
            <a:r>
              <a:rPr lang="en-US" dirty="0"/>
              <a:t>We built a bespoke content hub; searchable, user-friendly and full of incredible Citadel content, allowing those unable to attend in-person events to miss none of the action.</a:t>
            </a:r>
          </a:p>
          <a:p>
            <a:endParaRPr lang="en-US" dirty="0"/>
          </a:p>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629854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6238AF7-C699-6D93-8D9F-584570E68C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2883868-3630-AF29-9A7D-84CC59C8E7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2292" name="Slide Number Placeholder 3">
            <a:extLst>
              <a:ext uri="{FF2B5EF4-FFF2-40B4-BE49-F238E27FC236}">
                <a16:creationId xmlns:a16="http://schemas.microsoft.com/office/drawing/2014/main" id="{3F0FF950-F991-E49A-BD69-0E8ACBB328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1A3386-97FA-4B5F-AD52-D8EA84DD68B9}" type="slidenum">
              <a:rPr kumimoji="0" lang="en-US" altLang="en-US" sz="12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595462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570082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32877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56143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76654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500003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427464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34038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JG re weblinks page for OA.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856406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CBAA922-D18D-2B87-02B4-37B7E5677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2B16086D-EFE1-05C7-3B83-ADDDF8A743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64375" y="0"/>
            <a:ext cx="512762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776D94A7-0FBE-AAAB-C13C-1F51A64BA591}"/>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223963" y="1824038"/>
            <a:ext cx="9744075" cy="3228975"/>
          </a:xfrm>
          <a:prstGeom prst="rect">
            <a:avLst/>
          </a:prstGeom>
        </p:spPr>
      </p:pic>
    </p:spTree>
    <p:extLst>
      <p:ext uri="{BB962C8B-B14F-4D97-AF65-F5344CB8AC3E}">
        <p14:creationId xmlns:p14="http://schemas.microsoft.com/office/powerpoint/2010/main" val="1361595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nfo 4">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DF6CFDD-F777-B955-5064-431F6A4A0B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2174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0"/>
          <p:cNvSpPr>
            <a:spLocks noGrp="1"/>
          </p:cNvSpPr>
          <p:nvPr>
            <p:ph type="body" sz="quarter" idx="11" hasCustomPrompt="1"/>
          </p:nvPr>
        </p:nvSpPr>
        <p:spPr>
          <a:xfrm>
            <a:off x="6672064" y="3139291"/>
            <a:ext cx="5181028"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11"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US" dirty="0"/>
              <a:t>Sub Header</a:t>
            </a:r>
          </a:p>
        </p:txBody>
      </p:sp>
      <p:sp>
        <p:nvSpPr>
          <p:cNvPr id="6" name="Picture Placeholder 3"/>
          <p:cNvSpPr>
            <a:spLocks noGrp="1"/>
          </p:cNvSpPr>
          <p:nvPr>
            <p:ph type="pic" sz="quarter" idx="16"/>
          </p:nvPr>
        </p:nvSpPr>
        <p:spPr>
          <a:xfrm>
            <a:off x="-11017" y="11165"/>
            <a:ext cx="6120000" cy="6876000"/>
          </a:xfrm>
        </p:spPr>
        <p:txBody>
          <a:bodyPr rtlCol="0">
            <a:normAutofit/>
          </a:bodyPr>
          <a:lstStyle>
            <a:lvl1pPr>
              <a:defRPr sz="2000">
                <a:latin typeface="+mn-lt"/>
              </a:defRPr>
            </a:lvl1pPr>
          </a:lstStyle>
          <a:p>
            <a:pPr lvl="0"/>
            <a:r>
              <a:rPr lang="en-US" noProof="0" dirty="0"/>
              <a:t>Click icon to add picture</a:t>
            </a:r>
            <a:endParaRPr lang="en-GB" noProof="0" dirty="0"/>
          </a:p>
        </p:txBody>
      </p:sp>
      <p:sp>
        <p:nvSpPr>
          <p:cNvPr id="13" name="Title 12"/>
          <p:cNvSpPr>
            <a:spLocks noGrp="1"/>
          </p:cNvSpPr>
          <p:nvPr>
            <p:ph type="title" hasCustomPrompt="1"/>
          </p:nvPr>
        </p:nvSpPr>
        <p:spPr>
          <a:xfrm rot="21360000">
            <a:off x="4732378" y="993269"/>
            <a:ext cx="6384584" cy="747128"/>
          </a:xfrm>
        </p:spPr>
        <p:txBody>
          <a:bodyPr>
            <a:spAutoFit/>
          </a:bodyPr>
          <a:lstStyle>
            <a:lvl1pPr>
              <a:defRPr sz="4600">
                <a:solidFill>
                  <a:schemeClr val="bg1"/>
                </a:solidFill>
                <a:latin typeface="Bebas Neue Bold"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182210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nfo 6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95DF20D-3805-83E2-549E-FA5BA56D59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3"/>
          <p:cNvSpPr>
            <a:spLocks noGrp="1"/>
          </p:cNvSpPr>
          <p:nvPr>
            <p:ph type="pic" sz="quarter" idx="16"/>
          </p:nvPr>
        </p:nvSpPr>
        <p:spPr>
          <a:xfrm>
            <a:off x="6089149" y="11165"/>
            <a:ext cx="6120000" cy="6876000"/>
          </a:xfrm>
        </p:spPr>
        <p:txBody>
          <a:bodyPr rtlCol="0">
            <a:normAutofit/>
          </a:bodyPr>
          <a:lstStyle>
            <a:lvl1pPr>
              <a:defRPr sz="2000">
                <a:latin typeface="+mn-lt"/>
              </a:defRPr>
            </a:lvl1pPr>
          </a:lstStyle>
          <a:p>
            <a:pPr lvl="0"/>
            <a:r>
              <a:rPr lang="en-US" noProof="0" dirty="0"/>
              <a:t>Click icon to add picture</a:t>
            </a:r>
            <a:endParaRPr lang="en-GB" noProof="0" dirty="0"/>
          </a:p>
        </p:txBody>
      </p:sp>
      <p:sp>
        <p:nvSpPr>
          <p:cNvPr id="6" name="Text Placeholder 10"/>
          <p:cNvSpPr>
            <a:spLocks noGrp="1"/>
          </p:cNvSpPr>
          <p:nvPr>
            <p:ph type="body" sz="quarter" idx="14" hasCustomPrompt="1"/>
          </p:nvPr>
        </p:nvSpPr>
        <p:spPr>
          <a:xfrm>
            <a:off x="407368" y="3139291"/>
            <a:ext cx="5326063"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10" name="Text Placeholder 14"/>
          <p:cNvSpPr>
            <a:spLocks noGrp="1"/>
          </p:cNvSpPr>
          <p:nvPr>
            <p:ph type="body" sz="quarter" idx="15" hasCustomPrompt="1"/>
          </p:nvPr>
        </p:nvSpPr>
        <p:spPr>
          <a:xfrm>
            <a:off x="407369" y="2494808"/>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US" dirty="0"/>
              <a:t>Sub Heading</a:t>
            </a:r>
          </a:p>
        </p:txBody>
      </p:sp>
    </p:spTree>
    <p:extLst>
      <p:ext uri="{BB962C8B-B14F-4D97-AF65-F5344CB8AC3E}">
        <p14:creationId xmlns:p14="http://schemas.microsoft.com/office/powerpoint/2010/main" val="383847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50 Info 7">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5EBC738-B792-D613-8617-9C25CA0B9D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05C3EBD0-FFCE-A119-46AB-88325E3AAA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4588"/>
          <a:stretch>
            <a:fillRect/>
          </a:stretch>
        </p:blipFill>
        <p:spPr bwMode="auto">
          <a:xfrm>
            <a:off x="6070600" y="-315913"/>
            <a:ext cx="6121400" cy="718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5">
            <a:extLst>
              <a:ext uri="{FF2B5EF4-FFF2-40B4-BE49-F238E27FC236}">
                <a16:creationId xmlns:a16="http://schemas.microsoft.com/office/drawing/2014/main" id="{35F51F9A-27AA-7969-E1E4-4316C36DA855}"/>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rot="21361092">
            <a:off x="-163513" y="498475"/>
            <a:ext cx="7737476" cy="1584325"/>
          </a:xfrm>
          <a:prstGeom prst="rect">
            <a:avLst/>
          </a:prstGeom>
        </p:spPr>
      </p:pic>
      <p:sp>
        <p:nvSpPr>
          <p:cNvPr id="3" name="Title 12"/>
          <p:cNvSpPr>
            <a:spLocks noGrp="1"/>
          </p:cNvSpPr>
          <p:nvPr>
            <p:ph type="title" hasCustomPrompt="1"/>
          </p:nvPr>
        </p:nvSpPr>
        <p:spPr>
          <a:xfrm rot="21360000">
            <a:off x="355629" y="847523"/>
            <a:ext cx="6384584" cy="747128"/>
          </a:xfrm>
        </p:spPr>
        <p:txBody>
          <a:bodyPr>
            <a:spAutoFit/>
          </a:bodyPr>
          <a:lstStyle>
            <a:lvl1pPr>
              <a:defRPr sz="4600">
                <a:solidFill>
                  <a:schemeClr val="bg1"/>
                </a:solidFill>
                <a:latin typeface="Bebas Neue Bold" panose="020B0606020202050201" pitchFamily="34" charset="0"/>
              </a:defRPr>
            </a:lvl1pPr>
          </a:lstStyle>
          <a:p>
            <a:r>
              <a:rPr lang="en-US" dirty="0"/>
              <a:t>HEADING GOES HERE</a:t>
            </a:r>
            <a:endParaRPr lang="en-GB" dirty="0"/>
          </a:p>
        </p:txBody>
      </p:sp>
      <p:sp>
        <p:nvSpPr>
          <p:cNvPr id="6" name="Text Placeholder 10"/>
          <p:cNvSpPr>
            <a:spLocks noGrp="1"/>
          </p:cNvSpPr>
          <p:nvPr>
            <p:ph type="body" sz="quarter" idx="14" hasCustomPrompt="1"/>
          </p:nvPr>
        </p:nvSpPr>
        <p:spPr>
          <a:xfrm>
            <a:off x="407368" y="3139291"/>
            <a:ext cx="5181028" cy="3026013"/>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10" name="Text Placeholder 14"/>
          <p:cNvSpPr>
            <a:spLocks noGrp="1"/>
          </p:cNvSpPr>
          <p:nvPr>
            <p:ph type="body" sz="quarter" idx="15" hasCustomPrompt="1"/>
          </p:nvPr>
        </p:nvSpPr>
        <p:spPr>
          <a:xfrm>
            <a:off x="407368" y="2492942"/>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US" dirty="0"/>
              <a:t>Sub Header</a:t>
            </a:r>
          </a:p>
        </p:txBody>
      </p:sp>
      <p:sp>
        <p:nvSpPr>
          <p:cNvPr id="11" name="Text Placeholder 5"/>
          <p:cNvSpPr>
            <a:spLocks noGrp="1"/>
          </p:cNvSpPr>
          <p:nvPr>
            <p:ph type="body" sz="quarter" idx="10" hasCustomPrompt="1"/>
          </p:nvPr>
        </p:nvSpPr>
        <p:spPr>
          <a:xfrm rot="21355256">
            <a:off x="380601" y="1496168"/>
            <a:ext cx="6407424" cy="381000"/>
          </a:xfrm>
        </p:spPr>
        <p:txBody>
          <a:bodyPr>
            <a:noAutofit/>
          </a:bodyPr>
          <a:lstStyle>
            <a:lvl1pPr marL="0" indent="0">
              <a:buNone/>
              <a:defRPr sz="2000" b="0" i="0">
                <a:solidFill>
                  <a:srgbClr val="29ABE2"/>
                </a:solidFill>
                <a:latin typeface="Bebas Neue Bold" panose="020B0606020202050201" pitchFamily="34" charset="0"/>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Sub heading</a:t>
            </a:r>
          </a:p>
        </p:txBody>
      </p:sp>
    </p:spTree>
    <p:extLst>
      <p:ext uri="{BB962C8B-B14F-4D97-AF65-F5344CB8AC3E}">
        <p14:creationId xmlns:p14="http://schemas.microsoft.com/office/powerpoint/2010/main" val="2050045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9162D87-F788-4D49-D5AE-46306D8883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6338" y="0"/>
            <a:ext cx="16119476"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a:extLst>
              <a:ext uri="{FF2B5EF4-FFF2-40B4-BE49-F238E27FC236}">
                <a16:creationId xmlns:a16="http://schemas.microsoft.com/office/drawing/2014/main" id="{9B32D9BF-E9BB-03F6-0415-D3E63F107590}"/>
              </a:ext>
            </a:extLst>
          </p:cNvPr>
          <p:cNvGrpSpPr>
            <a:grpSpLocks/>
          </p:cNvGrpSpPr>
          <p:nvPr userDrawn="1"/>
        </p:nvGrpSpPr>
        <p:grpSpPr bwMode="auto">
          <a:xfrm>
            <a:off x="6265863" y="2262188"/>
            <a:ext cx="922337" cy="752475"/>
            <a:chOff x="5636550" y="2071175"/>
            <a:chExt cx="849552" cy="692148"/>
          </a:xfrm>
        </p:grpSpPr>
        <p:pic>
          <p:nvPicPr>
            <p:cNvPr id="4" name="Graphic 5">
              <a:extLst>
                <a:ext uri="{FF2B5EF4-FFF2-40B4-BE49-F238E27FC236}">
                  <a16:creationId xmlns:a16="http://schemas.microsoft.com/office/drawing/2014/main" id="{69D96C7F-FD07-5257-97A9-227DE710351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636550" y="2071175"/>
              <a:ext cx="704792" cy="655642"/>
            </a:xfrm>
            <a:prstGeom prst="rect">
              <a:avLst/>
            </a:prstGeom>
          </p:spPr>
        </p:pic>
        <p:pic>
          <p:nvPicPr>
            <p:cNvPr id="5" name="Graphic 6">
              <a:extLst>
                <a:ext uri="{FF2B5EF4-FFF2-40B4-BE49-F238E27FC236}">
                  <a16:creationId xmlns:a16="http://schemas.microsoft.com/office/drawing/2014/main" id="{2D762EBD-CF8E-B6AB-AFE4-F18C822B152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636550" y="2691771"/>
              <a:ext cx="849552" cy="71552"/>
            </a:xfrm>
            <a:prstGeom prst="rect">
              <a:avLst/>
            </a:prstGeom>
          </p:spPr>
        </p:pic>
      </p:grpSp>
      <p:grpSp>
        <p:nvGrpSpPr>
          <p:cNvPr id="6" name="Group 7">
            <a:extLst>
              <a:ext uri="{FF2B5EF4-FFF2-40B4-BE49-F238E27FC236}">
                <a16:creationId xmlns:a16="http://schemas.microsoft.com/office/drawing/2014/main" id="{5F6BD365-A361-DB7C-C25D-A0DAD6FC34BF}"/>
              </a:ext>
            </a:extLst>
          </p:cNvPr>
          <p:cNvGrpSpPr>
            <a:grpSpLocks/>
          </p:cNvGrpSpPr>
          <p:nvPr userDrawn="1"/>
        </p:nvGrpSpPr>
        <p:grpSpPr bwMode="auto">
          <a:xfrm>
            <a:off x="4151313" y="2690813"/>
            <a:ext cx="939800" cy="738187"/>
            <a:chOff x="3632043" y="2399278"/>
            <a:chExt cx="865237" cy="680167"/>
          </a:xfrm>
        </p:grpSpPr>
        <p:pic>
          <p:nvPicPr>
            <p:cNvPr id="7" name="Graphic 8">
              <a:extLst>
                <a:ext uri="{FF2B5EF4-FFF2-40B4-BE49-F238E27FC236}">
                  <a16:creationId xmlns:a16="http://schemas.microsoft.com/office/drawing/2014/main" id="{328F5CA3-E447-D840-C47E-E8C4CDE9895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632043" y="2399278"/>
              <a:ext cx="704467" cy="656763"/>
            </a:xfrm>
            <a:prstGeom prst="rect">
              <a:avLst/>
            </a:prstGeom>
          </p:spPr>
        </p:pic>
        <p:pic>
          <p:nvPicPr>
            <p:cNvPr id="8" name="Graphic 9">
              <a:extLst>
                <a:ext uri="{FF2B5EF4-FFF2-40B4-BE49-F238E27FC236}">
                  <a16:creationId xmlns:a16="http://schemas.microsoft.com/office/drawing/2014/main" id="{19E57439-41DE-AE94-C151-F66D21315D9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3648120" y="3007772"/>
              <a:ext cx="849160" cy="71673"/>
            </a:xfrm>
            <a:prstGeom prst="rect">
              <a:avLst/>
            </a:prstGeom>
          </p:spPr>
        </p:pic>
      </p:grpSp>
      <p:grpSp>
        <p:nvGrpSpPr>
          <p:cNvPr id="10" name="Group 10">
            <a:extLst>
              <a:ext uri="{FF2B5EF4-FFF2-40B4-BE49-F238E27FC236}">
                <a16:creationId xmlns:a16="http://schemas.microsoft.com/office/drawing/2014/main" id="{76CE2D89-F16B-4934-FBC9-550B6945F759}"/>
              </a:ext>
            </a:extLst>
          </p:cNvPr>
          <p:cNvGrpSpPr>
            <a:grpSpLocks/>
          </p:cNvGrpSpPr>
          <p:nvPr userDrawn="1"/>
        </p:nvGrpSpPr>
        <p:grpSpPr bwMode="auto">
          <a:xfrm>
            <a:off x="2640013" y="2879725"/>
            <a:ext cx="922337" cy="750888"/>
            <a:chOff x="2639616" y="2879781"/>
            <a:chExt cx="849552" cy="692149"/>
          </a:xfrm>
        </p:grpSpPr>
        <p:pic>
          <p:nvPicPr>
            <p:cNvPr id="11" name="Graphic 11">
              <a:extLst>
                <a:ext uri="{FF2B5EF4-FFF2-40B4-BE49-F238E27FC236}">
                  <a16:creationId xmlns:a16="http://schemas.microsoft.com/office/drawing/2014/main" id="{3E9343D3-9844-9985-204A-CCFE4DC996B1}"/>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2639616" y="2879781"/>
              <a:ext cx="704792" cy="655566"/>
            </a:xfrm>
            <a:prstGeom prst="rect">
              <a:avLst/>
            </a:prstGeom>
          </p:spPr>
        </p:pic>
        <p:pic>
          <p:nvPicPr>
            <p:cNvPr id="12" name="Graphic 12">
              <a:extLst>
                <a:ext uri="{FF2B5EF4-FFF2-40B4-BE49-F238E27FC236}">
                  <a16:creationId xmlns:a16="http://schemas.microsoft.com/office/drawing/2014/main" id="{0858CA07-9AA1-7F09-1F94-827C546B56DE}"/>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639616" y="3500227"/>
              <a:ext cx="849552" cy="71703"/>
            </a:xfrm>
            <a:prstGeom prst="rect">
              <a:avLst/>
            </a:prstGeom>
          </p:spPr>
        </p:pic>
      </p:grpSp>
      <p:sp>
        <p:nvSpPr>
          <p:cNvPr id="9" name="Title 12"/>
          <p:cNvSpPr>
            <a:spLocks noGrp="1"/>
          </p:cNvSpPr>
          <p:nvPr>
            <p:ph type="title" hasCustomPrompt="1"/>
          </p:nvPr>
        </p:nvSpPr>
        <p:spPr>
          <a:xfrm rot="21360000">
            <a:off x="324288" y="391900"/>
            <a:ext cx="6384584" cy="747128"/>
          </a:xfrm>
        </p:spPr>
        <p:txBody>
          <a:bodyPr>
            <a:spAutoFit/>
          </a:bodyPr>
          <a:lstStyle>
            <a:lvl1pPr>
              <a:defRPr sz="4600">
                <a:solidFill>
                  <a:schemeClr val="accent1"/>
                </a:solidFill>
                <a:latin typeface="Bebas Neue Bold" panose="020B0606020202050201" pitchFamily="34" charset="0"/>
              </a:defRPr>
            </a:lvl1pPr>
          </a:lstStyle>
          <a:p>
            <a:r>
              <a:rPr lang="en-US" dirty="0"/>
              <a:t>HEADING GOES HERE</a:t>
            </a:r>
            <a:endParaRPr lang="en-GB" dirty="0"/>
          </a:p>
        </p:txBody>
      </p:sp>
      <p:sp>
        <p:nvSpPr>
          <p:cNvPr id="25" name="Text Placeholder 10"/>
          <p:cNvSpPr>
            <a:spLocks noGrp="1"/>
          </p:cNvSpPr>
          <p:nvPr>
            <p:ph type="body" sz="quarter" idx="11" hasCustomPrompt="1"/>
          </p:nvPr>
        </p:nvSpPr>
        <p:spPr>
          <a:xfrm>
            <a:off x="306005" y="4667305"/>
            <a:ext cx="3341723" cy="181729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Tree>
    <p:extLst>
      <p:ext uri="{BB962C8B-B14F-4D97-AF65-F5344CB8AC3E}">
        <p14:creationId xmlns:p14="http://schemas.microsoft.com/office/powerpoint/2010/main" val="1145015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Title &amp; Sub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54DCC01-A7D0-A336-FCD8-16EAAFD56A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rot="21355256">
            <a:off x="409609" y="468780"/>
            <a:ext cx="7728139" cy="761886"/>
          </a:xfrm>
        </p:spPr>
        <p:txBody>
          <a:bodyPr anchor="t">
            <a:noAutofit/>
          </a:bodyPr>
          <a:lstStyle>
            <a:lvl1pPr>
              <a:defRPr sz="4600" b="0">
                <a:solidFill>
                  <a:srgbClr val="143A54"/>
                </a:solidFill>
              </a:defRPr>
            </a:lvl1pPr>
          </a:lstStyle>
          <a:p>
            <a:r>
              <a:rPr lang="en-US" dirty="0"/>
              <a:t>HEADING GOES HERE</a:t>
            </a:r>
            <a:endParaRPr lang="en-GB" dirty="0"/>
          </a:p>
        </p:txBody>
      </p:sp>
      <p:sp>
        <p:nvSpPr>
          <p:cNvPr id="12" name="Text Placeholder 5"/>
          <p:cNvSpPr>
            <a:spLocks noGrp="1"/>
          </p:cNvSpPr>
          <p:nvPr>
            <p:ph type="body" sz="quarter" idx="10" hasCustomPrompt="1"/>
          </p:nvPr>
        </p:nvSpPr>
        <p:spPr>
          <a:xfrm rot="21355256">
            <a:off x="482400" y="1189393"/>
            <a:ext cx="7729537" cy="381000"/>
          </a:xfrm>
        </p:spPr>
        <p:txBody>
          <a:bodyPr>
            <a:noAutofit/>
          </a:bodyPr>
          <a:lstStyle>
            <a:lvl1pPr marL="0" indent="0">
              <a:buNone/>
              <a:defRPr sz="2000" b="0" i="0">
                <a:solidFill>
                  <a:srgbClr val="29ABE2"/>
                </a:solidFill>
                <a:latin typeface="Bebas Neue Bold" panose="020B0606020202050201" pitchFamily="34" charset="0"/>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Sub Heading</a:t>
            </a:r>
          </a:p>
        </p:txBody>
      </p:sp>
    </p:spTree>
    <p:extLst>
      <p:ext uri="{BB962C8B-B14F-4D97-AF65-F5344CB8AC3E}">
        <p14:creationId xmlns:p14="http://schemas.microsoft.com/office/powerpoint/2010/main" val="1030972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Title Divi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BCCC219-DC26-80C7-C5ED-9668E8CCD7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Placeholder 17"/>
          <p:cNvSpPr>
            <a:spLocks noGrp="1"/>
          </p:cNvSpPr>
          <p:nvPr>
            <p:ph type="body" sz="quarter" idx="12" hasCustomPrompt="1"/>
          </p:nvPr>
        </p:nvSpPr>
        <p:spPr>
          <a:xfrm>
            <a:off x="695325" y="2420938"/>
            <a:ext cx="10225088" cy="864046"/>
          </a:xfrm>
        </p:spPr>
        <p:txBody>
          <a:bodyPr>
            <a:normAutofit/>
          </a:bodyPr>
          <a:lstStyle>
            <a:lvl1pPr marL="0" indent="0">
              <a:buFontTx/>
              <a:buNone/>
              <a:defRPr sz="2600">
                <a:solidFill>
                  <a:schemeClr val="accent1"/>
                </a:solidFill>
                <a:latin typeface="Bebas Neue Bold" panose="020B0606020202050201" pitchFamily="34" charset="0"/>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US" dirty="0"/>
              <a:t>Sub Heading</a:t>
            </a:r>
          </a:p>
        </p:txBody>
      </p:sp>
      <p:sp>
        <p:nvSpPr>
          <p:cNvPr id="39" name="Text Placeholder 17"/>
          <p:cNvSpPr>
            <a:spLocks noGrp="1"/>
          </p:cNvSpPr>
          <p:nvPr>
            <p:ph type="body" sz="quarter" idx="13" hasCustomPrompt="1"/>
          </p:nvPr>
        </p:nvSpPr>
        <p:spPr>
          <a:xfrm>
            <a:off x="695325" y="3284984"/>
            <a:ext cx="10225088" cy="864046"/>
          </a:xfrm>
        </p:spPr>
        <p:txBody>
          <a:bodyPr>
            <a:normAutofit/>
          </a:bodyPr>
          <a:lstStyle>
            <a:lvl1pPr marL="0" indent="0">
              <a:buFontTx/>
              <a:buNone/>
              <a:defRPr sz="1400">
                <a:latin typeface="+mn-lt"/>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US" dirty="0"/>
              <a:t>Body</a:t>
            </a:r>
          </a:p>
        </p:txBody>
      </p:sp>
      <p:sp>
        <p:nvSpPr>
          <p:cNvPr id="45" name="Title 12"/>
          <p:cNvSpPr>
            <a:spLocks noGrp="1"/>
          </p:cNvSpPr>
          <p:nvPr>
            <p:ph type="title" hasCustomPrompt="1"/>
          </p:nvPr>
        </p:nvSpPr>
        <p:spPr>
          <a:xfrm>
            <a:off x="575512" y="937587"/>
            <a:ext cx="6384584" cy="747128"/>
          </a:xfrm>
        </p:spPr>
        <p:txBody>
          <a:bodyPr>
            <a:spAutoFit/>
          </a:bodyPr>
          <a:lstStyle>
            <a:lvl1pPr>
              <a:defRPr sz="4600">
                <a:solidFill>
                  <a:schemeClr val="bg1"/>
                </a:solidFill>
                <a:latin typeface="Bebas Neue Bold"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86707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slide 4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814AAF6-3ECB-D5D9-F902-083CD0AD9A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8" name="Text Placeholder 10"/>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List</a:t>
            </a:r>
          </a:p>
        </p:txBody>
      </p:sp>
      <p:sp>
        <p:nvSpPr>
          <p:cNvPr id="15" name="Text Placeholder 11"/>
          <p:cNvSpPr>
            <a:spLocks noGrp="1"/>
          </p:cNvSpPr>
          <p:nvPr>
            <p:ph type="body" sz="quarter" idx="13" hasCustomPrompt="1"/>
          </p:nvPr>
        </p:nvSpPr>
        <p:spPr>
          <a:xfrm>
            <a:off x="558268" y="4242148"/>
            <a:ext cx="3186149" cy="1728787"/>
          </a:xfrm>
        </p:spPr>
        <p:txBody>
          <a:bodyPr>
            <a:noAutofit/>
          </a:bodyPr>
          <a:lstStyle>
            <a:lvl1pPr marL="0" indent="0">
              <a:buNone/>
              <a:defRPr sz="1800" b="0" i="0">
                <a:solidFill>
                  <a:schemeClr val="bg1"/>
                </a:solidFill>
                <a:latin typeface="+mn-lt"/>
              </a:defRPr>
            </a:lvl1pPr>
          </a:lstStyle>
          <a:p>
            <a:pPr lvl="0"/>
            <a:r>
              <a:rPr lang="en-US" dirty="0"/>
              <a:t>Quotation</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a:solidFill>
                  <a:srgbClr val="143A54"/>
                </a:solidFill>
                <a:latin typeface="Bebas Neue Bold" panose="020B0606020202050201" pitchFamily="34" charset="0"/>
              </a:defRPr>
            </a:lvl1pPr>
          </a:lstStyle>
          <a:p>
            <a:r>
              <a:rPr lang="en-US" dirty="0"/>
              <a:t>HEADING GOES HERE</a:t>
            </a:r>
            <a:endParaRPr lang="en-GB" dirty="0"/>
          </a:p>
        </p:txBody>
      </p:sp>
      <p:sp>
        <p:nvSpPr>
          <p:cNvPr id="3" name="Picture Placeholder 2"/>
          <p:cNvSpPr>
            <a:spLocks noGrp="1"/>
          </p:cNvSpPr>
          <p:nvPr>
            <p:ph type="pic" sz="quarter" idx="14"/>
          </p:nvPr>
        </p:nvSpPr>
        <p:spPr>
          <a:xfrm>
            <a:off x="407222" y="384926"/>
            <a:ext cx="3725041" cy="3215524"/>
          </a:xfrm>
        </p:spPr>
        <p:txBody>
          <a:bodyPr rtlCol="0">
            <a:normAutofit/>
          </a:bodyPr>
          <a:lstStyle>
            <a:lvl1pPr>
              <a:defRPr sz="2000">
                <a:latin typeface="+mn-lt"/>
              </a:defRPr>
            </a:lvl1pPr>
          </a:lstStyle>
          <a:p>
            <a:pPr lvl="0"/>
            <a:r>
              <a:rPr lang="en-US" noProof="0" dirty="0"/>
              <a:t>Click icon to add picture</a:t>
            </a:r>
            <a:endParaRPr lang="en-GB" noProof="0" dirty="0"/>
          </a:p>
        </p:txBody>
      </p:sp>
    </p:spTree>
    <p:extLst>
      <p:ext uri="{BB962C8B-B14F-4D97-AF65-F5344CB8AC3E}">
        <p14:creationId xmlns:p14="http://schemas.microsoft.com/office/powerpoint/2010/main" val="377227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quote slide">
    <p:spTree>
      <p:nvGrpSpPr>
        <p:cNvPr id="1" name=""/>
        <p:cNvGrpSpPr/>
        <p:nvPr/>
      </p:nvGrpSpPr>
      <p:grpSpPr>
        <a:xfrm>
          <a:off x="0" y="0"/>
          <a:ext cx="0" cy="0"/>
          <a:chOff x="0" y="0"/>
          <a:chExt cx="0" cy="0"/>
        </a:xfrm>
      </p:grpSpPr>
      <p:pic>
        <p:nvPicPr>
          <p:cNvPr id="2" name="Picture 3" descr="A sign on a wall&#10;&#10;Description automatically generated with medium confidence">
            <a:extLst>
              <a:ext uri="{FF2B5EF4-FFF2-40B4-BE49-F238E27FC236}">
                <a16:creationId xmlns:a16="http://schemas.microsoft.com/office/drawing/2014/main" id="{AC0B9A73-F005-4363-8A64-8C7D27621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40798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C3E560E1-821A-2886-ED63-73699FB10CA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79875" y="792163"/>
            <a:ext cx="8112125"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C88D063-DB3A-A1BA-C33F-B53F244955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2332135">
            <a:off x="7829550" y="922338"/>
            <a:ext cx="866775" cy="596900"/>
          </a:xfrm>
          <a:prstGeom prst="rect">
            <a:avLst/>
          </a:prstGeom>
        </p:spPr>
      </p:pic>
      <p:sp>
        <p:nvSpPr>
          <p:cNvPr id="21" name="Title 14"/>
          <p:cNvSpPr>
            <a:spLocks noGrp="1"/>
          </p:cNvSpPr>
          <p:nvPr>
            <p:ph type="title" hasCustomPrompt="1"/>
          </p:nvPr>
        </p:nvSpPr>
        <p:spPr>
          <a:xfrm rot="21411553">
            <a:off x="4925733" y="1177168"/>
            <a:ext cx="3407124" cy="1325563"/>
          </a:xfrm>
        </p:spPr>
        <p:txBody>
          <a:bodyPr>
            <a:normAutofit/>
          </a:bodyPr>
          <a:lstStyle>
            <a:lvl1pPr>
              <a:tabLst>
                <a:tab pos="1084263" algn="l"/>
              </a:tabLst>
              <a:defRPr sz="4600">
                <a:solidFill>
                  <a:srgbClr val="EBD64E"/>
                </a:solidFill>
              </a:defRPr>
            </a:lvl1pPr>
          </a:lstStyle>
          <a:p>
            <a:r>
              <a:rPr lang="en-US" dirty="0"/>
              <a:t>TITLE TO GO HERE</a:t>
            </a:r>
            <a:endParaRPr lang="en-GB" dirty="0"/>
          </a:p>
        </p:txBody>
      </p:sp>
      <p:sp>
        <p:nvSpPr>
          <p:cNvPr id="22" name="Text Placeholder 10"/>
          <p:cNvSpPr>
            <a:spLocks noGrp="1"/>
          </p:cNvSpPr>
          <p:nvPr>
            <p:ph type="body" sz="quarter" idx="12" hasCustomPrompt="1"/>
          </p:nvPr>
        </p:nvSpPr>
        <p:spPr>
          <a:xfrm>
            <a:off x="4947420" y="2898819"/>
            <a:ext cx="5181028" cy="3026013"/>
          </a:xfrm>
        </p:spPr>
        <p:txBody>
          <a:bodyPr>
            <a:noAutofit/>
          </a:bodyPr>
          <a:lstStyle>
            <a:lvl1pPr marL="285750" indent="-285750">
              <a:buClr>
                <a:srgbClr val="EBD64E"/>
              </a:buClr>
              <a:buFont typeface="Arial" panose="020B0604020202020204" pitchFamily="34" charset="0"/>
              <a:buChar char="•"/>
              <a:defRPr sz="140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26" name="Text Placeholder 24"/>
          <p:cNvSpPr>
            <a:spLocks noGrp="1"/>
          </p:cNvSpPr>
          <p:nvPr>
            <p:ph type="body" sz="quarter" idx="13"/>
          </p:nvPr>
        </p:nvSpPr>
        <p:spPr>
          <a:xfrm rot="20820000">
            <a:off x="8881825" y="1081523"/>
            <a:ext cx="2951574" cy="1183129"/>
          </a:xfrm>
        </p:spPr>
        <p:txBody>
          <a:bodyPr>
            <a:normAutofit/>
          </a:bodyPr>
          <a:lstStyle>
            <a:lvl1pPr marL="0" indent="0">
              <a:buFontTx/>
              <a:buNone/>
              <a:defRPr sz="1300">
                <a:solidFill>
                  <a:schemeClr val="bg1"/>
                </a:solidFill>
                <a:latin typeface="+mn-lt"/>
              </a:defRPr>
            </a:lvl1pPr>
            <a:lvl2pPr marL="457200" indent="0">
              <a:buFontTx/>
              <a:buNone/>
              <a:defRPr sz="1200">
                <a:latin typeface="Open Sans" pitchFamily="2" charset="0"/>
              </a:defRPr>
            </a:lvl2pPr>
            <a:lvl3pPr marL="914400" indent="0">
              <a:buFontTx/>
              <a:buNone/>
              <a:defRPr sz="1200">
                <a:latin typeface="Open Sans" pitchFamily="2" charset="0"/>
              </a:defRPr>
            </a:lvl3pPr>
            <a:lvl4pPr marL="1371600" indent="0">
              <a:buFontTx/>
              <a:buNone/>
              <a:defRPr sz="1200">
                <a:latin typeface="Open Sans" pitchFamily="2" charset="0"/>
              </a:defRPr>
            </a:lvl4pPr>
            <a:lvl5pPr marL="1828800" indent="0">
              <a:buFontTx/>
              <a:buNone/>
              <a:defRPr sz="1200">
                <a:latin typeface="Open Sans" pitchFamily="2" charset="0"/>
              </a:defRPr>
            </a:lvl5pPr>
          </a:lstStyle>
          <a:p>
            <a:pPr lvl="0"/>
            <a:r>
              <a:rPr lang="en-US"/>
              <a:t>Click to edit Master text styles</a:t>
            </a:r>
          </a:p>
        </p:txBody>
      </p:sp>
    </p:spTree>
    <p:extLst>
      <p:ext uri="{BB962C8B-B14F-4D97-AF65-F5344CB8AC3E}">
        <p14:creationId xmlns:p14="http://schemas.microsoft.com/office/powerpoint/2010/main" val="596204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Info 10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AE5ABBB-E4AE-5CC9-979B-E34758C929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US" dirty="0"/>
              <a:t>SUB Heading</a:t>
            </a:r>
          </a:p>
        </p:txBody>
      </p:sp>
      <p:sp>
        <p:nvSpPr>
          <p:cNvPr id="19" name="Text Placeholder 10"/>
          <p:cNvSpPr>
            <a:spLocks noGrp="1"/>
          </p:cNvSpPr>
          <p:nvPr>
            <p:ph type="body" sz="quarter" idx="15" hasCustomPrompt="1"/>
          </p:nvPr>
        </p:nvSpPr>
        <p:spPr>
          <a:xfrm>
            <a:off x="6672065" y="3139291"/>
            <a:ext cx="5181028" cy="3026013"/>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list</a:t>
            </a:r>
          </a:p>
        </p:txBody>
      </p:sp>
      <p:sp>
        <p:nvSpPr>
          <p:cNvPr id="5" name="Picture Placeholder 3"/>
          <p:cNvSpPr>
            <a:spLocks noGrp="1"/>
          </p:cNvSpPr>
          <p:nvPr>
            <p:ph type="pic" sz="quarter" idx="16"/>
          </p:nvPr>
        </p:nvSpPr>
        <p:spPr>
          <a:xfrm>
            <a:off x="-11113" y="-10016"/>
            <a:ext cx="6133090" cy="6877541"/>
          </a:xfrm>
        </p:spPr>
        <p:txBody>
          <a:bodyPr rtlCol="0">
            <a:normAutofit/>
          </a:bodyPr>
          <a:lstStyle>
            <a:lvl1pPr>
              <a:defRPr sz="2000">
                <a:latin typeface="+mn-lt"/>
              </a:defRPr>
            </a:lvl1pPr>
          </a:lstStyle>
          <a:p>
            <a:pPr lvl="0"/>
            <a:r>
              <a:rPr lang="en-US" noProof="0" dirty="0"/>
              <a:t>Click icon to add picture</a:t>
            </a:r>
            <a:endParaRPr lang="en-GB" noProof="0" dirty="0"/>
          </a:p>
        </p:txBody>
      </p:sp>
    </p:spTree>
    <p:extLst>
      <p:ext uri="{BB962C8B-B14F-4D97-AF65-F5344CB8AC3E}">
        <p14:creationId xmlns:p14="http://schemas.microsoft.com/office/powerpoint/2010/main" val="4178282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Mobi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A563ECD-E98B-85DC-3DC9-C551D85A8C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CC8F9AD7-2E7F-EE20-C573-E7EEAB54B05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163513" y="498475"/>
            <a:ext cx="7737476" cy="1584325"/>
          </a:xfrm>
          <a:prstGeom prst="rect">
            <a:avLst/>
          </a:prstGeom>
        </p:spPr>
      </p:pic>
      <p:sp>
        <p:nvSpPr>
          <p:cNvPr id="14"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Bold" panose="020B0606020202050201" pitchFamily="34" charset="0"/>
              </a:defRPr>
            </a:lvl1pPr>
          </a:lstStyle>
          <a:p>
            <a:r>
              <a:rPr lang="en-US" dirty="0"/>
              <a:t>HEADING GOES HERE</a:t>
            </a:r>
            <a:endParaRPr lang="en-GB" dirty="0"/>
          </a:p>
        </p:txBody>
      </p:sp>
      <p:sp>
        <p:nvSpPr>
          <p:cNvPr id="15" name="Text Placeholder 10"/>
          <p:cNvSpPr>
            <a:spLocks noGrp="1"/>
          </p:cNvSpPr>
          <p:nvPr>
            <p:ph type="body" sz="quarter" idx="14" hasCustomPrompt="1"/>
          </p:nvPr>
        </p:nvSpPr>
        <p:spPr>
          <a:xfrm>
            <a:off x="499005" y="3139291"/>
            <a:ext cx="5181028" cy="3026013"/>
          </a:xfrm>
        </p:spPr>
        <p:txBody>
          <a:bodyPr>
            <a:noAutofit/>
          </a:bodyPr>
          <a:lstStyle>
            <a:lvl1pPr marL="285750" indent="-285750">
              <a:buClr>
                <a:schemeClr val="accent4"/>
              </a:buClr>
              <a:buFont typeface="Wingdings" panose="05000000000000000000" pitchFamily="2" charset="2"/>
              <a:buChar char="§"/>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16" name="Text Placeholder 14"/>
          <p:cNvSpPr>
            <a:spLocks noGrp="1"/>
          </p:cNvSpPr>
          <p:nvPr>
            <p:ph type="body" sz="quarter" idx="15" hasCustomPrompt="1"/>
          </p:nvPr>
        </p:nvSpPr>
        <p:spPr>
          <a:xfrm>
            <a:off x="499005" y="2492942"/>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US" dirty="0"/>
              <a:t>Sub Heading</a:t>
            </a:r>
          </a:p>
        </p:txBody>
      </p:sp>
      <p:sp>
        <p:nvSpPr>
          <p:cNvPr id="22" name="Picture Placeholder 21"/>
          <p:cNvSpPr>
            <a:spLocks noGrp="1"/>
          </p:cNvSpPr>
          <p:nvPr>
            <p:ph type="pic" sz="quarter" idx="16"/>
          </p:nvPr>
        </p:nvSpPr>
        <p:spPr>
          <a:xfrm>
            <a:off x="7254874" y="548680"/>
            <a:ext cx="3953693" cy="5760640"/>
          </a:xfrm>
        </p:spPr>
        <p:txBody>
          <a:bodyPr rtlCol="0">
            <a:normAutofit/>
          </a:bodyPr>
          <a:lstStyle>
            <a:lvl1pPr>
              <a:defRPr sz="2000">
                <a:latin typeface="+mn-lt"/>
              </a:defRPr>
            </a:lvl1pPr>
          </a:lstStyle>
          <a:p>
            <a:pPr lvl="0"/>
            <a:r>
              <a:rPr lang="en-US" noProof="0" dirty="0"/>
              <a:t>Click icon to add picture</a:t>
            </a:r>
            <a:endParaRPr lang="en-GB" noProof="0" dirty="0"/>
          </a:p>
        </p:txBody>
      </p:sp>
    </p:spTree>
    <p:extLst>
      <p:ext uri="{BB962C8B-B14F-4D97-AF65-F5344CB8AC3E}">
        <p14:creationId xmlns:p14="http://schemas.microsoft.com/office/powerpoint/2010/main" val="196957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3A436417-2249-9CBA-BC60-A21AAA35D91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Graphic 5">
            <a:extLst>
              <a:ext uri="{FF2B5EF4-FFF2-40B4-BE49-F238E27FC236}">
                <a16:creationId xmlns:a16="http://schemas.microsoft.com/office/drawing/2014/main" id="{FD28A420-F005-5CBD-701E-D3C19154F49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21329348">
            <a:off x="808038" y="1384300"/>
            <a:ext cx="3551237" cy="1165225"/>
          </a:xfrm>
          <a:prstGeom prst="rect">
            <a:avLst/>
          </a:prstGeom>
        </p:spPr>
      </p:pic>
      <p:sp>
        <p:nvSpPr>
          <p:cNvPr id="17" name="Title 12"/>
          <p:cNvSpPr>
            <a:spLocks noGrp="1"/>
          </p:cNvSpPr>
          <p:nvPr>
            <p:ph type="title" hasCustomPrompt="1"/>
          </p:nvPr>
        </p:nvSpPr>
        <p:spPr>
          <a:xfrm rot="21360000">
            <a:off x="983599" y="2358493"/>
            <a:ext cx="11136561" cy="1344984"/>
          </a:xfrm>
        </p:spPr>
        <p:txBody>
          <a:bodyPr>
            <a:spAutoFit/>
          </a:bodyPr>
          <a:lstStyle>
            <a:lvl1pPr>
              <a:defRPr sz="8800">
                <a:solidFill>
                  <a:schemeClr val="bg1"/>
                </a:solidFill>
                <a:latin typeface="Bebas Neue Bold" panose="020B0606020202050201" pitchFamily="34" charset="0"/>
                <a:cs typeface="IrisUPC" panose="020B0502040204020203" pitchFamily="34" charset="-34"/>
              </a:defRPr>
            </a:lvl1pPr>
          </a:lstStyle>
          <a:p>
            <a:r>
              <a:rPr lang="en-US" dirty="0"/>
              <a:t>HEADING GOES HERE</a:t>
            </a:r>
            <a:endParaRPr lang="en-GB" dirty="0"/>
          </a:p>
        </p:txBody>
      </p:sp>
      <p:sp>
        <p:nvSpPr>
          <p:cNvPr id="37" name="Text Placeholder 36"/>
          <p:cNvSpPr>
            <a:spLocks noGrp="1"/>
          </p:cNvSpPr>
          <p:nvPr>
            <p:ph type="body" sz="quarter" idx="10" hasCustomPrompt="1"/>
          </p:nvPr>
        </p:nvSpPr>
        <p:spPr>
          <a:xfrm rot="21366618">
            <a:off x="1049254" y="3897699"/>
            <a:ext cx="5256584" cy="546372"/>
          </a:xfrm>
        </p:spPr>
        <p:txBody>
          <a:bodyPr>
            <a:noAutofit/>
          </a:bodyPr>
          <a:lstStyle>
            <a:lvl1pPr marL="0" indent="0">
              <a:buFontTx/>
              <a:buNone/>
              <a:defRPr sz="4400">
                <a:solidFill>
                  <a:schemeClr val="bg1"/>
                </a:solidFill>
                <a:latin typeface="Bebas Neue Bold" panose="020B0606020202050201" pitchFamily="34" charset="0"/>
              </a:defRPr>
            </a:lvl1pPr>
          </a:lstStyle>
          <a:p>
            <a:pPr lvl="0"/>
            <a:r>
              <a:rPr lang="en-US" dirty="0"/>
              <a:t>HEADING GOES HERE</a:t>
            </a:r>
          </a:p>
        </p:txBody>
      </p:sp>
    </p:spTree>
    <p:extLst>
      <p:ext uri="{BB962C8B-B14F-4D97-AF65-F5344CB8AC3E}">
        <p14:creationId xmlns:p14="http://schemas.microsoft.com/office/powerpoint/2010/main" val="3046119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 4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4DF7914-AEDC-D0EB-05E6-C19D095113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8" name="Text Placeholder 10"/>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List</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a:solidFill>
                  <a:srgbClr val="143A54"/>
                </a:solidFill>
                <a:latin typeface="Bebas Neue Bold" panose="020B0606020202050201" pitchFamily="34" charset="0"/>
              </a:defRPr>
            </a:lvl1pPr>
          </a:lstStyle>
          <a:p>
            <a:r>
              <a:rPr lang="en-US" dirty="0"/>
              <a:t>HEADING GOES HERE</a:t>
            </a:r>
            <a:endParaRPr lang="en-GB" dirty="0"/>
          </a:p>
        </p:txBody>
      </p:sp>
      <p:sp>
        <p:nvSpPr>
          <p:cNvPr id="5" name="Picture Placeholder 2"/>
          <p:cNvSpPr>
            <a:spLocks noGrp="1"/>
          </p:cNvSpPr>
          <p:nvPr>
            <p:ph type="pic" sz="quarter" idx="14"/>
          </p:nvPr>
        </p:nvSpPr>
        <p:spPr>
          <a:xfrm>
            <a:off x="407222" y="384926"/>
            <a:ext cx="3725041" cy="3215524"/>
          </a:xfrm>
        </p:spPr>
        <p:txBody>
          <a:bodyPr rtlCol="0">
            <a:normAutofit/>
          </a:bodyPr>
          <a:lstStyle>
            <a:lvl1pPr>
              <a:defRPr sz="2000">
                <a:latin typeface="+mn-lt"/>
              </a:defRPr>
            </a:lvl1pPr>
          </a:lstStyle>
          <a:p>
            <a:pPr lvl="0"/>
            <a:r>
              <a:rPr lang="en-US" noProof="0" dirty="0"/>
              <a:t>Click icon to add picture</a:t>
            </a:r>
            <a:endParaRPr lang="en-GB" noProof="0" dirty="0"/>
          </a:p>
        </p:txBody>
      </p:sp>
      <p:sp>
        <p:nvSpPr>
          <p:cNvPr id="15" name="Text Placeholder 11"/>
          <p:cNvSpPr>
            <a:spLocks noGrp="1"/>
          </p:cNvSpPr>
          <p:nvPr>
            <p:ph type="body" sz="quarter" idx="13" hasCustomPrompt="1"/>
          </p:nvPr>
        </p:nvSpPr>
        <p:spPr>
          <a:xfrm>
            <a:off x="558268" y="3860453"/>
            <a:ext cx="3186149" cy="1728787"/>
          </a:xfrm>
        </p:spPr>
        <p:txBody>
          <a:bodyPr>
            <a:noAutofit/>
          </a:bodyPr>
          <a:lstStyle>
            <a:lvl1pPr marL="0" indent="0">
              <a:buNone/>
              <a:defRPr sz="1800" b="0" i="0">
                <a:solidFill>
                  <a:schemeClr val="bg1"/>
                </a:solidFill>
                <a:latin typeface="+mn-lt"/>
              </a:defRPr>
            </a:lvl1pPr>
          </a:lstStyle>
          <a:p>
            <a:pPr lvl="0"/>
            <a:r>
              <a:rPr lang="en-US" dirty="0"/>
              <a:t>Statement</a:t>
            </a:r>
          </a:p>
        </p:txBody>
      </p:sp>
    </p:spTree>
    <p:extLst>
      <p:ext uri="{BB962C8B-B14F-4D97-AF65-F5344CB8AC3E}">
        <p14:creationId xmlns:p14="http://schemas.microsoft.com/office/powerpoint/2010/main" val="67140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6">
    <p:bg>
      <p:bgPr>
        <a:solidFill>
          <a:srgbClr val="143A54"/>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3929DAD-D463-5E34-5EC7-50D20B9AAF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9"/>
          <p:cNvSpPr>
            <a:spLocks noGrp="1"/>
          </p:cNvSpPr>
          <p:nvPr>
            <p:ph type="body" sz="quarter" idx="10" hasCustomPrompt="1"/>
          </p:nvPr>
        </p:nvSpPr>
        <p:spPr>
          <a:xfrm>
            <a:off x="755176" y="444401"/>
            <a:ext cx="10872788" cy="968375"/>
          </a:xfrm>
        </p:spPr>
        <p:txBody>
          <a:bodyPr anchor="ctr">
            <a:noAutofit/>
          </a:bodyPr>
          <a:lstStyle>
            <a:lvl1pPr marL="0" indent="0" algn="ctr">
              <a:buNone/>
              <a:defRPr sz="4600" b="0">
                <a:solidFill>
                  <a:schemeClr val="bg1"/>
                </a:solidFill>
                <a:latin typeface="Bebas Neue Bold" panose="020B0606020202050201"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HERE</a:t>
            </a:r>
          </a:p>
        </p:txBody>
      </p:sp>
    </p:spTree>
    <p:extLst>
      <p:ext uri="{BB962C8B-B14F-4D97-AF65-F5344CB8AC3E}">
        <p14:creationId xmlns:p14="http://schemas.microsoft.com/office/powerpoint/2010/main" val="1416748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AF05202-4991-61A4-D068-8179AD85BB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65EBEF7-7A79-7584-A82D-C7E85BB07180}"/>
              </a:ext>
            </a:extLst>
          </p:cNvPr>
          <p:cNvCxnSpPr>
            <a:cxnSpLocks/>
          </p:cNvCxnSpPr>
          <p:nvPr userDrawn="1"/>
        </p:nvCxnSpPr>
        <p:spPr>
          <a:xfrm>
            <a:off x="4694238" y="1338263"/>
            <a:ext cx="0" cy="1635125"/>
          </a:xfrm>
          <a:prstGeom prst="line">
            <a:avLst/>
          </a:prstGeom>
          <a:ln w="12700">
            <a:solidFill>
              <a:srgbClr val="5A5A5A"/>
            </a:solidFill>
          </a:ln>
        </p:spPr>
        <p:style>
          <a:lnRef idx="1">
            <a:schemeClr val="accent1"/>
          </a:lnRef>
          <a:fillRef idx="0">
            <a:schemeClr val="accent1"/>
          </a:fillRef>
          <a:effectRef idx="0">
            <a:schemeClr val="accent1"/>
          </a:effectRef>
          <a:fontRef idx="minor">
            <a:schemeClr val="tx1"/>
          </a:fontRef>
        </p:style>
      </p:cxnSp>
      <p:sp>
        <p:nvSpPr>
          <p:cNvPr id="4" name="TextBox 5">
            <a:extLst>
              <a:ext uri="{FF2B5EF4-FFF2-40B4-BE49-F238E27FC236}">
                <a16:creationId xmlns:a16="http://schemas.microsoft.com/office/drawing/2014/main" id="{8B6ABC7F-2834-426F-E550-DC5E353FCFF7}"/>
              </a:ext>
            </a:extLst>
          </p:cNvPr>
          <p:cNvSpPr txBox="1">
            <a:spLocks noChangeArrowheads="1"/>
          </p:cNvSpPr>
          <p:nvPr userDrawn="1"/>
        </p:nvSpPr>
        <p:spPr bwMode="auto">
          <a:xfrm>
            <a:off x="142875" y="6521450"/>
            <a:ext cx="3981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r>
              <a:rPr lang="en-GB" altLang="en-US" sz="900" dirty="0">
                <a:solidFill>
                  <a:srgbClr val="4D5156"/>
                </a:solidFill>
              </a:rPr>
              <a:t>Company Confidential © 2022 Whitewall</a:t>
            </a:r>
            <a:endParaRPr lang="en-GB" altLang="en-US" sz="900" dirty="0"/>
          </a:p>
        </p:txBody>
      </p:sp>
      <p:pic>
        <p:nvPicPr>
          <p:cNvPr id="5" name="Graphic 6">
            <a:extLst>
              <a:ext uri="{FF2B5EF4-FFF2-40B4-BE49-F238E27FC236}">
                <a16:creationId xmlns:a16="http://schemas.microsoft.com/office/drawing/2014/main" id="{14B8B19A-8A1D-260F-2687-57B4ADF8D66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5188" y="1793875"/>
            <a:ext cx="3314700" cy="650875"/>
          </a:xfrm>
          <a:prstGeom prst="rect">
            <a:avLst/>
          </a:prstGeom>
        </p:spPr>
      </p:pic>
      <p:pic>
        <p:nvPicPr>
          <p:cNvPr id="6" name="Graphic 7">
            <a:extLst>
              <a:ext uri="{FF2B5EF4-FFF2-40B4-BE49-F238E27FC236}">
                <a16:creationId xmlns:a16="http://schemas.microsoft.com/office/drawing/2014/main" id="{26455F2E-583B-0CB9-2B20-7A9D4981A55D}"/>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3810000"/>
            <a:ext cx="11606213" cy="1584325"/>
          </a:xfrm>
          <a:prstGeom prst="rect">
            <a:avLst/>
          </a:prstGeom>
        </p:spPr>
      </p:pic>
      <p:sp>
        <p:nvSpPr>
          <p:cNvPr id="10" name="Picture Placeholder 9"/>
          <p:cNvSpPr>
            <a:spLocks noGrp="1"/>
          </p:cNvSpPr>
          <p:nvPr>
            <p:ph type="pic" sz="quarter" idx="10" hasCustomPrompt="1"/>
          </p:nvPr>
        </p:nvSpPr>
        <p:spPr>
          <a:xfrm>
            <a:off x="5191213" y="1546658"/>
            <a:ext cx="3795713" cy="1219200"/>
          </a:xfrm>
        </p:spPr>
        <p:txBody>
          <a:bodyPr rtlCol="0">
            <a:normAutofit/>
          </a:bodyPr>
          <a:lstStyle>
            <a:lvl1pPr marL="0" indent="0" algn="ctr">
              <a:buNone/>
              <a:defRPr/>
            </a:lvl1pPr>
          </a:lstStyle>
          <a:p>
            <a:pPr lvl="0"/>
            <a:r>
              <a:rPr lang="en-US" noProof="0" dirty="0"/>
              <a:t>Insert Dual branding Logo</a:t>
            </a:r>
          </a:p>
        </p:txBody>
      </p:sp>
      <p:sp>
        <p:nvSpPr>
          <p:cNvPr id="26" name="Title 12"/>
          <p:cNvSpPr>
            <a:spLocks noGrp="1"/>
          </p:cNvSpPr>
          <p:nvPr>
            <p:ph type="title" hasCustomPrompt="1"/>
          </p:nvPr>
        </p:nvSpPr>
        <p:spPr>
          <a:xfrm>
            <a:off x="464560" y="4266048"/>
            <a:ext cx="6384584" cy="747128"/>
          </a:xfrm>
        </p:spPr>
        <p:txBody>
          <a:bodyPr>
            <a:spAutoFit/>
          </a:bodyPr>
          <a:lstStyle>
            <a:lvl1pPr>
              <a:defRPr sz="4600">
                <a:solidFill>
                  <a:schemeClr val="bg1"/>
                </a:solidFill>
                <a:latin typeface="Bebas Neue Bold"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1285429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7B08A7DB-119B-741E-BB45-ECD9B33A02F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5C2E7FF2-801E-6DC2-D486-BEDDE0AAE312}"/>
              </a:ext>
            </a:extLst>
          </p:cNvPr>
          <p:cNvCxnSpPr>
            <a:cxnSpLocks/>
          </p:cNvCxnSpPr>
          <p:nvPr userDrawn="1"/>
        </p:nvCxnSpPr>
        <p:spPr>
          <a:xfrm flipV="1">
            <a:off x="5532438" y="3532188"/>
            <a:ext cx="6659562" cy="498475"/>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5" name="Graphic 5">
            <a:extLst>
              <a:ext uri="{FF2B5EF4-FFF2-40B4-BE49-F238E27FC236}">
                <a16:creationId xmlns:a16="http://schemas.microsoft.com/office/drawing/2014/main" id="{AE06D9D6-D9E3-7F09-86C3-228B21372ED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21329348">
            <a:off x="808038" y="1384300"/>
            <a:ext cx="3551237" cy="1165225"/>
          </a:xfrm>
          <a:prstGeom prst="rect">
            <a:avLst/>
          </a:prstGeom>
        </p:spPr>
      </p:pic>
      <p:sp>
        <p:nvSpPr>
          <p:cNvPr id="2" name="Title 12"/>
          <p:cNvSpPr>
            <a:spLocks noGrp="1"/>
          </p:cNvSpPr>
          <p:nvPr>
            <p:ph type="title" hasCustomPrompt="1"/>
          </p:nvPr>
        </p:nvSpPr>
        <p:spPr>
          <a:xfrm rot="21360000">
            <a:off x="1030710" y="3839850"/>
            <a:ext cx="4474340" cy="946413"/>
          </a:xfrm>
        </p:spPr>
        <p:txBody>
          <a:bodyPr anchor="t">
            <a:spAutoFit/>
          </a:bodyPr>
          <a:lstStyle>
            <a:lvl1pPr>
              <a:defRPr sz="6000">
                <a:solidFill>
                  <a:schemeClr val="bg1"/>
                </a:solidFill>
                <a:latin typeface="Bebas Neue Bold" panose="020B0606020202050201" pitchFamily="34" charset="0"/>
              </a:defRPr>
            </a:lvl1pPr>
          </a:lstStyle>
          <a:p>
            <a:r>
              <a:rPr lang="en-US" dirty="0"/>
              <a:t>THANK YOU </a:t>
            </a:r>
            <a:endParaRPr lang="en-GB" dirty="0"/>
          </a:p>
        </p:txBody>
      </p:sp>
    </p:spTree>
    <p:extLst>
      <p:ext uri="{BB962C8B-B14F-4D97-AF65-F5344CB8AC3E}">
        <p14:creationId xmlns:p14="http://schemas.microsoft.com/office/powerpoint/2010/main" val="2455919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 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67EED8E-969B-1AE3-766D-61EBE6407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DEB1EF5-EC85-482E-7F62-00D78F83ED54}"/>
              </a:ext>
            </a:extLst>
          </p:cNvPr>
          <p:cNvSpPr/>
          <p:nvPr userDrawn="1"/>
        </p:nvSpPr>
        <p:spPr>
          <a:xfrm>
            <a:off x="6537325" y="0"/>
            <a:ext cx="5654675" cy="6858000"/>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4" name="Graphic 5">
            <a:extLst>
              <a:ext uri="{FF2B5EF4-FFF2-40B4-BE49-F238E27FC236}">
                <a16:creationId xmlns:a16="http://schemas.microsoft.com/office/drawing/2014/main" id="{194F6202-7F44-BDBE-0FAA-5D3A0652892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20721836">
            <a:off x="10504488" y="5287963"/>
            <a:ext cx="1400175" cy="1355725"/>
          </a:xfrm>
          <a:prstGeom prst="rect">
            <a:avLst/>
          </a:prstGeom>
        </p:spPr>
      </p:pic>
      <p:sp>
        <p:nvSpPr>
          <p:cNvPr id="7" name="Title 1"/>
          <p:cNvSpPr>
            <a:spLocks noGrp="1"/>
          </p:cNvSpPr>
          <p:nvPr>
            <p:ph type="title" hasCustomPrompt="1"/>
          </p:nvPr>
        </p:nvSpPr>
        <p:spPr>
          <a:xfrm>
            <a:off x="7607278" y="1340768"/>
            <a:ext cx="3925586" cy="4176464"/>
          </a:xfrm>
        </p:spPr>
        <p:txBody>
          <a:bodyPr>
            <a:noAutofit/>
          </a:bodyPr>
          <a:lstStyle>
            <a:lvl1pPr>
              <a:defRPr sz="10000">
                <a:solidFill>
                  <a:schemeClr val="bg1"/>
                </a:solidFill>
                <a:latin typeface="Bebas Neue Bold" panose="020B0606020202050201" pitchFamily="34" charset="0"/>
              </a:defRPr>
            </a:lvl1pPr>
          </a:lstStyle>
          <a:p>
            <a:r>
              <a:rPr lang="en-US" dirty="0"/>
              <a:t>TITLE to go HERE</a:t>
            </a:r>
            <a:endParaRPr lang="en-GB" dirty="0"/>
          </a:p>
        </p:txBody>
      </p:sp>
      <p:sp>
        <p:nvSpPr>
          <p:cNvPr id="11" name="Text Placeholder 31"/>
          <p:cNvSpPr>
            <a:spLocks noGrp="1"/>
          </p:cNvSpPr>
          <p:nvPr>
            <p:ph type="body" sz="quarter" idx="11" hasCustomPrompt="1"/>
          </p:nvPr>
        </p:nvSpPr>
        <p:spPr>
          <a:xfrm>
            <a:off x="986979" y="2976149"/>
            <a:ext cx="3413125" cy="738187"/>
          </a:xfrm>
        </p:spPr>
        <p:txBody>
          <a:bodyPr anchor="ctr">
            <a:noAutofit/>
          </a:bodyPr>
          <a:lstStyle>
            <a:lvl1pPr marL="0" indent="0">
              <a:buNone/>
              <a:defRPr sz="2200" b="0">
                <a:solidFill>
                  <a:srgbClr val="29ABE2"/>
                </a:solidFill>
                <a:latin typeface="Bebas Neue Bold" panose="020B0606020202050201" pitchFamily="34" charset="0"/>
              </a:defRPr>
            </a:lvl1pPr>
          </a:lstStyle>
          <a:p>
            <a:pPr lvl="0"/>
            <a:r>
              <a:rPr lang="en-US" dirty="0"/>
              <a:t>Title</a:t>
            </a:r>
          </a:p>
        </p:txBody>
      </p:sp>
      <p:sp>
        <p:nvSpPr>
          <p:cNvPr id="12" name="Text Placeholder 31"/>
          <p:cNvSpPr>
            <a:spLocks noGrp="1"/>
          </p:cNvSpPr>
          <p:nvPr>
            <p:ph type="body" sz="quarter" idx="12" hasCustomPrompt="1"/>
          </p:nvPr>
        </p:nvSpPr>
        <p:spPr>
          <a:xfrm>
            <a:off x="986979" y="4395506"/>
            <a:ext cx="3413125" cy="738187"/>
          </a:xfrm>
        </p:spPr>
        <p:txBody>
          <a:bodyPr anchor="ctr">
            <a:noAutofit/>
          </a:bodyPr>
          <a:lstStyle>
            <a:lvl1pPr marL="0" indent="0">
              <a:buNone/>
              <a:defRPr sz="2200" b="0">
                <a:solidFill>
                  <a:srgbClr val="29ABE2"/>
                </a:solidFill>
                <a:latin typeface="Bebas Neue Bold" panose="020B0606020202050201" pitchFamily="34" charset="0"/>
              </a:defRPr>
            </a:lvl1pPr>
          </a:lstStyle>
          <a:p>
            <a:pPr lvl="0"/>
            <a:r>
              <a:rPr lang="en-US" dirty="0"/>
              <a:t>Title</a:t>
            </a:r>
          </a:p>
        </p:txBody>
      </p:sp>
      <p:sp>
        <p:nvSpPr>
          <p:cNvPr id="13" name="Text Placeholder 31"/>
          <p:cNvSpPr>
            <a:spLocks noGrp="1"/>
          </p:cNvSpPr>
          <p:nvPr>
            <p:ph type="body" sz="quarter" idx="13" hasCustomPrompt="1"/>
          </p:nvPr>
        </p:nvSpPr>
        <p:spPr>
          <a:xfrm>
            <a:off x="986978" y="1556792"/>
            <a:ext cx="3413125" cy="738187"/>
          </a:xfrm>
        </p:spPr>
        <p:txBody>
          <a:bodyPr anchor="ctr">
            <a:noAutofit/>
          </a:bodyPr>
          <a:lstStyle>
            <a:lvl1pPr marL="0" indent="0">
              <a:buNone/>
              <a:defRPr sz="2200" b="0">
                <a:solidFill>
                  <a:srgbClr val="29ABE2"/>
                </a:solidFill>
                <a:latin typeface="Bebas Neue Bold" panose="020B0606020202050201" pitchFamily="34" charset="0"/>
              </a:defRPr>
            </a:lvl1pPr>
          </a:lstStyle>
          <a:p>
            <a:pPr lvl="0"/>
            <a:r>
              <a:rPr lang="en-US" dirty="0"/>
              <a:t>Title</a:t>
            </a:r>
          </a:p>
        </p:txBody>
      </p:sp>
    </p:spTree>
    <p:extLst>
      <p:ext uri="{BB962C8B-B14F-4D97-AF65-F5344CB8AC3E}">
        <p14:creationId xmlns:p14="http://schemas.microsoft.com/office/powerpoint/2010/main" val="943380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blue slide">
    <p:bg>
      <p:bgPr>
        <a:solidFill>
          <a:srgbClr val="143A54"/>
        </a:solidFill>
        <a:effectLst/>
      </p:bgPr>
    </p:bg>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F58BC9CF-E6A2-6B07-2705-95BD578F8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2"/>
          <p:cNvSpPr>
            <a:spLocks noGrp="1"/>
          </p:cNvSpPr>
          <p:nvPr>
            <p:ph type="title" hasCustomPrompt="1"/>
          </p:nvPr>
        </p:nvSpPr>
        <p:spPr>
          <a:xfrm rot="21360000">
            <a:off x="3849722" y="2813446"/>
            <a:ext cx="4474340" cy="1231106"/>
          </a:xfrm>
        </p:spPr>
        <p:txBody>
          <a:bodyPr anchor="t">
            <a:spAutoFit/>
          </a:bodyPr>
          <a:lstStyle>
            <a:lvl1pPr algn="ctr">
              <a:defRPr sz="8000">
                <a:solidFill>
                  <a:schemeClr val="bg1"/>
                </a:solidFill>
                <a:latin typeface="Bebas Neue Bold" panose="020B0606020202050201" pitchFamily="34" charset="0"/>
              </a:defRPr>
            </a:lvl1pPr>
          </a:lstStyle>
          <a:p>
            <a:r>
              <a:rPr lang="en-US" dirty="0"/>
              <a:t>TITLE HERE</a:t>
            </a:r>
            <a:endParaRPr lang="en-GB" dirty="0"/>
          </a:p>
        </p:txBody>
      </p:sp>
    </p:spTree>
    <p:extLst>
      <p:ext uri="{BB962C8B-B14F-4D97-AF65-F5344CB8AC3E}">
        <p14:creationId xmlns:p14="http://schemas.microsoft.com/office/powerpoint/2010/main" val="1205223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063383D-7DB3-7177-8DEB-B335C5D841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269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848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C28BCD-3C13-B745-B5AF-8E3659960FBD}"/>
              </a:ext>
            </a:extLst>
          </p:cNvPr>
          <p:cNvSpPr>
            <a:spLocks noGrp="1"/>
          </p:cNvSpPr>
          <p:nvPr>
            <p:ph type="dt" sz="half" idx="10"/>
          </p:nvPr>
        </p:nvSpPr>
        <p:spPr/>
        <p:txBody>
          <a:bodyPr/>
          <a:lstStyle>
            <a:lvl1pPr>
              <a:defRPr b="1" i="0">
                <a:latin typeface="Bebas Neue Bold" panose="020B0606020202050201" pitchFamily="34" charset="77"/>
              </a:defRPr>
            </a:lvl1pPr>
          </a:lstStyle>
          <a:p>
            <a:fld id="{7B9B1152-1BD3-4E08-AF14-28EB1F606D7E}" type="datetimeFigureOut">
              <a:rPr lang="en-US" smtClean="0"/>
              <a:pPr/>
              <a:t>4/19/24</a:t>
            </a:fld>
            <a:endParaRPr lang="en-US" dirty="0"/>
          </a:p>
        </p:txBody>
      </p:sp>
      <p:sp>
        <p:nvSpPr>
          <p:cNvPr id="3" name="Footer Placeholder 2">
            <a:extLst>
              <a:ext uri="{FF2B5EF4-FFF2-40B4-BE49-F238E27FC236}">
                <a16:creationId xmlns:a16="http://schemas.microsoft.com/office/drawing/2014/main" id="{2F584C31-82CC-D748-B431-D43EB5D91A9E}"/>
              </a:ext>
            </a:extLst>
          </p:cNvPr>
          <p:cNvSpPr>
            <a:spLocks noGrp="1"/>
          </p:cNvSpPr>
          <p:nvPr>
            <p:ph type="ftr" sz="quarter" idx="11"/>
          </p:nvPr>
        </p:nvSpPr>
        <p:spPr/>
        <p:txBody>
          <a:bodyPr/>
          <a:lstStyle>
            <a:lvl1pPr>
              <a:defRPr b="1" i="0">
                <a:latin typeface="Bebas Neue Bold" panose="020B0606020202050201" pitchFamily="34" charset="77"/>
              </a:defRPr>
            </a:lvl1pPr>
          </a:lstStyle>
          <a:p>
            <a:endParaRPr lang="en-US" dirty="0"/>
          </a:p>
        </p:txBody>
      </p:sp>
      <p:sp>
        <p:nvSpPr>
          <p:cNvPr id="4" name="Slide Number Placeholder 3">
            <a:extLst>
              <a:ext uri="{FF2B5EF4-FFF2-40B4-BE49-F238E27FC236}">
                <a16:creationId xmlns:a16="http://schemas.microsoft.com/office/drawing/2014/main" id="{D863E49A-4C6D-8B4E-9DA1-FF25FA0F1BD8}"/>
              </a:ext>
            </a:extLst>
          </p:cNvPr>
          <p:cNvSpPr>
            <a:spLocks noGrp="1"/>
          </p:cNvSpPr>
          <p:nvPr>
            <p:ph type="sldNum" sz="quarter" idx="12"/>
          </p:nvPr>
        </p:nvSpPr>
        <p:spPr/>
        <p:txBody>
          <a:bodyPr/>
          <a:lstStyle>
            <a:lvl1pPr>
              <a:defRPr b="1" i="0">
                <a:latin typeface="Bebas Neue Bold" panose="020B0606020202050201" pitchFamily="34" charset="77"/>
              </a:defRPr>
            </a:lvl1pPr>
          </a:lstStyle>
          <a:p>
            <a:fld id="{44A6E2A6-806C-4C35-860A-418CEDB965ED}" type="slidenum">
              <a:rPr lang="en-US" smtClean="0"/>
              <a:pPr/>
              <a:t>‹#›</a:t>
            </a:fld>
            <a:endParaRPr lang="en-US" dirty="0"/>
          </a:p>
        </p:txBody>
      </p:sp>
    </p:spTree>
    <p:extLst>
      <p:ext uri="{BB962C8B-B14F-4D97-AF65-F5344CB8AC3E}">
        <p14:creationId xmlns:p14="http://schemas.microsoft.com/office/powerpoint/2010/main" val="338284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Info 2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FF3A613-9275-E02F-C7BD-88333FEAA0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3"/>
          <p:cNvSpPr>
            <a:spLocks noGrp="1"/>
          </p:cNvSpPr>
          <p:nvPr>
            <p:ph type="pic" sz="quarter" idx="16"/>
          </p:nvPr>
        </p:nvSpPr>
        <p:spPr>
          <a:xfrm>
            <a:off x="-11113" y="-10016"/>
            <a:ext cx="6133090" cy="6877541"/>
          </a:xfrm>
        </p:spPr>
        <p:txBody>
          <a:bodyPr rtlCol="0">
            <a:normAutofit/>
          </a:bodyPr>
          <a:lstStyle>
            <a:lvl1pPr>
              <a:defRPr sz="2000">
                <a:latin typeface="+mn-lt"/>
              </a:defRPr>
            </a:lvl1pPr>
          </a:lstStyle>
          <a:p>
            <a:pPr lvl="0"/>
            <a:r>
              <a:rPr lang="en-US" noProof="0" dirty="0"/>
              <a:t>Click icon to add picture</a:t>
            </a:r>
            <a:endParaRPr lang="en-GB" noProof="0" dirty="0"/>
          </a:p>
        </p:txBody>
      </p:sp>
      <p:sp>
        <p:nvSpPr>
          <p:cNvPr id="20" name="Text Placeholder 10"/>
          <p:cNvSpPr>
            <a:spLocks noGrp="1"/>
          </p:cNvSpPr>
          <p:nvPr>
            <p:ph type="body" sz="quarter" idx="11" hasCustomPrompt="1"/>
          </p:nvPr>
        </p:nvSpPr>
        <p:spPr>
          <a:xfrm>
            <a:off x="6672064" y="3139291"/>
            <a:ext cx="5181028" cy="3026013"/>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Body text here</a:t>
            </a:r>
          </a:p>
        </p:txBody>
      </p:sp>
      <p:sp>
        <p:nvSpPr>
          <p:cNvPr id="22"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US" dirty="0"/>
              <a:t>Sub Header</a:t>
            </a:r>
          </a:p>
        </p:txBody>
      </p:sp>
    </p:spTree>
    <p:extLst>
      <p:ext uri="{BB962C8B-B14F-4D97-AF65-F5344CB8AC3E}">
        <p14:creationId xmlns:p14="http://schemas.microsoft.com/office/powerpoint/2010/main" val="226442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F73716D-B251-C213-F497-BE0336077D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FC753601-0340-F3E0-261A-93F5BAF9DAC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163513" y="498475"/>
            <a:ext cx="7737476" cy="1584325"/>
          </a:xfrm>
          <a:prstGeom prst="rect">
            <a:avLst/>
          </a:prstGeom>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Bold"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301358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06F9494-62A1-496F-A459-41272764E4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9525"/>
            <a:ext cx="1222851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87410244-BA78-FEC7-709F-E5D25F6B2F6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163513" y="498475"/>
            <a:ext cx="7737476" cy="1584325"/>
          </a:xfrm>
          <a:prstGeom prst="rect">
            <a:avLst/>
          </a:prstGeom>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Bold"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2404213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04988E-5205-B99C-2A35-55A58B2D56D9}"/>
              </a:ext>
            </a:extLst>
          </p:cNvPr>
          <p:cNvSpPr/>
          <p:nvPr userDrawn="1"/>
        </p:nvSpPr>
        <p:spPr>
          <a:xfrm>
            <a:off x="-6350" y="0"/>
            <a:ext cx="12198350" cy="6875463"/>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3" name="Graphic 4">
            <a:extLst>
              <a:ext uri="{FF2B5EF4-FFF2-40B4-BE49-F238E27FC236}">
                <a16:creationId xmlns:a16="http://schemas.microsoft.com/office/drawing/2014/main" id="{24703D0F-E749-245F-26F8-5F247F6178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B51E95EB-05C2-647B-BB88-928F00188AFC}"/>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282575" y="2116138"/>
            <a:ext cx="11293475" cy="2312987"/>
          </a:xfrm>
          <a:prstGeom prst="rect">
            <a:avLst/>
          </a:prstGeom>
        </p:spPr>
      </p:pic>
      <p:sp>
        <p:nvSpPr>
          <p:cNvPr id="17" name="Title 12"/>
          <p:cNvSpPr>
            <a:spLocks noGrp="1"/>
          </p:cNvSpPr>
          <p:nvPr>
            <p:ph type="title" hasCustomPrompt="1"/>
          </p:nvPr>
        </p:nvSpPr>
        <p:spPr>
          <a:xfrm rot="21360000">
            <a:off x="402447" y="2753949"/>
            <a:ext cx="10124146" cy="1259576"/>
          </a:xfrm>
        </p:spPr>
        <p:txBody>
          <a:bodyPr>
            <a:spAutoFit/>
          </a:bodyPr>
          <a:lstStyle>
            <a:lvl1pPr>
              <a:defRPr sz="8200">
                <a:solidFill>
                  <a:schemeClr val="bg1"/>
                </a:solidFill>
                <a:latin typeface="Bebas Neue Bold"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3288830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313BD3-137D-D80C-79A7-4C828DB2634C}"/>
              </a:ext>
            </a:extLst>
          </p:cNvPr>
          <p:cNvSpPr/>
          <p:nvPr userDrawn="1"/>
        </p:nvSpPr>
        <p:spPr>
          <a:xfrm>
            <a:off x="-6350" y="0"/>
            <a:ext cx="12198350" cy="6875463"/>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3" name="Graphic 4">
            <a:extLst>
              <a:ext uri="{FF2B5EF4-FFF2-40B4-BE49-F238E27FC236}">
                <a16:creationId xmlns:a16="http://schemas.microsoft.com/office/drawing/2014/main" id="{2378C43C-7D26-9C60-C1EC-1F7BB1A11C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DFD5F8C0-9E2E-5DA7-3F56-173A4BB1E036}"/>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21361092">
            <a:off x="-282575" y="2116138"/>
            <a:ext cx="11293475" cy="2312987"/>
          </a:xfrm>
          <a:prstGeom prst="rect">
            <a:avLst/>
          </a:prstGeom>
        </p:spPr>
      </p:pic>
      <p:sp>
        <p:nvSpPr>
          <p:cNvPr id="17" name="Title 12"/>
          <p:cNvSpPr>
            <a:spLocks noGrp="1"/>
          </p:cNvSpPr>
          <p:nvPr>
            <p:ph type="title" hasCustomPrompt="1"/>
          </p:nvPr>
        </p:nvSpPr>
        <p:spPr>
          <a:xfrm rot="21360000">
            <a:off x="402447" y="2772467"/>
            <a:ext cx="10124146" cy="1259576"/>
          </a:xfrm>
        </p:spPr>
        <p:txBody>
          <a:bodyPr anchor="t">
            <a:spAutoFit/>
          </a:bodyPr>
          <a:lstStyle>
            <a:lvl1pPr>
              <a:defRPr sz="8200">
                <a:solidFill>
                  <a:schemeClr val="bg1"/>
                </a:solidFill>
                <a:latin typeface="Bebas Neue Bold"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356044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pic>
        <p:nvPicPr>
          <p:cNvPr id="2" name="Picture 3" descr="A picture containing text, snow&#10;&#10;Description automatically generated">
            <a:extLst>
              <a:ext uri="{FF2B5EF4-FFF2-40B4-BE49-F238E27FC236}">
                <a16:creationId xmlns:a16="http://schemas.microsoft.com/office/drawing/2014/main" id="{0EBFBA0D-CA83-1776-49E2-FCFFB4D71A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water, outdoor, bird&#10;&#10;Description automatically generated">
            <a:extLst>
              <a:ext uri="{FF2B5EF4-FFF2-40B4-BE49-F238E27FC236}">
                <a16:creationId xmlns:a16="http://schemas.microsoft.com/office/drawing/2014/main" id="{E87C2230-728E-DD99-5087-CF3216FA7197}"/>
              </a:ext>
            </a:extLst>
          </p:cNvPr>
          <p:cNvPicPr>
            <a:picLocks noChangeAspect="1" noChangeArrowheads="1"/>
          </p:cNvPicPr>
          <p:nvPr userDrawn="1"/>
        </p:nvPicPr>
        <p:blipFill>
          <a:blip r:embed="rId3">
            <a:alphaModFix amt="70000"/>
            <a:extLst>
              <a:ext uri="{28A0092B-C50C-407E-A947-70E740481C1C}">
                <a14:useLocalDpi xmlns:a14="http://schemas.microsoft.com/office/drawing/2010/main" val="0"/>
              </a:ext>
            </a:extLst>
          </a:blip>
          <a:srcRect b="-2"/>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EFFC52E7-EEF0-442B-B000-CA30A1BE1EB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rot="20721836">
            <a:off x="534988" y="4814888"/>
            <a:ext cx="1887537" cy="1825625"/>
          </a:xfrm>
          <a:prstGeom prst="rect">
            <a:avLst/>
          </a:prstGeom>
        </p:spPr>
      </p:pic>
      <p:sp>
        <p:nvSpPr>
          <p:cNvPr id="14" name="Title 12"/>
          <p:cNvSpPr>
            <a:spLocks noGrp="1"/>
          </p:cNvSpPr>
          <p:nvPr>
            <p:ph type="title" hasCustomPrompt="1"/>
          </p:nvPr>
        </p:nvSpPr>
        <p:spPr>
          <a:xfrm rot="21360000">
            <a:off x="546463" y="2609933"/>
            <a:ext cx="10124146" cy="1259576"/>
          </a:xfrm>
        </p:spPr>
        <p:txBody>
          <a:bodyPr anchor="t">
            <a:spAutoFit/>
          </a:bodyPr>
          <a:lstStyle>
            <a:lvl1pPr>
              <a:defRPr sz="8200">
                <a:solidFill>
                  <a:srgbClr val="143A54"/>
                </a:solidFill>
                <a:latin typeface="Bebas Neue Bold" panose="020B0606020202050201" pitchFamily="34" charset="0"/>
              </a:defRPr>
            </a:lvl1pPr>
          </a:lstStyle>
          <a:p>
            <a:r>
              <a:rPr lang="en-US" dirty="0"/>
              <a:t>HEADING GOES HERE</a:t>
            </a:r>
            <a:endParaRPr lang="en-GB" dirty="0"/>
          </a:p>
        </p:txBody>
      </p:sp>
    </p:spTree>
    <p:extLst>
      <p:ext uri="{BB962C8B-B14F-4D97-AF65-F5344CB8AC3E}">
        <p14:creationId xmlns:p14="http://schemas.microsoft.com/office/powerpoint/2010/main" val="105378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5">
    <p:spTree>
      <p:nvGrpSpPr>
        <p:cNvPr id="1" name=""/>
        <p:cNvGrpSpPr/>
        <p:nvPr/>
      </p:nvGrpSpPr>
      <p:grpSpPr>
        <a:xfrm>
          <a:off x="0" y="0"/>
          <a:ext cx="0" cy="0"/>
          <a:chOff x="0" y="0"/>
          <a:chExt cx="0" cy="0"/>
        </a:xfrm>
      </p:grpSpPr>
      <p:pic>
        <p:nvPicPr>
          <p:cNvPr id="2" name="Picture 3" descr="A picture containing building, outdoor, brick&#10;&#10;Description automatically generated">
            <a:extLst>
              <a:ext uri="{FF2B5EF4-FFF2-40B4-BE49-F238E27FC236}">
                <a16:creationId xmlns:a16="http://schemas.microsoft.com/office/drawing/2014/main" id="{0D9CC69E-2D91-6A00-AEEB-D54AF4131C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3"/>
            <a:ext cx="121904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hasCustomPrompt="1"/>
          </p:nvPr>
        </p:nvSpPr>
        <p:spPr>
          <a:xfrm>
            <a:off x="5147406" y="1484784"/>
            <a:ext cx="5148185" cy="2160240"/>
          </a:xfrm>
        </p:spPr>
        <p:txBody>
          <a:bodyPr>
            <a:noAutofit/>
          </a:bodyPr>
          <a:lstStyle>
            <a:lvl1pPr>
              <a:defRPr sz="10000">
                <a:solidFill>
                  <a:srgbClr val="EBD64E"/>
                </a:solidFill>
              </a:defRPr>
            </a:lvl1pPr>
          </a:lstStyle>
          <a:p>
            <a:r>
              <a:rPr lang="en-US" dirty="0"/>
              <a:t>Title here</a:t>
            </a:r>
            <a:endParaRPr lang="en-GB" dirty="0"/>
          </a:p>
        </p:txBody>
      </p:sp>
    </p:spTree>
    <p:extLst>
      <p:ext uri="{BB962C8B-B14F-4D97-AF65-F5344CB8AC3E}">
        <p14:creationId xmlns:p14="http://schemas.microsoft.com/office/powerpoint/2010/main" val="410086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F1A753E-7DC5-D3A7-F336-5B235EAD8CB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368E5EF-AC1D-7E89-3CCC-C9B693A8F3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Lst>
  <p:txStyles>
    <p:title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0"/>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0"/>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0"/>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0"/>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0"/>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0"/>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0"/>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0"/>
        </a:defRPr>
      </a:lvl9pPr>
    </p:titleStyle>
    <p:body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Bold"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www.whitewallcreative.com/vt/digital-hub/" TargetMode="External"/><Relationship Id="rId2" Type="http://schemas.openxmlformats.org/officeDocument/2006/relationships/image" Target="../media/image58.png"/><Relationship Id="rId1" Type="http://schemas.openxmlformats.org/officeDocument/2006/relationships/slideLayout" Target="../slideLayouts/slideLayout27.xml"/><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VIRTUAL EVENT ELEVATION</a:t>
            </a:r>
          </a:p>
        </p:txBody>
      </p:sp>
      <p:sp>
        <p:nvSpPr>
          <p:cNvPr id="11" name="TextBox 10">
            <a:extLst>
              <a:ext uri="{FF2B5EF4-FFF2-40B4-BE49-F238E27FC236}">
                <a16:creationId xmlns:a16="http://schemas.microsoft.com/office/drawing/2014/main" id="{CFD2384F-688B-F116-F3A1-E5F3C2D069F4}"/>
              </a:ext>
            </a:extLst>
          </p:cNvPr>
          <p:cNvSpPr txBox="1"/>
          <p:nvPr/>
        </p:nvSpPr>
        <p:spPr>
          <a:xfrm>
            <a:off x="5840706" y="2708920"/>
            <a:ext cx="5904160"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EVOLVING WHAT’S ALREADY WORKING</a:t>
            </a: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BB205C-A201-F72E-6445-6AEAF8B6EBF7}"/>
              </a:ext>
            </a:extLst>
          </p:cNvPr>
          <p:cNvSpPr txBox="1"/>
          <p:nvPr/>
        </p:nvSpPr>
        <p:spPr>
          <a:xfrm>
            <a:off x="6029722" y="3461706"/>
            <a:ext cx="5656578" cy="2031325"/>
          </a:xfrm>
          <a:prstGeom prst="rect">
            <a:avLst/>
          </a:prstGeom>
          <a:noFill/>
        </p:spPr>
        <p:txBody>
          <a:bodyPr wrap="square"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Integreon already has an established webinar and virtual event series. We can help up-level this series through creative ideas, some production tips and enabling more attendee interaction.</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ea typeface="Open Sans" panose="020B0606030504020204" pitchFamily="34" charset="0"/>
                <a:cs typeface="Open Sans" panose="020B0606030504020204" pitchFamily="34" charset="0"/>
              </a:rPr>
              <a:t>Here are a few creative ideas for how to elevate these series, as well as what a professionally produced series could look like. </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ea typeface="Open Sans" panose="020B0606030504020204" pitchFamily="34" charset="0"/>
                <a:cs typeface="Open Sans" panose="020B0606030504020204" pitchFamily="34" charset="0"/>
              </a:rPr>
              <a:t>We have also included a case example of how we have done this before for a global brand. </a:t>
            </a: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screenshot of a webinar&#10;&#10;Description automatically generated">
            <a:extLst>
              <a:ext uri="{FF2B5EF4-FFF2-40B4-BE49-F238E27FC236}">
                <a16:creationId xmlns:a16="http://schemas.microsoft.com/office/drawing/2014/main" id="{B6D6AD34-2E9A-4899-4C17-76486298C942}"/>
              </a:ext>
            </a:extLst>
          </p:cNvPr>
          <p:cNvPicPr>
            <a:picLocks noChangeAspect="1"/>
          </p:cNvPicPr>
          <p:nvPr/>
        </p:nvPicPr>
        <p:blipFill>
          <a:blip r:embed="rId3"/>
          <a:stretch>
            <a:fillRect/>
          </a:stretch>
        </p:blipFill>
        <p:spPr>
          <a:xfrm>
            <a:off x="505700" y="2815844"/>
            <a:ext cx="4962950" cy="3021140"/>
          </a:xfrm>
          <a:prstGeom prst="rect">
            <a:avLst/>
          </a:prstGeom>
        </p:spPr>
      </p:pic>
    </p:spTree>
    <p:extLst>
      <p:ext uri="{BB962C8B-B14F-4D97-AF65-F5344CB8AC3E}">
        <p14:creationId xmlns:p14="http://schemas.microsoft.com/office/powerpoint/2010/main" val="2313883004"/>
      </p:ext>
    </p:extLst>
  </p:cSld>
  <p:clrMapOvr>
    <a:masterClrMapping/>
  </p:clrMapOvr>
  <p:transition advTm="19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video call&#10;&#10;Description automatically generated">
            <a:extLst>
              <a:ext uri="{FF2B5EF4-FFF2-40B4-BE49-F238E27FC236}">
                <a16:creationId xmlns:a16="http://schemas.microsoft.com/office/drawing/2014/main" id="{D173B766-4425-C174-F047-E9108DBB4B37}"/>
              </a:ext>
            </a:extLst>
          </p:cNvPr>
          <p:cNvPicPr>
            <a:picLocks noChangeAspect="1"/>
          </p:cNvPicPr>
          <p:nvPr/>
        </p:nvPicPr>
        <p:blipFill>
          <a:blip r:embed="rId3"/>
          <a:stretch>
            <a:fillRect/>
          </a:stretch>
        </p:blipFill>
        <p:spPr>
          <a:xfrm>
            <a:off x="567220" y="2754229"/>
            <a:ext cx="6178252" cy="3544735"/>
          </a:xfrm>
          <a:prstGeom prst="rect">
            <a:avLst/>
          </a:prstGeom>
        </p:spPr>
      </p:pic>
      <p:sp>
        <p:nvSpPr>
          <p:cNvPr id="3" name="Title 2">
            <a:extLst>
              <a:ext uri="{FF2B5EF4-FFF2-40B4-BE49-F238E27FC236}">
                <a16:creationId xmlns:a16="http://schemas.microsoft.com/office/drawing/2014/main" id="{6EF94A1C-2D78-D053-4F01-A4DD2D2BD0A6}"/>
              </a:ext>
            </a:extLst>
          </p:cNvPr>
          <p:cNvSpPr>
            <a:spLocks noGrp="1"/>
          </p:cNvSpPr>
          <p:nvPr>
            <p:ph type="title"/>
          </p:nvPr>
        </p:nvSpPr>
        <p:spPr/>
        <p:txBody>
          <a:bodyPr/>
          <a:lstStyle/>
          <a:p>
            <a:r>
              <a:rPr lang="en-US" dirty="0"/>
              <a:t>VIRTUAL EVENT ELEVATION</a:t>
            </a:r>
          </a:p>
        </p:txBody>
      </p:sp>
      <p:sp>
        <p:nvSpPr>
          <p:cNvPr id="7" name="TextBox 6">
            <a:extLst>
              <a:ext uri="{FF2B5EF4-FFF2-40B4-BE49-F238E27FC236}">
                <a16:creationId xmlns:a16="http://schemas.microsoft.com/office/drawing/2014/main" id="{E6A5600F-543F-77B2-3B60-BC0A4489EB11}"/>
              </a:ext>
            </a:extLst>
          </p:cNvPr>
          <p:cNvSpPr txBox="1"/>
          <p:nvPr/>
        </p:nvSpPr>
        <p:spPr>
          <a:xfrm>
            <a:off x="7104112" y="2852936"/>
            <a:ext cx="46942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We can help up-level and evolve Integreon’s established webinar series through ideas like:</a:t>
            </a:r>
          </a:p>
          <a:p>
            <a:pPr marR="0" lvl="0" algn="l" defTabSz="914400" rtl="0" eaLnBrk="1" fontAlgn="auto" latinLnBrk="0" hangingPunct="1">
              <a:lnSpc>
                <a:spcPct val="100000"/>
              </a:lnSpc>
              <a:spcBef>
                <a:spcPts val="0"/>
              </a:spcBef>
              <a:spcAft>
                <a:spcPts val="0"/>
              </a:spcAft>
              <a:buClrTx/>
              <a:buSzTx/>
              <a:tabLst/>
              <a:defRPr/>
            </a:pPr>
            <a:endParaRPr kumimoji="0" lang="en-GB"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Professional host or facilitator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New, varied GFX packages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B roll to support speaker commentary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Webinar structure featuring short, buzzy segments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Live polls, chat and interaction with customer voices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000000"/>
              </a:solidFill>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Video for interstitial promotions and announcements </a:t>
            </a:r>
          </a:p>
        </p:txBody>
      </p:sp>
    </p:spTree>
    <p:extLst>
      <p:ext uri="{BB962C8B-B14F-4D97-AF65-F5344CB8AC3E}">
        <p14:creationId xmlns:p14="http://schemas.microsoft.com/office/powerpoint/2010/main" val="3783143472"/>
      </p:ext>
    </p:extLst>
  </p:cSld>
  <p:clrMapOvr>
    <a:masterClrMapping/>
  </p:clrMapOvr>
  <p:transition advTm="19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16CFECE-1602-04D7-ABAD-951B9FCCC437}"/>
              </a:ext>
            </a:extLst>
          </p:cNvPr>
          <p:cNvSpPr txBox="1"/>
          <p:nvPr/>
        </p:nvSpPr>
        <p:spPr>
          <a:xfrm>
            <a:off x="3711826" y="3372307"/>
            <a:ext cx="8000798" cy="954107"/>
          </a:xfrm>
          <a:prstGeom prst="rect">
            <a:avLst/>
          </a:prstGeom>
          <a:noFill/>
        </p:spPr>
        <p:txBody>
          <a:bodyPr wrap="square" numCol="1"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Most competitors in this field feature webinars, but few to none are professionally produced. In a single day of professional production, we can record 5-7 webinars professionally, with a set, multiple cameras, lighting and a professional host. </a:t>
            </a:r>
            <a:br>
              <a:rPr lang="en-US" sz="1400" dirty="0">
                <a:solidFill>
                  <a:srgbClr val="000000"/>
                </a:solidFill>
                <a:ea typeface="Open Sans" panose="020B0606030504020204" pitchFamily="34" charset="0"/>
                <a:cs typeface="Open Sans" panose="020B0606030504020204" pitchFamily="34" charset="0"/>
              </a:rPr>
            </a:b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That difference will sing on screen and set Integreon apart. </a:t>
            </a:r>
          </a:p>
        </p:txBody>
      </p:sp>
      <p:sp>
        <p:nvSpPr>
          <p:cNvPr id="4" name="Title 3">
            <a:extLst>
              <a:ext uri="{FF2B5EF4-FFF2-40B4-BE49-F238E27FC236}">
                <a16:creationId xmlns:a16="http://schemas.microsoft.com/office/drawing/2014/main" id="{9CD9F344-4064-8141-7086-5093031DE7A3}"/>
              </a:ext>
            </a:extLst>
          </p:cNvPr>
          <p:cNvSpPr>
            <a:spLocks noGrp="1"/>
          </p:cNvSpPr>
          <p:nvPr>
            <p:ph type="title"/>
          </p:nvPr>
        </p:nvSpPr>
        <p:spPr/>
        <p:txBody>
          <a:bodyPr/>
          <a:lstStyle/>
          <a:p>
            <a:r>
              <a:rPr lang="en-US" dirty="0"/>
              <a:t>Webinar Series Ideas</a:t>
            </a:r>
          </a:p>
        </p:txBody>
      </p:sp>
      <p:pic>
        <p:nvPicPr>
          <p:cNvPr id="13" name="Picture 12" descr="A group of people sitting in chairs&#10;&#10;Description automatically generated">
            <a:extLst>
              <a:ext uri="{FF2B5EF4-FFF2-40B4-BE49-F238E27FC236}">
                <a16:creationId xmlns:a16="http://schemas.microsoft.com/office/drawing/2014/main" id="{759BCB0A-DFC8-8E9C-72BA-C45EEA412A07}"/>
              </a:ext>
            </a:extLst>
          </p:cNvPr>
          <p:cNvPicPr>
            <a:picLocks noChangeAspect="1"/>
          </p:cNvPicPr>
          <p:nvPr/>
        </p:nvPicPr>
        <p:blipFill rotWithShape="1">
          <a:blip r:embed="rId3"/>
          <a:srcRect b="9478"/>
          <a:stretch/>
        </p:blipFill>
        <p:spPr>
          <a:xfrm>
            <a:off x="479376" y="2564904"/>
            <a:ext cx="2853176" cy="2772326"/>
          </a:xfrm>
          <a:prstGeom prst="rect">
            <a:avLst/>
          </a:prstGeom>
        </p:spPr>
      </p:pic>
      <p:sp>
        <p:nvSpPr>
          <p:cNvPr id="14" name="TextBox 13">
            <a:extLst>
              <a:ext uri="{FF2B5EF4-FFF2-40B4-BE49-F238E27FC236}">
                <a16:creationId xmlns:a16="http://schemas.microsoft.com/office/drawing/2014/main" id="{B7B0D88F-D672-37CB-30D9-F902CFEA9595}"/>
              </a:ext>
            </a:extLst>
          </p:cNvPr>
          <p:cNvSpPr txBox="1"/>
          <p:nvPr/>
        </p:nvSpPr>
        <p:spPr>
          <a:xfrm>
            <a:off x="3711826" y="4306918"/>
            <a:ext cx="8000798" cy="2031325"/>
          </a:xfrm>
          <a:prstGeom prst="rect">
            <a:avLst/>
          </a:prstGeom>
          <a:noFill/>
        </p:spPr>
        <p:txBody>
          <a:bodyPr wrap="square" numCol="1" rtlCol="0">
            <a:spAutoFit/>
          </a:bodyPr>
          <a:lstStyle/>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A new format for each webinar can improve watchability and reach:</a:t>
            </a:r>
          </a:p>
          <a:p>
            <a:pPr marL="520700" indent="-277813">
              <a:buFont typeface="Arial" panose="020B0604020202020204" pitchFamily="34" charset="0"/>
              <a:buChar char="•"/>
              <a:defRPr/>
            </a:pPr>
            <a:r>
              <a:rPr lang="en-US" sz="1400" i="1" dirty="0">
                <a:solidFill>
                  <a:srgbClr val="000000"/>
                </a:solidFill>
                <a:latin typeface="Open Sans" panose="020B0606030504020204" pitchFamily="34" charset="0"/>
                <a:ea typeface="Open Sans" panose="020B0606030504020204" pitchFamily="34" charset="0"/>
                <a:cs typeface="Open Sans" panose="020B0606030504020204" pitchFamily="34" charset="0"/>
              </a:rPr>
              <a:t>(Series intro) </a:t>
            </a: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Intro and top news</a:t>
            </a: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Guests intro</a:t>
            </a: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Topic 1</a:t>
            </a: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Messaging break</a:t>
            </a: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Topic 2</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8E1D275-2BB0-9B92-5A72-7DE5A2119BE6}"/>
              </a:ext>
            </a:extLst>
          </p:cNvPr>
          <p:cNvSpPr txBox="1"/>
          <p:nvPr/>
        </p:nvSpPr>
        <p:spPr>
          <a:xfrm>
            <a:off x="6096000" y="4739952"/>
            <a:ext cx="5872231" cy="1446550"/>
          </a:xfrm>
          <a:prstGeom prst="rect">
            <a:avLst/>
          </a:prstGeom>
          <a:noFill/>
        </p:spPr>
        <p:txBody>
          <a:bodyPr wrap="square" numCol="1" rtlCol="0">
            <a:spAutoFit/>
          </a:bodyPr>
          <a:lstStyle/>
          <a:p>
            <a:pPr>
              <a:defRPr/>
            </a:pPr>
            <a:endPar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Messaging break</a:t>
            </a: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Topic 3</a:t>
            </a: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Looking ahead </a:t>
            </a:r>
          </a:p>
          <a:p>
            <a:pPr marL="520700" indent="-277813">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Close </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4CEAB4-A24C-2E7F-5273-6607A867FC34}"/>
              </a:ext>
            </a:extLst>
          </p:cNvPr>
          <p:cNvSpPr txBox="1"/>
          <p:nvPr/>
        </p:nvSpPr>
        <p:spPr>
          <a:xfrm>
            <a:off x="3532182" y="2348880"/>
            <a:ext cx="7023209"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LIVE ON-SET WEBINAR RECORDING(s) </a:t>
            </a:r>
            <a:b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br>
            <a:r>
              <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rPr>
              <a:t>video or podcast series</a:t>
            </a:r>
            <a:br>
              <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rPr>
            </a:b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315961"/>
      </p:ext>
    </p:extLst>
  </p:cSld>
  <p:clrMapOvr>
    <a:masterClrMapping/>
  </p:clrMapOvr>
  <p:transition advTm="19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F94A1C-2D78-D053-4F01-A4DD2D2BD0A6}"/>
              </a:ext>
            </a:extLst>
          </p:cNvPr>
          <p:cNvSpPr>
            <a:spLocks noGrp="1"/>
          </p:cNvSpPr>
          <p:nvPr>
            <p:ph type="title"/>
          </p:nvPr>
        </p:nvSpPr>
        <p:spPr/>
        <p:txBody>
          <a:bodyPr/>
          <a:lstStyle/>
          <a:p>
            <a:r>
              <a:rPr lang="en-US" dirty="0"/>
              <a:t>ELEVATING: AN EXAMPLE</a:t>
            </a:r>
          </a:p>
        </p:txBody>
      </p:sp>
      <p:sp>
        <p:nvSpPr>
          <p:cNvPr id="7" name="TextBox 6">
            <a:extLst>
              <a:ext uri="{FF2B5EF4-FFF2-40B4-BE49-F238E27FC236}">
                <a16:creationId xmlns:a16="http://schemas.microsoft.com/office/drawing/2014/main" id="{E6A5600F-543F-77B2-3B60-BC0A4489EB11}"/>
              </a:ext>
            </a:extLst>
          </p:cNvPr>
          <p:cNvSpPr txBox="1"/>
          <p:nvPr/>
        </p:nvSpPr>
        <p:spPr>
          <a:xfrm>
            <a:off x="6240463" y="2564903"/>
            <a:ext cx="4896544"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panose="020B0606030504020204" pitchFamily="34" charset="0"/>
                <a:ea typeface="Open Sans" panose="020B0606030504020204" pitchFamily="34" charset="0"/>
                <a:cs typeface="Open Sans" panose="020B0606030504020204" pitchFamily="34" charset="0"/>
              </a:rPr>
              <a:t>For Oracle’s Women’s Leadership program, we designed and delivered a virtual event series that featured creativity, connection and resources, all on a single, branded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u="none" strike="noStrike" kern="1200" cap="none" spc="0" normalizeH="0" baseline="0" noProof="0" dirty="0">
              <a:ln>
                <a:noFill/>
              </a:ln>
              <a:effectLst/>
              <a:uLnTx/>
              <a:uFillTx/>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effectLst/>
                <a:uLnTx/>
                <a:uFillTx/>
                <a:ea typeface="Open Sans" panose="020B0606030504020204" pitchFamily="34" charset="0"/>
                <a:cs typeface="Open Sans" panose="020B0606030504020204" pitchFamily="34" charset="0"/>
              </a:rPr>
              <a:t>Featuring a blend of live and pre-recorded footage, the series engaged as well as informed. Group activities, panel discussions, networking and more made the OWL events lively, inspiring and fun.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effectLst/>
                <a:uLnTx/>
                <a:uFillTx/>
                <a:ea typeface="Open Sans" panose="020B0606030504020204" pitchFamily="34" charset="0"/>
                <a:cs typeface="Open Sans" panose="020B0606030504020204" pitchFamily="34" charset="0"/>
              </a:rPr>
              <a:t>Crucially, using a virtual platform enabled Oracle to reach a much bigger and broader audience, as well as providing useful content that could be repurposed for other uses.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D35C91A8-3CA7-023A-BA29-00E888AA3924}"/>
              </a:ext>
            </a:extLst>
          </p:cNvPr>
          <p:cNvPicPr>
            <a:picLocks noChangeAspect="1"/>
          </p:cNvPicPr>
          <p:nvPr/>
        </p:nvPicPr>
        <p:blipFill>
          <a:blip r:embed="rId3"/>
          <a:stretch>
            <a:fillRect/>
          </a:stretch>
        </p:blipFill>
        <p:spPr>
          <a:xfrm>
            <a:off x="321606" y="2564903"/>
            <a:ext cx="5679891" cy="3385215"/>
          </a:xfrm>
          <a:prstGeom prst="rect">
            <a:avLst/>
          </a:prstGeom>
        </p:spPr>
      </p:pic>
    </p:spTree>
    <p:extLst>
      <p:ext uri="{BB962C8B-B14F-4D97-AF65-F5344CB8AC3E}">
        <p14:creationId xmlns:p14="http://schemas.microsoft.com/office/powerpoint/2010/main" val="3987376537"/>
      </p:ext>
    </p:extLst>
  </p:cSld>
  <p:clrMapOvr>
    <a:masterClrMapping/>
  </p:clrMapOvr>
  <p:transition advTm="19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9C59711C-1958-A068-7610-AC8078ACD2CF}"/>
              </a:ext>
            </a:extLst>
          </p:cNvPr>
          <p:cNvSpPr>
            <a:spLocks noGrp="1" noChangeArrowheads="1"/>
          </p:cNvSpPr>
          <p:nvPr>
            <p:ph type="title"/>
          </p:nvPr>
        </p:nvSpPr>
        <p:spPr/>
        <p:txBody>
          <a:bodyPr anchor="ctr"/>
          <a:lstStyle/>
          <a:p>
            <a:pPr eaLnBrk="1" hangingPunct="1"/>
            <a:r>
              <a:rPr lang="en-GB" altLang="en-US" sz="8800" dirty="0"/>
              <a:t>HOW?</a:t>
            </a:r>
          </a:p>
        </p:txBody>
      </p:sp>
    </p:spTree>
    <p:extLst>
      <p:ext uri="{BB962C8B-B14F-4D97-AF65-F5344CB8AC3E}">
        <p14:creationId xmlns:p14="http://schemas.microsoft.com/office/powerpoint/2010/main" val="400436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DE34C97-B22C-F986-D6AF-417404A74C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2143" y="239534"/>
            <a:ext cx="12198072" cy="6636534"/>
          </a:xfrm>
          <a:prstGeom prst="rect">
            <a:avLst/>
          </a:prstGeom>
        </p:spPr>
      </p:pic>
      <p:pic>
        <p:nvPicPr>
          <p:cNvPr id="19" name="Graphic 18">
            <a:extLst>
              <a:ext uri="{FF2B5EF4-FFF2-40B4-BE49-F238E27FC236}">
                <a16:creationId xmlns:a16="http://schemas.microsoft.com/office/drawing/2014/main" id="{1BEEFD10-F6C8-7D91-AF3D-D0F3DA8D9B0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1329348">
            <a:off x="807701" y="1384727"/>
            <a:ext cx="3551937" cy="1164513"/>
          </a:xfrm>
          <a:prstGeom prst="rect">
            <a:avLst/>
          </a:prstGeom>
        </p:spPr>
      </p:pic>
      <p:cxnSp>
        <p:nvCxnSpPr>
          <p:cNvPr id="11" name="Straight Connector 10">
            <a:extLst>
              <a:ext uri="{FF2B5EF4-FFF2-40B4-BE49-F238E27FC236}">
                <a16:creationId xmlns:a16="http://schemas.microsoft.com/office/drawing/2014/main" id="{EA42749D-AAE3-93D1-30AD-24193C255881}"/>
              </a:ext>
            </a:extLst>
          </p:cNvPr>
          <p:cNvCxnSpPr>
            <a:cxnSpLocks/>
          </p:cNvCxnSpPr>
          <p:nvPr/>
        </p:nvCxnSpPr>
        <p:spPr>
          <a:xfrm flipV="1">
            <a:off x="7104112" y="3532188"/>
            <a:ext cx="5087888" cy="438704"/>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3D9507-7419-18FF-843A-57DB410A7E6E}"/>
              </a:ext>
            </a:extLst>
          </p:cNvPr>
          <p:cNvSpPr txBox="1"/>
          <p:nvPr/>
        </p:nvSpPr>
        <p:spPr>
          <a:xfrm rot="21330524">
            <a:off x="980264" y="2447082"/>
            <a:ext cx="106635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ebas Neue Bold" panose="020B0606020202050201" pitchFamily="34" charset="0"/>
                <a:ea typeface="+mn-ea"/>
                <a:cs typeface="+mn-cs"/>
              </a:rPr>
              <a:t>VIDEO &amp; CONTENT MARKETING</a:t>
            </a:r>
            <a:endParaRPr kumimoji="0" lang="en-GB" sz="6600" b="0" i="0" u="none" strike="noStrike" kern="1200" cap="none" spc="0" normalizeH="0" baseline="0" noProof="0" dirty="0">
              <a:ln>
                <a:noFill/>
              </a:ln>
              <a:solidFill>
                <a:prstClr val="white"/>
              </a:solidFill>
              <a:effectLst/>
              <a:uLnTx/>
              <a:uFillTx/>
              <a:latin typeface="Bebas Neue Bold" panose="020B0606020202050201" pitchFamily="34" charset="0"/>
              <a:ea typeface="+mn-ea"/>
              <a:cs typeface="+mn-cs"/>
            </a:endParaRPr>
          </a:p>
        </p:txBody>
      </p:sp>
      <p:sp>
        <p:nvSpPr>
          <p:cNvPr id="13" name="TextBox 12">
            <a:extLst>
              <a:ext uri="{FF2B5EF4-FFF2-40B4-BE49-F238E27FC236}">
                <a16:creationId xmlns:a16="http://schemas.microsoft.com/office/drawing/2014/main" id="{D695F851-1E7F-796F-0329-98558C9FD78D}"/>
              </a:ext>
            </a:extLst>
          </p:cNvPr>
          <p:cNvSpPr txBox="1"/>
          <p:nvPr/>
        </p:nvSpPr>
        <p:spPr>
          <a:xfrm rot="21357583">
            <a:off x="1059268" y="3690610"/>
            <a:ext cx="7266930" cy="830997"/>
          </a:xfrm>
          <a:prstGeom prst="rect">
            <a:avLst/>
          </a:prstGeom>
          <a:noFill/>
        </p:spPr>
        <p:txBody>
          <a:bodyPr wrap="square" lIns="91440" tIns="45720" rIns="91440" bIns="45720" rtlCol="0" anchor="t">
            <a:spAutoFit/>
          </a:bodyPr>
          <a:lstStyle/>
          <a:p>
            <a:r>
              <a:rPr kumimoji="0" lang="en-US" sz="4800" b="1" u="none" strike="noStrike" kern="1200" cap="none" spc="0" normalizeH="0" baseline="0" noProof="0" dirty="0">
                <a:ln>
                  <a:noFill/>
                </a:ln>
                <a:solidFill>
                  <a:prstClr val="white"/>
                </a:solidFill>
                <a:effectLst/>
                <a:uLnTx/>
                <a:uFillTx/>
                <a:latin typeface="Bebas Neue Bold" panose="020B0606020202050201" pitchFamily="34" charset="77"/>
                <a:ea typeface="+mn-ea"/>
                <a:cs typeface="+mn-cs"/>
              </a:rPr>
              <a:t>STORYTELLING WITH PURPOSE</a:t>
            </a:r>
          </a:p>
        </p:txBody>
      </p:sp>
    </p:spTree>
    <p:extLst>
      <p:ext uri="{BB962C8B-B14F-4D97-AF65-F5344CB8AC3E}">
        <p14:creationId xmlns:p14="http://schemas.microsoft.com/office/powerpoint/2010/main" val="582626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NEW</a:t>
            </a:r>
          </a:p>
        </p:txBody>
      </p:sp>
      <p:sp>
        <p:nvSpPr>
          <p:cNvPr id="11" name="TextBox 10">
            <a:extLst>
              <a:ext uri="{FF2B5EF4-FFF2-40B4-BE49-F238E27FC236}">
                <a16:creationId xmlns:a16="http://schemas.microsoft.com/office/drawing/2014/main" id="{CFD2384F-688B-F116-F3A1-E5F3C2D069F4}"/>
              </a:ext>
            </a:extLst>
          </p:cNvPr>
          <p:cNvSpPr txBox="1"/>
          <p:nvPr/>
        </p:nvSpPr>
        <p:spPr>
          <a:xfrm>
            <a:off x="6312024" y="2587270"/>
            <a:ext cx="5419018"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EVOLVING INTEGREON’S VIDEO MARKETING</a:t>
            </a:r>
          </a:p>
        </p:txBody>
      </p:sp>
      <p:sp>
        <p:nvSpPr>
          <p:cNvPr id="17" name="TextBox 16">
            <a:extLst>
              <a:ext uri="{FF2B5EF4-FFF2-40B4-BE49-F238E27FC236}">
                <a16:creationId xmlns:a16="http://schemas.microsoft.com/office/drawing/2014/main" id="{16BB205C-A201-F72E-6445-6AEAF8B6EBF7}"/>
              </a:ext>
            </a:extLst>
          </p:cNvPr>
          <p:cNvSpPr txBox="1"/>
          <p:nvPr/>
        </p:nvSpPr>
        <p:spPr>
          <a:xfrm>
            <a:off x="6528048" y="3429000"/>
            <a:ext cx="5328592" cy="3108543"/>
          </a:xfrm>
          <a:prstGeom prst="rect">
            <a:avLst/>
          </a:prstGeom>
          <a:noFill/>
        </p:spPr>
        <p:txBody>
          <a:bodyPr wrap="square"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Video has become the cornerstone of digital marketing today, making storytelling and message delivery more dynamic, shareable and scalable. And today, it is easier and more affordable to produce than ever.</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We can help Integreon enter a new phase of content marketing through creative ideas and even production support. The more creative, catchy and sharable these videos, the brighter the Integreon digital brand halo will be. </a:t>
            </a:r>
          </a:p>
          <a:p>
            <a:pPr>
              <a:defRPr/>
            </a:pPr>
            <a:endParaRPr lang="en-US" sz="1400" dirty="0">
              <a:solidFill>
                <a:srgbClr val="000000"/>
              </a:solidFill>
              <a:ea typeface="Open Sans" panose="020B0606030504020204" pitchFamily="34" charset="0"/>
              <a:cs typeface="Open Sans" panose="020B0606030504020204" pitchFamily="34" charset="0"/>
            </a:endParaRPr>
          </a:p>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Here are some examples of our creative thinking around Integreon video and other content series ideas.</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566697AC-3EB2-B401-7129-5B04A2F88668}"/>
              </a:ext>
            </a:extLst>
          </p:cNvPr>
          <p:cNvPicPr>
            <a:picLocks noChangeAspect="1"/>
          </p:cNvPicPr>
          <p:nvPr/>
        </p:nvPicPr>
        <p:blipFill>
          <a:blip r:embed="rId3"/>
          <a:stretch>
            <a:fillRect/>
          </a:stretch>
        </p:blipFill>
        <p:spPr>
          <a:xfrm>
            <a:off x="460958" y="2800650"/>
            <a:ext cx="5563033" cy="3010134"/>
          </a:xfrm>
          <a:prstGeom prst="rect">
            <a:avLst/>
          </a:prstGeom>
        </p:spPr>
      </p:pic>
    </p:spTree>
    <p:extLst>
      <p:ext uri="{BB962C8B-B14F-4D97-AF65-F5344CB8AC3E}">
        <p14:creationId xmlns:p14="http://schemas.microsoft.com/office/powerpoint/2010/main" val="4262603640"/>
      </p:ext>
    </p:extLst>
  </p:cSld>
  <p:clrMapOvr>
    <a:masterClrMapping/>
  </p:clrMapOvr>
  <p:transition advTm="19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Content Series ideas</a:t>
            </a:r>
          </a:p>
        </p:txBody>
      </p:sp>
      <p:pic>
        <p:nvPicPr>
          <p:cNvPr id="15" name="Picture 2" descr="No alt text provided for this image">
            <a:extLst>
              <a:ext uri="{FF2B5EF4-FFF2-40B4-BE49-F238E27FC236}">
                <a16:creationId xmlns:a16="http://schemas.microsoft.com/office/drawing/2014/main" id="{911F0F3A-EFFA-07FF-5738-C5B098B49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33" y="2564904"/>
            <a:ext cx="2880320" cy="288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DB27D56-5E67-6A6F-1AE7-993E8B6CFBD4}"/>
              </a:ext>
            </a:extLst>
          </p:cNvPr>
          <p:cNvSpPr txBox="1"/>
          <p:nvPr/>
        </p:nvSpPr>
        <p:spPr>
          <a:xfrm>
            <a:off x="3532182" y="2348880"/>
            <a:ext cx="7023209"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Claire(s) from legal</a:t>
            </a:r>
            <a:endPar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rPr>
              <a:t>video or podcast series</a:t>
            </a:r>
            <a:br>
              <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rPr>
            </a:b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850AC72-983A-4CE7-B3ED-CD63806E4314}"/>
              </a:ext>
            </a:extLst>
          </p:cNvPr>
          <p:cNvSpPr txBox="1"/>
          <p:nvPr/>
        </p:nvSpPr>
        <p:spPr>
          <a:xfrm>
            <a:off x="3711825" y="3341363"/>
            <a:ext cx="7992542" cy="2800767"/>
          </a:xfrm>
          <a:prstGeom prst="rect">
            <a:avLst/>
          </a:prstGeom>
          <a:noFill/>
        </p:spPr>
        <p:txBody>
          <a:bodyPr wrap="square"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A conversation video series (or podcast) in which current topics in the legal support field are discussed with personality and hilarity by our two Claires.</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 format:</a:t>
            </a:r>
          </a:p>
          <a:p>
            <a:pPr marL="520700" indent="-277813">
              <a:buFont typeface="Arial" panose="020B0604020202020204" pitchFamily="34" charset="0"/>
              <a:buChar char="•"/>
              <a:defRPr/>
            </a:pPr>
            <a:r>
              <a:rPr lang="en-US" sz="1200" i="1" dirty="0">
                <a:solidFill>
                  <a:srgbClr val="000000"/>
                </a:solidFill>
                <a:latin typeface="Open Sans" panose="020B0606030504020204" pitchFamily="34" charset="0"/>
                <a:ea typeface="Open Sans" panose="020B0606030504020204" pitchFamily="34" charset="0"/>
                <a:cs typeface="Open Sans" panose="020B0606030504020204" pitchFamily="34" charset="0"/>
              </a:rPr>
              <a:t>(Series intro) </a:t>
            </a:r>
          </a:p>
          <a:p>
            <a:pPr marL="520700" indent="-277813">
              <a:buFont typeface="Arial" panose="020B0604020202020204" pitchFamily="34" charset="0"/>
              <a:buChar char="•"/>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Claires’ intro and agenda review</a:t>
            </a:r>
          </a:p>
          <a:p>
            <a:pPr marL="520700" indent="-277813">
              <a:buFont typeface="Arial" panose="020B0604020202020204" pitchFamily="34" charset="0"/>
              <a:buChar char="•"/>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Rundown</a:t>
            </a:r>
          </a:p>
          <a:p>
            <a:pPr marL="985837" lvl="1" indent="-285750">
              <a:buFont typeface="Courier New" panose="02070309020205020404" pitchFamily="49" charset="0"/>
              <a:buChar char="o"/>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month’s news in all things legal and tech</a:t>
            </a:r>
          </a:p>
          <a:p>
            <a:pPr marL="520700" indent="-277813">
              <a:buFont typeface="Arial" panose="020B0604020202020204" pitchFamily="34" charset="0"/>
              <a:buChar char="•"/>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Industry Power Rank</a:t>
            </a:r>
          </a:p>
          <a:p>
            <a:pPr marL="985837" lvl="1" indent="-285750">
              <a:buFont typeface="Courier New" panose="02070309020205020404" pitchFamily="49" charset="0"/>
              <a:buChar char="o"/>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Claires rank the top three issues facing the industry at this moment </a:t>
            </a:r>
          </a:p>
          <a:p>
            <a:pPr marL="520700" indent="-277813">
              <a:buFont typeface="Arial" panose="020B0604020202020204" pitchFamily="34" charset="0"/>
              <a:buChar char="•"/>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Culture Clips</a:t>
            </a:r>
          </a:p>
          <a:p>
            <a:pPr marL="985837" lvl="1" indent="-285750">
              <a:buFont typeface="Courier New" panose="02070309020205020404" pitchFamily="49" charset="0"/>
              <a:buChar char="o"/>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Claires share their favorite clips from pop culture that satirize the office, legal, compliance or tech industries</a:t>
            </a:r>
          </a:p>
          <a:p>
            <a:pPr marL="520700" indent="-277813">
              <a:buFont typeface="Arial" panose="020B0604020202020204" pitchFamily="34" charset="0"/>
              <a:buChar char="•"/>
              <a:defRPr/>
            </a:pPr>
            <a:r>
              <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Close </a:t>
            </a:r>
          </a:p>
        </p:txBody>
      </p:sp>
    </p:spTree>
    <p:extLst>
      <p:ext uri="{BB962C8B-B14F-4D97-AF65-F5344CB8AC3E}">
        <p14:creationId xmlns:p14="http://schemas.microsoft.com/office/powerpoint/2010/main" val="468089318"/>
      </p:ext>
    </p:extLst>
  </p:cSld>
  <p:clrMapOvr>
    <a:masterClrMapping/>
  </p:clrMapOvr>
  <p:transition advTm="19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Content Series ideas</a:t>
            </a:r>
          </a:p>
        </p:txBody>
      </p:sp>
      <p:sp>
        <p:nvSpPr>
          <p:cNvPr id="11" name="TextBox 10">
            <a:extLst>
              <a:ext uri="{FF2B5EF4-FFF2-40B4-BE49-F238E27FC236}">
                <a16:creationId xmlns:a16="http://schemas.microsoft.com/office/drawing/2014/main" id="{CFD2384F-688B-F116-F3A1-E5F3C2D069F4}"/>
              </a:ext>
            </a:extLst>
          </p:cNvPr>
          <p:cNvSpPr txBox="1"/>
          <p:nvPr/>
        </p:nvSpPr>
        <p:spPr>
          <a:xfrm>
            <a:off x="3532182" y="2348880"/>
            <a:ext cx="7023209"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SIXTY SECOND </a:t>
            </a:r>
            <a:r>
              <a:rPr lang="en-GB" sz="3000" dirty="0">
                <a:latin typeface="Bebas Neue Bold" panose="020B0606020202050201" pitchFamily="34" charset="77"/>
              </a:rPr>
              <a:t>SIGHT</a:t>
            </a:r>
          </a:p>
          <a:p>
            <a:pPr eaLnBrk="1" hangingPunct="1">
              <a:lnSpc>
                <a:spcPct val="80000"/>
              </a:lnSpc>
              <a:spcBef>
                <a:spcPct val="0"/>
              </a:spcBef>
              <a:defRPr/>
            </a:pPr>
            <a:r>
              <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rPr>
              <a:t>ANIMATED VIDEO  series</a:t>
            </a:r>
            <a:br>
              <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rPr>
            </a:br>
            <a:endPar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endParaRP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BB205C-A201-F72E-6445-6AEAF8B6EBF7}"/>
              </a:ext>
            </a:extLst>
          </p:cNvPr>
          <p:cNvSpPr txBox="1"/>
          <p:nvPr/>
        </p:nvSpPr>
        <p:spPr>
          <a:xfrm>
            <a:off x="3711825" y="3341363"/>
            <a:ext cx="7992542" cy="2677656"/>
          </a:xfrm>
          <a:prstGeom prst="rect">
            <a:avLst/>
          </a:prstGeom>
          <a:noFill/>
        </p:spPr>
        <p:txBody>
          <a:bodyPr wrap="square"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This monthly video series is a one-minute news style update on trends and insights from Integreon’s unique perspective on the industry. Supported by B roll and graphics, it doesn’t impact execs’ schedules, and can be tailored to support immediate marketing priorities. </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Example format:</a:t>
            </a:r>
          </a:p>
          <a:p>
            <a:pPr marL="285750" indent="-165100">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:05  	“Welcome to Sixty Second Sight from Integreon. I’m (NAME), and here is our 	outlook for May 2024.”</a:t>
            </a:r>
          </a:p>
          <a:p>
            <a:pPr marL="285750" indent="-165100">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:10 	Industry news – major headline (1)</a:t>
            </a:r>
          </a:p>
          <a:p>
            <a:pPr marL="285750" indent="-165100">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:20 	Integreon news (i.e. new leadership hires, new launches)</a:t>
            </a:r>
          </a:p>
          <a:p>
            <a:pPr marL="285750" indent="-165100">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:30	Tip / insight / thought starter from an Integreon leader </a:t>
            </a:r>
          </a:p>
          <a:p>
            <a:pPr marL="285750" indent="-165100">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:40	Promote the next webinar, article or video</a:t>
            </a:r>
          </a:p>
          <a:p>
            <a:pPr marL="285750" indent="-165100">
              <a:buFont typeface="Arial" panose="020B0604020202020204" pitchFamily="34" charset="0"/>
              <a:buChar cha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:50 	Promote any new content on Integreon.com</a:t>
            </a:r>
          </a:p>
        </p:txBody>
      </p:sp>
      <p:pic>
        <p:nvPicPr>
          <p:cNvPr id="3" name="Picture 4" descr="press in the age of digitalization ...">
            <a:extLst>
              <a:ext uri="{FF2B5EF4-FFF2-40B4-BE49-F238E27FC236}">
                <a16:creationId xmlns:a16="http://schemas.microsoft.com/office/drawing/2014/main" id="{9DB5B421-BE94-376B-4A6A-B50F16642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42752" b="24726"/>
          <a:stretch/>
        </p:blipFill>
        <p:spPr bwMode="auto">
          <a:xfrm>
            <a:off x="487633" y="2564904"/>
            <a:ext cx="2880320"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390965"/>
      </p:ext>
    </p:extLst>
  </p:cSld>
  <p:clrMapOvr>
    <a:masterClrMapping/>
  </p:clrMapOvr>
  <p:transition advTm="19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3FFF3-49E9-69E2-D9D5-94D99E10DB9B}"/>
              </a:ext>
            </a:extLst>
          </p:cNvPr>
          <p:cNvSpPr/>
          <p:nvPr/>
        </p:nvSpPr>
        <p:spPr>
          <a:xfrm>
            <a:off x="12483"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F2F2"/>
              </a:solidFill>
              <a:effectLst/>
              <a:uLnTx/>
              <a:uFillTx/>
              <a:latin typeface="Open Sans Light"/>
              <a:ea typeface="+mn-ea"/>
              <a:cs typeface="+mn-cs"/>
            </a:endParaRPr>
          </a:p>
        </p:txBody>
      </p:sp>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Content Series ideas</a:t>
            </a:r>
          </a:p>
        </p:txBody>
      </p:sp>
      <p:sp>
        <p:nvSpPr>
          <p:cNvPr id="11" name="TextBox 10">
            <a:extLst>
              <a:ext uri="{FF2B5EF4-FFF2-40B4-BE49-F238E27FC236}">
                <a16:creationId xmlns:a16="http://schemas.microsoft.com/office/drawing/2014/main" id="{CFD2384F-688B-F116-F3A1-E5F3C2D069F4}"/>
              </a:ext>
            </a:extLst>
          </p:cNvPr>
          <p:cNvSpPr txBox="1"/>
          <p:nvPr/>
        </p:nvSpPr>
        <p:spPr>
          <a:xfrm>
            <a:off x="3532182" y="2348880"/>
            <a:ext cx="7023209"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TRUE CONTRACT CRIMES</a:t>
            </a:r>
          </a:p>
          <a:p>
            <a:pPr eaLnBrk="1" hangingPunct="1">
              <a:lnSpc>
                <a:spcPct val="80000"/>
              </a:lnSpc>
              <a:spcBef>
                <a:spcPct val="0"/>
              </a:spcBef>
              <a:defRPr/>
            </a:pPr>
            <a:r>
              <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rPr>
              <a:t>Podcast series</a:t>
            </a: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BB205C-A201-F72E-6445-6AEAF8B6EBF7}"/>
              </a:ext>
            </a:extLst>
          </p:cNvPr>
          <p:cNvSpPr txBox="1"/>
          <p:nvPr/>
        </p:nvSpPr>
        <p:spPr>
          <a:xfrm>
            <a:off x="3711825" y="3341363"/>
            <a:ext cx="7992542" cy="2246769"/>
          </a:xfrm>
          <a:prstGeom prst="rect">
            <a:avLst/>
          </a:prstGeom>
          <a:noFill/>
        </p:spPr>
        <p:txBody>
          <a:bodyPr wrap="square"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This idea takes a tip from one of the most popular podcast genres – true crime – with a legal services spin. </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In the style of a true crime podcast, two Integreon hosts tell stories from general world  and legal history (say, 50-100 years ago) in which companies got into trouble through failures in the areas Integreon offers services (contracts, compliance, doc review. etc.). </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should be amusing stories, from towns small and large, about merchants across industries. It’s a quirky, wonky, amusing and entertaining take on true crime, and a nice way to message Integreon solutions organically as part of the creative content. </a:t>
            </a:r>
          </a:p>
        </p:txBody>
      </p:sp>
      <p:pic>
        <p:nvPicPr>
          <p:cNvPr id="1028" name="Picture 4" descr="Detroit White Collar Crime Lawyers | Federal Criminal Attorneys of Michigan">
            <a:extLst>
              <a:ext uri="{FF2B5EF4-FFF2-40B4-BE49-F238E27FC236}">
                <a16:creationId xmlns:a16="http://schemas.microsoft.com/office/drawing/2014/main" id="{DAB92FA2-BA1E-35A5-7D7C-9E6B598BF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46" t="-1029" r="23592"/>
          <a:stretch/>
        </p:blipFill>
        <p:spPr bwMode="auto">
          <a:xfrm>
            <a:off x="395091" y="2554394"/>
            <a:ext cx="3137091" cy="240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864062"/>
      </p:ext>
    </p:extLst>
  </p:cSld>
  <p:clrMapOvr>
    <a:masterClrMapping/>
  </p:clrMapOvr>
  <p:transition advTm="19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8BF7FBCE-9E73-ECFA-F6C7-BF419A2D6AA2}"/>
              </a:ext>
            </a:extLst>
          </p:cNvPr>
          <p:cNvSpPr>
            <a:spLocks noGrp="1" noChangeArrowheads="1"/>
          </p:cNvSpPr>
          <p:nvPr>
            <p:ph type="title"/>
          </p:nvPr>
        </p:nvSpPr>
        <p:spPr>
          <a:xfrm rot="21360000">
            <a:off x="339725" y="993775"/>
            <a:ext cx="6384925" cy="746125"/>
          </a:xfrm>
        </p:spPr>
        <p:txBody>
          <a:bodyPr/>
          <a:lstStyle/>
          <a:p>
            <a:r>
              <a:rPr lang="en-US" altLang="en-US" dirty="0"/>
              <a:t>OUR CLIENTS</a:t>
            </a:r>
            <a:endParaRPr lang="en-GB" altLang="en-US" dirty="0"/>
          </a:p>
        </p:txBody>
      </p:sp>
      <p:pic>
        <p:nvPicPr>
          <p:cNvPr id="32771" name="Picture 6" descr="A picture containing text, sign&#10;&#10;Description automatically generated">
            <a:extLst>
              <a:ext uri="{FF2B5EF4-FFF2-40B4-BE49-F238E27FC236}">
                <a16:creationId xmlns:a16="http://schemas.microsoft.com/office/drawing/2014/main" id="{923745C7-F668-88A6-089F-7B0F0F78C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2838450"/>
            <a:ext cx="1584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8" descr="Icon&#10;&#10;Description automatically generated">
            <a:extLst>
              <a:ext uri="{FF2B5EF4-FFF2-40B4-BE49-F238E27FC236}">
                <a16:creationId xmlns:a16="http://schemas.microsoft.com/office/drawing/2014/main" id="{01B4416B-F35A-2F94-D483-40132ED4C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992438"/>
            <a:ext cx="159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E2974044-5927-5EC8-6CCD-13F37BB104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96063" y="2863850"/>
            <a:ext cx="1757362" cy="476250"/>
          </a:xfrm>
          <a:prstGeom prst="rect">
            <a:avLst/>
          </a:prstGeom>
        </p:spPr>
      </p:pic>
      <p:pic>
        <p:nvPicPr>
          <p:cNvPr id="17" name="Graphic 16">
            <a:extLst>
              <a:ext uri="{FF2B5EF4-FFF2-40B4-BE49-F238E27FC236}">
                <a16:creationId xmlns:a16="http://schemas.microsoft.com/office/drawing/2014/main" id="{F1582C5D-3DC5-8C49-F0AB-48D37FD5EB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71950" y="4084638"/>
            <a:ext cx="1368425" cy="346075"/>
          </a:xfrm>
          <a:prstGeom prst="rect">
            <a:avLst/>
          </a:prstGeom>
        </p:spPr>
      </p:pic>
      <p:pic>
        <p:nvPicPr>
          <p:cNvPr id="32775" name="Picture 20" descr="Icon&#10;&#10;Description automatically generated">
            <a:extLst>
              <a:ext uri="{FF2B5EF4-FFF2-40B4-BE49-F238E27FC236}">
                <a16:creationId xmlns:a16="http://schemas.microsoft.com/office/drawing/2014/main" id="{2E94DE89-52AF-D47C-14E2-203D1DD66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5275" y="4070350"/>
            <a:ext cx="16700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2">
            <a:extLst>
              <a:ext uri="{FF2B5EF4-FFF2-40B4-BE49-F238E27FC236}">
                <a16:creationId xmlns:a16="http://schemas.microsoft.com/office/drawing/2014/main" id="{753B4749-48E9-46F1-E006-8461751D2DE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47175" y="4132263"/>
            <a:ext cx="1797050" cy="233362"/>
          </a:xfrm>
          <a:prstGeom prst="rect">
            <a:avLst/>
          </a:prstGeom>
        </p:spPr>
      </p:pic>
      <p:pic>
        <p:nvPicPr>
          <p:cNvPr id="32777" name="Picture 26" descr="A black and white sign&#10;&#10;Description automatically generated with medium confidence">
            <a:extLst>
              <a:ext uri="{FF2B5EF4-FFF2-40B4-BE49-F238E27FC236}">
                <a16:creationId xmlns:a16="http://schemas.microsoft.com/office/drawing/2014/main" id="{AFE81389-AE92-0D0A-5539-00BBCFC2FA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7163" y="5102225"/>
            <a:ext cx="15843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8" descr="A picture containing icon&#10;&#10;Description automatically generated">
            <a:extLst>
              <a:ext uri="{FF2B5EF4-FFF2-40B4-BE49-F238E27FC236}">
                <a16:creationId xmlns:a16="http://schemas.microsoft.com/office/drawing/2014/main" id="{323D40E0-3018-1116-17F4-F0EE524220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8650" y="4941888"/>
            <a:ext cx="7921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0" descr="Logo&#10;&#10;Description automatically generated">
            <a:extLst>
              <a:ext uri="{FF2B5EF4-FFF2-40B4-BE49-F238E27FC236}">
                <a16:creationId xmlns:a16="http://schemas.microsoft.com/office/drawing/2014/main" id="{9AE48162-8CF4-5924-575C-4B64B355B3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1463" y="5127625"/>
            <a:ext cx="1757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32">
            <a:extLst>
              <a:ext uri="{FF2B5EF4-FFF2-40B4-BE49-F238E27FC236}">
                <a16:creationId xmlns:a16="http://schemas.microsoft.com/office/drawing/2014/main" id="{7899C00E-BBA2-218D-A6AD-544CB640C9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7363" y="5119688"/>
            <a:ext cx="119538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
            <a:extLst>
              <a:ext uri="{FF2B5EF4-FFF2-40B4-BE49-F238E27FC236}">
                <a16:creationId xmlns:a16="http://schemas.microsoft.com/office/drawing/2014/main" id="{E8427966-9C40-9313-463D-9248497D30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64625" y="2852738"/>
            <a:ext cx="19621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2">
            <a:extLst>
              <a:ext uri="{FF2B5EF4-FFF2-40B4-BE49-F238E27FC236}">
                <a16:creationId xmlns:a16="http://schemas.microsoft.com/office/drawing/2014/main" id="{55FFD20E-936C-E4E5-6043-88BFFDE8F0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7288" y="3890963"/>
            <a:ext cx="1995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Content Series ideas</a:t>
            </a:r>
          </a:p>
        </p:txBody>
      </p:sp>
      <p:sp>
        <p:nvSpPr>
          <p:cNvPr id="11" name="TextBox 10">
            <a:extLst>
              <a:ext uri="{FF2B5EF4-FFF2-40B4-BE49-F238E27FC236}">
                <a16:creationId xmlns:a16="http://schemas.microsoft.com/office/drawing/2014/main" id="{CFD2384F-688B-F116-F3A1-E5F3C2D069F4}"/>
              </a:ext>
            </a:extLst>
          </p:cNvPr>
          <p:cNvSpPr txBox="1"/>
          <p:nvPr/>
        </p:nvSpPr>
        <p:spPr>
          <a:xfrm>
            <a:off x="3532182" y="2348880"/>
            <a:ext cx="7023209"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CULTURE-FOCUSED TOPICAL STORYTELLING</a:t>
            </a:r>
            <a:endPar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1600" u="none" strike="noStrike" kern="1200" cap="none" spc="0" normalizeH="0" baseline="0" noProof="0" dirty="0">
                <a:ln>
                  <a:noFill/>
                </a:ln>
                <a:solidFill>
                  <a:srgbClr val="074262"/>
                </a:solidFill>
                <a:effectLst/>
                <a:uLnTx/>
                <a:uFillTx/>
                <a:latin typeface="Bebas Neue Bold" panose="020B0606020202050201" pitchFamily="34" charset="77"/>
                <a:ea typeface="+mn-ea"/>
              </a:rPr>
              <a:t>ARTICLE series</a:t>
            </a: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BB205C-A201-F72E-6445-6AEAF8B6EBF7}"/>
              </a:ext>
            </a:extLst>
          </p:cNvPr>
          <p:cNvSpPr txBox="1"/>
          <p:nvPr/>
        </p:nvSpPr>
        <p:spPr>
          <a:xfrm>
            <a:off x="3711825" y="3341363"/>
            <a:ext cx="7784776" cy="2462213"/>
          </a:xfrm>
          <a:prstGeom prst="rect">
            <a:avLst/>
          </a:prstGeom>
          <a:noFill/>
        </p:spPr>
        <p:txBody>
          <a:bodyPr wrap="square"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Let’s tie Integreon’s activity, services and key messages to current topics in the media and corporate life that are cultural and interesting. Ideas like:</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Legal discovery in the movies</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best and worst examples, ranked</a:t>
            </a:r>
          </a:p>
          <a:p>
            <a:pPr marL="285750" indent="-285750">
              <a:buFont typeface="Arial" panose="020B0604020202020204" pitchFamily="34" charset="0"/>
              <a:buChar cha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Cyber incidents in the modern world</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the top three biggest events of the past decade and what to learn from them </a:t>
            </a:r>
          </a:p>
          <a:p>
            <a:pPr marL="285750" indent="-285750">
              <a:buFont typeface="Arial" panose="020B0604020202020204" pitchFamily="34" charset="0"/>
              <a:buChar cha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Doc review time machine</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in this thought experiment, we snapshot what doc review looked like 30 years ago; what it looks like today; and what it might look like 30 years from now </a:t>
            </a:r>
          </a:p>
        </p:txBody>
      </p:sp>
      <p:pic>
        <p:nvPicPr>
          <p:cNvPr id="5" name="Picture 4">
            <a:extLst>
              <a:ext uri="{FF2B5EF4-FFF2-40B4-BE49-F238E27FC236}">
                <a16:creationId xmlns:a16="http://schemas.microsoft.com/office/drawing/2014/main" id="{400B39E1-C574-0C79-F17B-366AE964B1FD}"/>
              </a:ext>
            </a:extLst>
          </p:cNvPr>
          <p:cNvPicPr>
            <a:picLocks noChangeAspect="1"/>
          </p:cNvPicPr>
          <p:nvPr/>
        </p:nvPicPr>
        <p:blipFill rotWithShape="1">
          <a:blip r:embed="rId3"/>
          <a:srcRect r="16213"/>
          <a:stretch/>
        </p:blipFill>
        <p:spPr>
          <a:xfrm>
            <a:off x="487633" y="2564904"/>
            <a:ext cx="2897843" cy="3433082"/>
          </a:xfrm>
          <a:prstGeom prst="rect">
            <a:avLst/>
          </a:prstGeom>
        </p:spPr>
      </p:pic>
    </p:spTree>
    <p:extLst>
      <p:ext uri="{BB962C8B-B14F-4D97-AF65-F5344CB8AC3E}">
        <p14:creationId xmlns:p14="http://schemas.microsoft.com/office/powerpoint/2010/main" val="3442039526"/>
      </p:ext>
    </p:extLst>
  </p:cSld>
  <p:clrMapOvr>
    <a:masterClrMapping/>
  </p:clrMapOvr>
  <p:transition advTm="19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9C59711C-1958-A068-7610-AC8078ACD2CF}"/>
              </a:ext>
            </a:extLst>
          </p:cNvPr>
          <p:cNvSpPr>
            <a:spLocks noGrp="1" noChangeArrowheads="1"/>
          </p:cNvSpPr>
          <p:nvPr>
            <p:ph type="title"/>
          </p:nvPr>
        </p:nvSpPr>
        <p:spPr/>
        <p:txBody>
          <a:bodyPr anchor="ctr"/>
          <a:lstStyle/>
          <a:p>
            <a:pPr eaLnBrk="1" hangingPunct="1"/>
            <a:r>
              <a:rPr lang="en-GB" altLang="en-US" sz="8800" dirty="0"/>
              <a:t>HOW?</a:t>
            </a:r>
          </a:p>
        </p:txBody>
      </p:sp>
    </p:spTree>
    <p:extLst>
      <p:ext uri="{BB962C8B-B14F-4D97-AF65-F5344CB8AC3E}">
        <p14:creationId xmlns:p14="http://schemas.microsoft.com/office/powerpoint/2010/main" val="2775356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DE34C97-B22C-F986-D6AF-417404A74C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2143" y="239534"/>
            <a:ext cx="12198072" cy="6636534"/>
          </a:xfrm>
          <a:prstGeom prst="rect">
            <a:avLst/>
          </a:prstGeom>
        </p:spPr>
      </p:pic>
      <p:sp>
        <p:nvSpPr>
          <p:cNvPr id="7" name="TextBox 6">
            <a:extLst>
              <a:ext uri="{FF2B5EF4-FFF2-40B4-BE49-F238E27FC236}">
                <a16:creationId xmlns:a16="http://schemas.microsoft.com/office/drawing/2014/main" id="{EBD012F7-8DF2-3928-7DD0-E6352CF978EA}"/>
              </a:ext>
            </a:extLst>
          </p:cNvPr>
          <p:cNvSpPr txBox="1"/>
          <p:nvPr/>
        </p:nvSpPr>
        <p:spPr>
          <a:xfrm rot="21330524">
            <a:off x="980264" y="2447082"/>
            <a:ext cx="106635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prstClr val="white"/>
                </a:solidFill>
                <a:latin typeface="Bebas Neue Bold" panose="020B0606020202050201" pitchFamily="34" charset="0"/>
              </a:rPr>
              <a:t>CONTENT HUB</a:t>
            </a:r>
            <a:endParaRPr kumimoji="0" lang="en-GB" sz="6600" b="0" i="0" u="none" strike="noStrike" kern="1200" cap="none" spc="0" normalizeH="0" baseline="0" noProof="0" dirty="0">
              <a:ln>
                <a:noFill/>
              </a:ln>
              <a:solidFill>
                <a:prstClr val="white"/>
              </a:solidFill>
              <a:effectLst/>
              <a:uLnTx/>
              <a:uFillTx/>
              <a:latin typeface="Bebas Neue Bold" panose="020B0606020202050201" pitchFamily="34" charset="0"/>
              <a:ea typeface="+mn-ea"/>
              <a:cs typeface="+mn-cs"/>
            </a:endParaRPr>
          </a:p>
        </p:txBody>
      </p:sp>
      <p:sp>
        <p:nvSpPr>
          <p:cNvPr id="9" name="TextBox 8">
            <a:extLst>
              <a:ext uri="{FF2B5EF4-FFF2-40B4-BE49-F238E27FC236}">
                <a16:creationId xmlns:a16="http://schemas.microsoft.com/office/drawing/2014/main" id="{7351DEA7-16D4-8AE5-4419-3FD63CD993C1}"/>
              </a:ext>
            </a:extLst>
          </p:cNvPr>
          <p:cNvSpPr txBox="1"/>
          <p:nvPr/>
        </p:nvSpPr>
        <p:spPr>
          <a:xfrm rot="21357583">
            <a:off x="1098455" y="3656590"/>
            <a:ext cx="7266930"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u="none" strike="noStrike" kern="1200" cap="none" spc="0" normalizeH="0" baseline="0" noProof="0" dirty="0">
                <a:ln>
                  <a:noFill/>
                </a:ln>
                <a:solidFill>
                  <a:prstClr val="white"/>
                </a:solidFill>
                <a:effectLst/>
                <a:uLnTx/>
                <a:uFillTx/>
                <a:latin typeface="Bebas Neue Bold" panose="020B0606020202050201" pitchFamily="34" charset="77"/>
                <a:ea typeface="+mn-ea"/>
                <a:cs typeface="+mn-cs"/>
              </a:rPr>
              <a:t>A SOPHISTICATED CENTER FOR </a:t>
            </a:r>
            <a:br>
              <a:rPr kumimoji="0" lang="en-US" sz="4500" b="1" u="none" strike="noStrike" kern="1200" cap="none" spc="0" normalizeH="0" baseline="0" noProof="0" dirty="0">
                <a:ln>
                  <a:noFill/>
                </a:ln>
                <a:solidFill>
                  <a:prstClr val="white"/>
                </a:solidFill>
                <a:effectLst/>
                <a:uLnTx/>
                <a:uFillTx/>
                <a:latin typeface="Bebas Neue Bold" panose="020B0606020202050201" pitchFamily="34" charset="77"/>
                <a:ea typeface="+mn-ea"/>
                <a:cs typeface="+mn-cs"/>
              </a:rPr>
            </a:br>
            <a:r>
              <a:rPr kumimoji="0" lang="en-US" sz="4500" b="1" u="none" strike="noStrike" kern="1200" cap="none" spc="0" normalizeH="0" baseline="0" noProof="0" dirty="0">
                <a:ln>
                  <a:noFill/>
                </a:ln>
                <a:solidFill>
                  <a:prstClr val="white"/>
                </a:solidFill>
                <a:effectLst/>
                <a:uLnTx/>
                <a:uFillTx/>
                <a:latin typeface="Bebas Neue Bold" panose="020B0606020202050201" pitchFamily="34" charset="77"/>
                <a:ea typeface="+mn-ea"/>
                <a:cs typeface="+mn-cs"/>
              </a:rPr>
              <a:t>CONTENT and connection</a:t>
            </a:r>
          </a:p>
        </p:txBody>
      </p:sp>
      <p:pic>
        <p:nvPicPr>
          <p:cNvPr id="19" name="Graphic 18">
            <a:extLst>
              <a:ext uri="{FF2B5EF4-FFF2-40B4-BE49-F238E27FC236}">
                <a16:creationId xmlns:a16="http://schemas.microsoft.com/office/drawing/2014/main" id="{1BEEFD10-F6C8-7D91-AF3D-D0F3DA8D9B0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1329348">
            <a:off x="807701" y="1384727"/>
            <a:ext cx="3551937" cy="1164513"/>
          </a:xfrm>
          <a:prstGeom prst="rect">
            <a:avLst/>
          </a:prstGeom>
        </p:spPr>
      </p:pic>
      <p:cxnSp>
        <p:nvCxnSpPr>
          <p:cNvPr id="5" name="Straight Connector 4">
            <a:extLst>
              <a:ext uri="{FF2B5EF4-FFF2-40B4-BE49-F238E27FC236}">
                <a16:creationId xmlns:a16="http://schemas.microsoft.com/office/drawing/2014/main" id="{0A36EF25-49F7-2598-BDD8-E4A483D9908E}"/>
              </a:ext>
            </a:extLst>
          </p:cNvPr>
          <p:cNvCxnSpPr>
            <a:cxnSpLocks/>
          </p:cNvCxnSpPr>
          <p:nvPr/>
        </p:nvCxnSpPr>
        <p:spPr>
          <a:xfrm flipV="1">
            <a:off x="7808942" y="3532188"/>
            <a:ext cx="4383058" cy="328860"/>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080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D2777F-6F3B-8F31-224C-7A7098EA4DB5}"/>
              </a:ext>
            </a:extLst>
          </p:cNvPr>
          <p:cNvPicPr>
            <a:picLocks noChangeAspect="1"/>
          </p:cNvPicPr>
          <p:nvPr/>
        </p:nvPicPr>
        <p:blipFill>
          <a:blip r:embed="rId2"/>
          <a:stretch>
            <a:fillRect/>
          </a:stretch>
        </p:blipFill>
        <p:spPr>
          <a:xfrm>
            <a:off x="-158869" y="0"/>
            <a:ext cx="12350869" cy="6947365"/>
          </a:xfrm>
          <a:prstGeom prst="rect">
            <a:avLst/>
          </a:prstGeom>
        </p:spPr>
      </p:pic>
      <p:pic>
        <p:nvPicPr>
          <p:cNvPr id="6" name="Picture 5">
            <a:hlinkClick r:id="rId3"/>
            <a:extLst>
              <a:ext uri="{FF2B5EF4-FFF2-40B4-BE49-F238E27FC236}">
                <a16:creationId xmlns:a16="http://schemas.microsoft.com/office/drawing/2014/main" id="{0B7F4810-D9A4-3003-322F-0AA0696246ED}"/>
              </a:ext>
            </a:extLst>
          </p:cNvPr>
          <p:cNvPicPr>
            <a:picLocks noChangeAspect="1"/>
          </p:cNvPicPr>
          <p:nvPr/>
        </p:nvPicPr>
        <p:blipFill>
          <a:blip r:embed="rId4"/>
          <a:stretch>
            <a:fillRect/>
          </a:stretch>
        </p:blipFill>
        <p:spPr>
          <a:xfrm>
            <a:off x="313622" y="4221088"/>
            <a:ext cx="2508250" cy="2425700"/>
          </a:xfrm>
          <a:prstGeom prst="rect">
            <a:avLst/>
          </a:prstGeom>
        </p:spPr>
      </p:pic>
      <p:sp>
        <p:nvSpPr>
          <p:cNvPr id="7" name="TextBox 6">
            <a:hlinkClick r:id="rId3"/>
            <a:extLst>
              <a:ext uri="{FF2B5EF4-FFF2-40B4-BE49-F238E27FC236}">
                <a16:creationId xmlns:a16="http://schemas.microsoft.com/office/drawing/2014/main" id="{F6F7BA63-8995-62E7-8116-6CB5BE94582A}"/>
              </a:ext>
            </a:extLst>
          </p:cNvPr>
          <p:cNvSpPr txBox="1"/>
          <p:nvPr/>
        </p:nvSpPr>
        <p:spPr>
          <a:xfrm>
            <a:off x="702610" y="5172328"/>
            <a:ext cx="1864998" cy="523220"/>
          </a:xfrm>
          <a:prstGeom prst="rect">
            <a:avLst/>
          </a:prstGeom>
          <a:noFill/>
        </p:spPr>
        <p:txBody>
          <a:bodyPr wrap="square" rtlCol="0">
            <a:spAutoFit/>
          </a:bodyPr>
          <a:lstStyle/>
          <a:p>
            <a:pPr algn="ctr"/>
            <a:r>
              <a:rPr lang="en-US" sz="1400" dirty="0">
                <a:solidFill>
                  <a:schemeClr val="bg1"/>
                </a:solidFill>
              </a:rPr>
              <a:t>Click here to see</a:t>
            </a:r>
          </a:p>
          <a:p>
            <a:pPr algn="ctr"/>
            <a:r>
              <a:rPr lang="en-US" sz="1400" dirty="0">
                <a:solidFill>
                  <a:schemeClr val="bg1"/>
                </a:solidFill>
              </a:rPr>
              <a:t>our work in action</a:t>
            </a:r>
          </a:p>
        </p:txBody>
      </p:sp>
    </p:spTree>
    <p:extLst>
      <p:ext uri="{BB962C8B-B14F-4D97-AF65-F5344CB8AC3E}">
        <p14:creationId xmlns:p14="http://schemas.microsoft.com/office/powerpoint/2010/main" val="1332120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CONTENT HUBS</a:t>
            </a:r>
          </a:p>
        </p:txBody>
      </p:sp>
      <p:sp>
        <p:nvSpPr>
          <p:cNvPr id="11" name="TextBox 10">
            <a:extLst>
              <a:ext uri="{FF2B5EF4-FFF2-40B4-BE49-F238E27FC236}">
                <a16:creationId xmlns:a16="http://schemas.microsoft.com/office/drawing/2014/main" id="{CFD2384F-688B-F116-F3A1-E5F3C2D069F4}"/>
              </a:ext>
            </a:extLst>
          </p:cNvPr>
          <p:cNvSpPr txBox="1"/>
          <p:nvPr/>
        </p:nvSpPr>
        <p:spPr>
          <a:xfrm>
            <a:off x="5134462" y="2398571"/>
            <a:ext cx="6171545"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CENTRALIZED</a:t>
            </a:r>
            <a:r>
              <a:rPr lang="en-GB" sz="3000" dirty="0">
                <a:latin typeface="Bebas Neue Bold" panose="020B0606020202050201" pitchFamily="34" charset="77"/>
              </a:rPr>
              <a:t> &amp;</a:t>
            </a: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 PURPOSE DRIVEN </a:t>
            </a: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BB205C-A201-F72E-6445-6AEAF8B6EBF7}"/>
              </a:ext>
            </a:extLst>
          </p:cNvPr>
          <p:cNvSpPr txBox="1"/>
          <p:nvPr/>
        </p:nvSpPr>
        <p:spPr>
          <a:xfrm>
            <a:off x="5375919" y="3193405"/>
            <a:ext cx="617154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panose="020B0606030504020204" pitchFamily="34" charset="0"/>
                <a:ea typeface="Open Sans" panose="020B0606030504020204" pitchFamily="34" charset="0"/>
                <a:cs typeface="Open Sans" panose="020B0606030504020204" pitchFamily="34" charset="0"/>
              </a:rPr>
              <a:t>What are the major streamers’ sites and apps but content hubs? Integreon (along with its competitors</a:t>
            </a:r>
            <a:r>
              <a:rPr lang="en-GB" sz="1400" dirty="0">
                <a:ea typeface="Open Sans" panose="020B0606030504020204" pitchFamily="34" charset="0"/>
                <a:cs typeface="Open Sans" panose="020B0606030504020204" pitchFamily="34" charset="0"/>
              </a:rPr>
              <a:t>)</a:t>
            </a:r>
            <a:r>
              <a:rPr lang="en-GB" sz="1400" dirty="0">
                <a:latin typeface="Open Sans" panose="020B0606030504020204" pitchFamily="34" charset="0"/>
                <a:ea typeface="Open Sans" panose="020B0606030504020204" pitchFamily="34" charset="0"/>
                <a:cs typeface="Open Sans" panose="020B0606030504020204" pitchFamily="34" charset="0"/>
              </a:rPr>
              <a:t> has as “resource center,” but none have what we consider a true “content hub,” with the contemporary dynamic feel of a brand’s one-stop digital shop.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panose="020B0606030504020204" pitchFamily="34" charset="0"/>
                <a:ea typeface="Open Sans" panose="020B0606030504020204" pitchFamily="34" charset="0"/>
                <a:cs typeface="Open Sans" panose="020B0606030504020204" pitchFamily="34" charset="0"/>
              </a:rPr>
              <a:t>A content hub makes more effective and long-term use of content through strategic display, organization, searchability, new versioning, as well as the opportunity to make connections with the brand and other customers. Integreon has an established library of content and resources, so why not maximize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effectLst/>
                <a:uLnTx/>
                <a:uFillTx/>
                <a:ea typeface="Open Sans" panose="020B0606030504020204" pitchFamily="34" charset="0"/>
                <a:cs typeface="Open Sans" panose="020B0606030504020204" pitchFamily="34" charset="0"/>
              </a:rPr>
              <a:t>Here is an example of what an Integreon content hub could look like, as well as a few examples of how our work in this space has helped organizations make their content work harder for their brand. </a:t>
            </a:r>
            <a:endParaRPr kumimoji="0" lang="en-US" sz="14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screenshot of a website&#10;&#10;Description automatically generated">
            <a:extLst>
              <a:ext uri="{FF2B5EF4-FFF2-40B4-BE49-F238E27FC236}">
                <a16:creationId xmlns:a16="http://schemas.microsoft.com/office/drawing/2014/main" id="{F63CB38B-5539-BC71-7530-55BDEC95E8C8}"/>
              </a:ext>
            </a:extLst>
          </p:cNvPr>
          <p:cNvPicPr>
            <a:picLocks noChangeAspect="1"/>
          </p:cNvPicPr>
          <p:nvPr/>
        </p:nvPicPr>
        <p:blipFill>
          <a:blip r:embed="rId3"/>
          <a:stretch>
            <a:fillRect/>
          </a:stretch>
        </p:blipFill>
        <p:spPr>
          <a:xfrm>
            <a:off x="479376" y="2607935"/>
            <a:ext cx="4508603" cy="3240360"/>
          </a:xfrm>
          <a:prstGeom prst="rect">
            <a:avLst/>
          </a:prstGeom>
        </p:spPr>
      </p:pic>
    </p:spTree>
    <p:extLst>
      <p:ext uri="{BB962C8B-B14F-4D97-AF65-F5344CB8AC3E}">
        <p14:creationId xmlns:p14="http://schemas.microsoft.com/office/powerpoint/2010/main" val="4222046909"/>
      </p:ext>
    </p:extLst>
  </p:cSld>
  <p:clrMapOvr>
    <a:masterClrMapping/>
  </p:clrMapOvr>
  <p:transition advTm="19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AN INTEGREON CONTENT HUB</a:t>
            </a:r>
          </a:p>
        </p:txBody>
      </p:sp>
      <p:sp>
        <p:nvSpPr>
          <p:cNvPr id="11" name="TextBox 10">
            <a:extLst>
              <a:ext uri="{FF2B5EF4-FFF2-40B4-BE49-F238E27FC236}">
                <a16:creationId xmlns:a16="http://schemas.microsoft.com/office/drawing/2014/main" id="{CFD2384F-688B-F116-F3A1-E5F3C2D069F4}"/>
              </a:ext>
            </a:extLst>
          </p:cNvPr>
          <p:cNvSpPr txBox="1"/>
          <p:nvPr/>
        </p:nvSpPr>
        <p:spPr>
          <a:xfrm>
            <a:off x="4476344" y="2299473"/>
            <a:ext cx="6171545"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rPr>
              <a:t>A HUB THAT TELLS THE INTEGREON STORY</a:t>
            </a: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BB205C-A201-F72E-6445-6AEAF8B6EBF7}"/>
              </a:ext>
            </a:extLst>
          </p:cNvPr>
          <p:cNvSpPr txBox="1"/>
          <p:nvPr/>
        </p:nvSpPr>
        <p:spPr>
          <a:xfrm>
            <a:off x="4655839" y="3053331"/>
            <a:ext cx="6840761" cy="3754874"/>
          </a:xfrm>
          <a:prstGeom prst="rect">
            <a:avLst/>
          </a:prstGeom>
          <a:noFill/>
        </p:spPr>
        <p:txBody>
          <a:bodyPr wrap="square"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One evolution of Integreon’s Resource Center could be a content hub, which would feature all content and resources on a single page, with supporting pages for all of its existing content. A new menu could look something like:</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Coming Up: </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an always-populated promotion for Integreon’s next event </a:t>
            </a:r>
          </a:p>
          <a:p>
            <a:pPr marL="285750" indent="-285750">
              <a:buFont typeface="Arial" panose="020B0604020202020204" pitchFamily="34" charset="0"/>
              <a:buChar char="•"/>
              <a:defRPr/>
            </a:pPr>
            <a:endPar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Events: </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enhanced virtual events listings, past recordings and live watch capabilities</a:t>
            </a:r>
          </a:p>
          <a:p>
            <a:pPr marL="285750" indent="-285750">
              <a:buFont typeface="Arial" panose="020B0604020202020204" pitchFamily="34" charset="0"/>
              <a:buChar char="•"/>
              <a:defRPr/>
            </a:pPr>
            <a:endParaRPr lang="en-US" sz="1400" b="1" dirty="0">
              <a:solidFill>
                <a:srgbClr val="000000"/>
              </a:solidFill>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1400" b="1" dirty="0">
                <a:solidFill>
                  <a:srgbClr val="000000"/>
                </a:solidFill>
                <a:ea typeface="Open Sans" panose="020B0606030504020204" pitchFamily="34" charset="0"/>
                <a:cs typeface="Open Sans" panose="020B0606030504020204" pitchFamily="34" charset="0"/>
              </a:rPr>
              <a:t>Video: </a:t>
            </a:r>
            <a:r>
              <a:rPr lang="en-US" sz="1400" dirty="0">
                <a:solidFill>
                  <a:srgbClr val="000000"/>
                </a:solidFill>
                <a:ea typeface="Open Sans" panose="020B0606030504020204" pitchFamily="34" charset="0"/>
                <a:cs typeface="Open Sans" panose="020B0606030504020204" pitchFamily="34" charset="0"/>
              </a:rPr>
              <a:t>new and original video series</a:t>
            </a:r>
          </a:p>
          <a:p>
            <a:pPr marL="285750" indent="-285750">
              <a:buFont typeface="Arial" panose="020B0604020202020204" pitchFamily="34" charset="0"/>
              <a:buChar char="•"/>
              <a:defRPr/>
            </a:pPr>
            <a:endPar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Articles, Blogs and Resources: </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all editorial content and other resources </a:t>
            </a: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defRPr/>
            </a:pPr>
            <a:endPar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Connections</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connect with Integreon leaders and subject matter experts, and foster connections between clients, prospects and other stakeholder groups. </a:t>
            </a:r>
          </a:p>
          <a:p>
            <a:pPr marL="285750" indent="-285750">
              <a:buFont typeface="Arial" panose="020B0604020202020204" pitchFamily="34" charset="0"/>
              <a:buChar cha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screenshot of a website&#10;&#10;Description automatically generated">
            <a:extLst>
              <a:ext uri="{FF2B5EF4-FFF2-40B4-BE49-F238E27FC236}">
                <a16:creationId xmlns:a16="http://schemas.microsoft.com/office/drawing/2014/main" id="{FC08E003-F7BD-BBDD-7C17-02FD9826E36F}"/>
              </a:ext>
            </a:extLst>
          </p:cNvPr>
          <p:cNvPicPr>
            <a:picLocks noChangeAspect="1"/>
          </p:cNvPicPr>
          <p:nvPr/>
        </p:nvPicPr>
        <p:blipFill>
          <a:blip r:embed="rId3"/>
          <a:stretch>
            <a:fillRect/>
          </a:stretch>
        </p:blipFill>
        <p:spPr>
          <a:xfrm>
            <a:off x="479375" y="2564904"/>
            <a:ext cx="3977449" cy="2648981"/>
          </a:xfrm>
          <a:prstGeom prst="rect">
            <a:avLst/>
          </a:prstGeom>
        </p:spPr>
      </p:pic>
    </p:spTree>
    <p:extLst>
      <p:ext uri="{BB962C8B-B14F-4D97-AF65-F5344CB8AC3E}">
        <p14:creationId xmlns:p14="http://schemas.microsoft.com/office/powerpoint/2010/main" val="3479159710"/>
      </p:ext>
    </p:extLst>
  </p:cSld>
  <p:clrMapOvr>
    <a:masterClrMapping/>
  </p:clrMapOvr>
  <p:transition advTm="19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1CCE3-BC0A-39CB-8E0A-85B40887D442}"/>
              </a:ext>
            </a:extLst>
          </p:cNvPr>
          <p:cNvSpPr txBox="1"/>
          <p:nvPr/>
        </p:nvSpPr>
        <p:spPr>
          <a:xfrm>
            <a:off x="5747658" y="838981"/>
            <a:ext cx="184731"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812F984-469B-6800-C955-8240083DB888}"/>
              </a:ext>
            </a:extLst>
          </p:cNvPr>
          <p:cNvSpPr>
            <a:spLocks noGrp="1"/>
          </p:cNvSpPr>
          <p:nvPr>
            <p:ph type="title"/>
          </p:nvPr>
        </p:nvSpPr>
        <p:spPr/>
        <p:txBody>
          <a:bodyPr/>
          <a:lstStyle/>
          <a:p>
            <a:r>
              <a:rPr lang="en-US" dirty="0"/>
              <a:t>CITADEL </a:t>
            </a:r>
          </a:p>
        </p:txBody>
      </p:sp>
      <p:sp>
        <p:nvSpPr>
          <p:cNvPr id="11" name="TextBox 10">
            <a:extLst>
              <a:ext uri="{FF2B5EF4-FFF2-40B4-BE49-F238E27FC236}">
                <a16:creationId xmlns:a16="http://schemas.microsoft.com/office/drawing/2014/main" id="{CFD2384F-688B-F116-F3A1-E5F3C2D069F4}"/>
              </a:ext>
            </a:extLst>
          </p:cNvPr>
          <p:cNvSpPr txBox="1"/>
          <p:nvPr/>
        </p:nvSpPr>
        <p:spPr>
          <a:xfrm>
            <a:off x="4476344" y="2299473"/>
            <a:ext cx="6171545" cy="1023427"/>
          </a:xfrm>
          <a:prstGeom prst="rect">
            <a:avLst/>
          </a:prstGeom>
          <a:noFill/>
        </p:spPr>
        <p:txBody>
          <a:bodyPr vert="horz" lIns="270000" tIns="270000" rIns="270000" bIns="270000" rtlCol="0" anchor="t" anchorCtr="0">
            <a:noAutofit/>
          </a:bodyPr>
          <a:lstStyle>
            <a:defPPr>
              <a:defRPr lang="en-US"/>
            </a:defPPr>
            <a:lvl1pPr marR="0" lvl="0" fontAlgn="auto">
              <a:lnSpc>
                <a:spcPct val="90000"/>
              </a:lnSpc>
              <a:spcBef>
                <a:spcPts val="300"/>
              </a:spcBef>
              <a:spcAft>
                <a:spcPts val="0"/>
              </a:spcAft>
              <a:buClrTx/>
              <a:buSzTx/>
              <a:tabLst/>
              <a:defRPr sz="1400">
                <a:solidFill>
                  <a:srgbClr val="074262"/>
                </a:solidFill>
                <a:latin typeface="Oracle Sans Extra Bold" panose="020B0803020204020204" pitchFamily="34" charset="0"/>
                <a:cs typeface="Oracle Sans Extra Bold" panose="020B0803020204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GB" sz="3000" u="none" strike="noStrike" kern="1200" cap="none" spc="0" normalizeH="0" baseline="0" noProof="0" dirty="0">
              <a:ln>
                <a:noFill/>
              </a:ln>
              <a:solidFill>
                <a:srgbClr val="074262"/>
              </a:solidFill>
              <a:effectLst/>
              <a:uLnTx/>
              <a:uFillTx/>
              <a:latin typeface="Bebas Neue Bold" panose="020B0606020202050201" pitchFamily="34" charset="77"/>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Light"/>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BB205C-A201-F72E-6445-6AEAF8B6EBF7}"/>
              </a:ext>
            </a:extLst>
          </p:cNvPr>
          <p:cNvSpPr txBox="1"/>
          <p:nvPr/>
        </p:nvSpPr>
        <p:spPr>
          <a:xfrm>
            <a:off x="5721480" y="2701074"/>
            <a:ext cx="5820950" cy="1815882"/>
          </a:xfrm>
          <a:prstGeom prst="rect">
            <a:avLst/>
          </a:prstGeom>
          <a:noFill/>
        </p:spPr>
        <p:txBody>
          <a:bodyPr wrap="square" rtlCol="0">
            <a:spAutoFit/>
          </a:bodyPr>
          <a:lstStyle/>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In the financial services space, Citadel is a major player. It regularly attracts world-renowned speakers and SMEs to its live and virtual events. But once the event was over, that content was quickly forgotten.</a:t>
            </a:r>
          </a:p>
          <a:p>
            <a:pPr>
              <a:defRPr/>
            </a:pPr>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We built a bespoke content hub; searchable, user-friendly and full of incredible Citadel content, allowing those unable to attend in-person events to miss none of the action.</a:t>
            </a:r>
          </a:p>
        </p:txBody>
      </p:sp>
      <p:pic>
        <p:nvPicPr>
          <p:cNvPr id="3" name="Picture 2" descr="Graphical user interface, website&#10;&#10;Description automatically generated">
            <a:extLst>
              <a:ext uri="{FF2B5EF4-FFF2-40B4-BE49-F238E27FC236}">
                <a16:creationId xmlns:a16="http://schemas.microsoft.com/office/drawing/2014/main" id="{7C86ACD9-7EB1-01E0-E06C-9B9A2EBD25E6}"/>
              </a:ext>
            </a:extLst>
          </p:cNvPr>
          <p:cNvPicPr>
            <a:picLocks noChangeAspect="1"/>
          </p:cNvPicPr>
          <p:nvPr/>
        </p:nvPicPr>
        <p:blipFill rotWithShape="1">
          <a:blip r:embed="rId3"/>
          <a:srcRect l="39" t="2116" r="-39" b="3272"/>
          <a:stretch/>
        </p:blipFill>
        <p:spPr>
          <a:xfrm>
            <a:off x="407368" y="2705333"/>
            <a:ext cx="4968552" cy="2811899"/>
          </a:xfrm>
          <a:prstGeom prst="rect">
            <a:avLst/>
          </a:prstGeom>
          <a:ln>
            <a:solidFill>
              <a:schemeClr val="accent1"/>
            </a:solidFill>
          </a:ln>
        </p:spPr>
      </p:pic>
    </p:spTree>
    <p:extLst>
      <p:ext uri="{BB962C8B-B14F-4D97-AF65-F5344CB8AC3E}">
        <p14:creationId xmlns:p14="http://schemas.microsoft.com/office/powerpoint/2010/main" val="3800248579"/>
      </p:ext>
    </p:extLst>
  </p:cSld>
  <p:clrMapOvr>
    <a:masterClrMapping/>
  </p:clrMapOvr>
  <p:transition advTm="19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15E0677-A0AA-FA38-4585-722214F941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21361092">
            <a:off x="-284417" y="2063151"/>
            <a:ext cx="12819632" cy="2312987"/>
          </a:xfrm>
          <a:prstGeom prst="rect">
            <a:avLst/>
          </a:prstGeom>
        </p:spPr>
      </p:pic>
      <p:sp>
        <p:nvSpPr>
          <p:cNvPr id="34819" name="Title 1">
            <a:extLst>
              <a:ext uri="{FF2B5EF4-FFF2-40B4-BE49-F238E27FC236}">
                <a16:creationId xmlns:a16="http://schemas.microsoft.com/office/drawing/2014/main" id="{B0B842CA-E549-E082-D051-AE19EE2D58D4}"/>
              </a:ext>
            </a:extLst>
          </p:cNvPr>
          <p:cNvSpPr>
            <a:spLocks noGrp="1" noChangeArrowheads="1"/>
          </p:cNvSpPr>
          <p:nvPr>
            <p:ph type="title"/>
          </p:nvPr>
        </p:nvSpPr>
        <p:spPr>
          <a:xfrm rot="21360000">
            <a:off x="403225" y="2910549"/>
            <a:ext cx="10123488" cy="946413"/>
          </a:xfrm>
        </p:spPr>
        <p:txBody>
          <a:bodyPr/>
          <a:lstStyle/>
          <a:p>
            <a:r>
              <a:rPr lang="en-GB" altLang="en-US" sz="6000" dirty="0"/>
              <a:t>Supporting Integreon’s digital journey</a:t>
            </a:r>
          </a:p>
        </p:txBody>
      </p:sp>
    </p:spTree>
    <p:extLst>
      <p:ext uri="{BB962C8B-B14F-4D97-AF65-F5344CB8AC3E}">
        <p14:creationId xmlns:p14="http://schemas.microsoft.com/office/powerpoint/2010/main" val="293894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3D1B77C2-E25C-5638-A651-8F29DFD88E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74963"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a:extLst>
              <a:ext uri="{FF2B5EF4-FFF2-40B4-BE49-F238E27FC236}">
                <a16:creationId xmlns:a16="http://schemas.microsoft.com/office/drawing/2014/main" id="{51924F2A-22B8-31C7-8C0E-5CDB5BC687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9832"/>
          <a:stretch/>
        </p:blipFill>
        <p:spPr>
          <a:xfrm rot="21361092">
            <a:off x="469046" y="477081"/>
            <a:ext cx="8445132" cy="1584325"/>
          </a:xfrm>
          <a:prstGeom prst="rect">
            <a:avLst/>
          </a:prstGeom>
        </p:spPr>
      </p:pic>
      <p:sp>
        <p:nvSpPr>
          <p:cNvPr id="11270" name="TextBox 3">
            <a:extLst>
              <a:ext uri="{FF2B5EF4-FFF2-40B4-BE49-F238E27FC236}">
                <a16:creationId xmlns:a16="http://schemas.microsoft.com/office/drawing/2014/main" id="{98669794-330E-071C-1790-6DE6EFBCD997}"/>
              </a:ext>
            </a:extLst>
          </p:cNvPr>
          <p:cNvSpPr txBox="1">
            <a:spLocks noChangeArrowheads="1"/>
          </p:cNvSpPr>
          <p:nvPr/>
        </p:nvSpPr>
        <p:spPr bwMode="auto">
          <a:xfrm rot="-242417">
            <a:off x="792163" y="950059"/>
            <a:ext cx="670718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600" b="0" i="0" u="none" strike="noStrike" kern="1200" cap="none" spc="0" normalizeH="0" baseline="0" noProof="0" dirty="0">
                <a:ln>
                  <a:noFill/>
                </a:ln>
                <a:solidFill>
                  <a:srgbClr val="FFFFFF"/>
                </a:solidFill>
                <a:effectLst/>
                <a:uLnTx/>
                <a:uFillTx/>
                <a:latin typeface="Bebas Neue Bold" panose="020B0606020202050201" pitchFamily="34" charset="77"/>
                <a:ea typeface="+mn-ea"/>
                <a:cs typeface="+mn-cs"/>
              </a:rPr>
              <a:t>INTEGREON’S DIGITAL JOURNEY </a:t>
            </a:r>
          </a:p>
        </p:txBody>
      </p:sp>
      <p:sp>
        <p:nvSpPr>
          <p:cNvPr id="4" name="TextBox 3">
            <a:extLst>
              <a:ext uri="{FF2B5EF4-FFF2-40B4-BE49-F238E27FC236}">
                <a16:creationId xmlns:a16="http://schemas.microsoft.com/office/drawing/2014/main" id="{EBED4887-F062-D901-00EF-0944FA9583E2}"/>
              </a:ext>
            </a:extLst>
          </p:cNvPr>
          <p:cNvSpPr txBox="1"/>
          <p:nvPr/>
        </p:nvSpPr>
        <p:spPr>
          <a:xfrm>
            <a:off x="3359696" y="2845873"/>
            <a:ext cx="7960798" cy="3293209"/>
          </a:xfrm>
          <a:prstGeom prst="rect">
            <a:avLst/>
          </a:prstGeom>
          <a:noFill/>
        </p:spPr>
        <p:txBody>
          <a:bodyPr wrap="square" rtlCol="0">
            <a:spAutoFit/>
          </a:bodyPr>
          <a:lstStyle/>
          <a:p>
            <a:r>
              <a:rPr lang="en-US" sz="1600" dirty="0"/>
              <a:t>We think Integreon has an opportunity to differentiate itself from its competitors in a concrete way as it evolves its digital marketing strategies, and would love to play a supporting role. The bedrock is already there – the series, events and content are established. It’s now about building on them. </a:t>
            </a:r>
          </a:p>
          <a:p>
            <a:endParaRPr lang="en-US" sz="1600" dirty="0"/>
          </a:p>
          <a:p>
            <a:r>
              <a:rPr lang="en-US" sz="1600" dirty="0"/>
              <a:t>We would love the chance to share these and other ideas live. Serving as our clients’ creative thought partner, before any work is done, is our first goal.</a:t>
            </a:r>
          </a:p>
          <a:p>
            <a:endParaRPr lang="en-US" sz="1600" dirty="0"/>
          </a:p>
          <a:p>
            <a:r>
              <a:rPr lang="en-US" sz="1600" dirty="0"/>
              <a:t>By elevating virtual events and growing engagement in original video series that delivers Integreon messaging in new and clever ways, we believe Integreon can grow its digital brand halo and overall reputation. </a:t>
            </a:r>
          </a:p>
          <a:p>
            <a:endParaRPr lang="en-US" sz="1600" dirty="0"/>
          </a:p>
          <a:p>
            <a:r>
              <a:rPr lang="en-US" sz="1600" dirty="0"/>
              <a:t> </a:t>
            </a:r>
          </a:p>
        </p:txBody>
      </p:sp>
    </p:spTree>
    <p:extLst>
      <p:ext uri="{BB962C8B-B14F-4D97-AF65-F5344CB8AC3E}">
        <p14:creationId xmlns:p14="http://schemas.microsoft.com/office/powerpoint/2010/main" val="3827646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B76B-925C-0A04-4DA1-96405F60D747}"/>
              </a:ext>
            </a:extLst>
          </p:cNvPr>
          <p:cNvSpPr>
            <a:spLocks noGrp="1"/>
          </p:cNvSpPr>
          <p:nvPr>
            <p:ph type="title"/>
          </p:nvPr>
        </p:nvSpPr>
        <p:spPr>
          <a:xfrm rot="21360000">
            <a:off x="1030710" y="2862660"/>
            <a:ext cx="4474340" cy="2900794"/>
          </a:xfrm>
        </p:spPr>
        <p:txBody>
          <a:bodyPr/>
          <a:lstStyle/>
          <a:p>
            <a:r>
              <a:rPr lang="en-US" sz="10000" dirty="0"/>
              <a:t>THANK YOU</a:t>
            </a:r>
          </a:p>
        </p:txBody>
      </p:sp>
    </p:spTree>
    <p:extLst>
      <p:ext uri="{BB962C8B-B14F-4D97-AF65-F5344CB8AC3E}">
        <p14:creationId xmlns:p14="http://schemas.microsoft.com/office/powerpoint/2010/main" val="42846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DD8D189B-E021-BC7B-984A-E364F65CD225}"/>
              </a:ext>
            </a:extLst>
          </p:cNvPr>
          <p:cNvSpPr>
            <a:spLocks noGrp="1" noChangeArrowheads="1"/>
          </p:cNvSpPr>
          <p:nvPr>
            <p:ph type="title"/>
          </p:nvPr>
        </p:nvSpPr>
        <p:spPr>
          <a:xfrm rot="21360000">
            <a:off x="280988" y="254000"/>
            <a:ext cx="6384925" cy="747713"/>
          </a:xfrm>
        </p:spPr>
        <p:txBody>
          <a:bodyPr/>
          <a:lstStyle/>
          <a:p>
            <a:pPr>
              <a:tabLst>
                <a:tab pos="444500" algn="l"/>
              </a:tabLst>
            </a:pPr>
            <a:r>
              <a:rPr lang="en-US" altLang="en-US" dirty="0"/>
              <a:t>OUR </a:t>
            </a:r>
            <a:r>
              <a:rPr lang="en-US" altLang="en-US" dirty="0">
                <a:solidFill>
                  <a:srgbClr val="29ABE2"/>
                </a:solidFill>
              </a:rPr>
              <a:t>GLOBAL </a:t>
            </a:r>
            <a:r>
              <a:rPr lang="en-US" altLang="en-US" dirty="0">
                <a:solidFill>
                  <a:srgbClr val="143A54"/>
                </a:solidFill>
              </a:rPr>
              <a:t>REACH</a:t>
            </a:r>
            <a:endParaRPr lang="en-GB" altLang="en-US" dirty="0">
              <a:solidFill>
                <a:srgbClr val="143A5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CF67CE-FD65-6DB6-41B6-BB4B206A68DE}"/>
              </a:ext>
            </a:extLst>
          </p:cNvPr>
          <p:cNvSpPr>
            <a:spLocks noGrp="1"/>
          </p:cNvSpPr>
          <p:nvPr>
            <p:ph type="title"/>
          </p:nvPr>
        </p:nvSpPr>
        <p:spPr>
          <a:xfrm>
            <a:off x="5087938" y="1765300"/>
            <a:ext cx="6421437" cy="2160588"/>
          </a:xfrm>
        </p:spPr>
        <p:txBody>
          <a:bodyPr rtlCol="0"/>
          <a:lstStyle/>
          <a:p>
            <a:pPr eaLnBrk="1" fontAlgn="auto" hangingPunct="1">
              <a:spcAft>
                <a:spcPts val="0"/>
              </a:spcAft>
              <a:defRPr/>
            </a:pPr>
            <a:r>
              <a:rPr lang="en-US" dirty="0">
                <a:solidFill>
                  <a:schemeClr val="bg1"/>
                </a:solidFill>
              </a:rPr>
              <a:t>Make every </a:t>
            </a:r>
            <a:r>
              <a:rPr lang="en-US" dirty="0">
                <a:solidFill>
                  <a:schemeClr val="accent3"/>
                </a:solidFill>
              </a:rPr>
              <a:t>moment</a:t>
            </a:r>
            <a:r>
              <a:rPr lang="en-US" dirty="0">
                <a:solidFill>
                  <a:schemeClr val="bg1"/>
                </a:solidFill>
              </a:rPr>
              <a:t> count</a:t>
            </a:r>
            <a:endParaRPr lang="en-GB"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15E0677-A0AA-FA38-4585-722214F941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21361092">
            <a:off x="-282575" y="2116138"/>
            <a:ext cx="11293475" cy="2312987"/>
          </a:xfrm>
          <a:prstGeom prst="rect">
            <a:avLst/>
          </a:prstGeom>
        </p:spPr>
      </p:pic>
      <p:sp>
        <p:nvSpPr>
          <p:cNvPr id="34819" name="Title 1">
            <a:extLst>
              <a:ext uri="{FF2B5EF4-FFF2-40B4-BE49-F238E27FC236}">
                <a16:creationId xmlns:a16="http://schemas.microsoft.com/office/drawing/2014/main" id="{B0B842CA-E549-E082-D051-AE19EE2D58D4}"/>
              </a:ext>
            </a:extLst>
          </p:cNvPr>
          <p:cNvSpPr>
            <a:spLocks noGrp="1" noChangeArrowheads="1"/>
          </p:cNvSpPr>
          <p:nvPr>
            <p:ph type="title"/>
          </p:nvPr>
        </p:nvSpPr>
        <p:spPr>
          <a:xfrm rot="21360000">
            <a:off x="403225" y="2495051"/>
            <a:ext cx="10123488" cy="1777410"/>
          </a:xfrm>
        </p:spPr>
        <p:txBody>
          <a:bodyPr/>
          <a:lstStyle/>
          <a:p>
            <a:r>
              <a:rPr lang="en-GB" altLang="en-US" sz="6000" dirty="0"/>
              <a:t>SUPPORTING INTEGREON’S </a:t>
            </a:r>
            <a:br>
              <a:rPr lang="en-GB" altLang="en-US" sz="6000" dirty="0"/>
            </a:br>
            <a:r>
              <a:rPr lang="en-GB" altLang="en-US" sz="6000" dirty="0"/>
              <a:t>DIGITAL MARKETING EVOLUTION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BDBA-F74C-6124-C7C0-3785AB021F37}"/>
              </a:ext>
            </a:extLst>
          </p:cNvPr>
          <p:cNvSpPr>
            <a:spLocks noGrp="1"/>
          </p:cNvSpPr>
          <p:nvPr>
            <p:ph type="title"/>
          </p:nvPr>
        </p:nvSpPr>
        <p:spPr>
          <a:xfrm rot="21360000">
            <a:off x="395366" y="986478"/>
            <a:ext cx="6384584" cy="747128"/>
          </a:xfrm>
        </p:spPr>
        <p:txBody>
          <a:bodyPr/>
          <a:lstStyle/>
          <a:p>
            <a:r>
              <a:rPr lang="en-US" dirty="0"/>
              <a:t>What we heard </a:t>
            </a:r>
          </a:p>
        </p:txBody>
      </p:sp>
      <p:sp>
        <p:nvSpPr>
          <p:cNvPr id="3" name="Text Placeholder 2">
            <a:extLst>
              <a:ext uri="{FF2B5EF4-FFF2-40B4-BE49-F238E27FC236}">
                <a16:creationId xmlns:a16="http://schemas.microsoft.com/office/drawing/2014/main" id="{7B718F46-86D9-B85D-BC49-AF1916FCB307}"/>
              </a:ext>
            </a:extLst>
          </p:cNvPr>
          <p:cNvSpPr>
            <a:spLocks noGrp="1"/>
          </p:cNvSpPr>
          <p:nvPr>
            <p:ph type="body" sz="quarter" idx="14"/>
          </p:nvPr>
        </p:nvSpPr>
        <p:spPr/>
        <p:txBody>
          <a:bodyPr/>
          <a:lstStyle/>
          <a:p>
            <a:r>
              <a:rPr lang="en-US" dirty="0"/>
              <a:t>Here’s what we heard about Integreon’s digital journey and the opportunities ahead:</a:t>
            </a:r>
          </a:p>
          <a:p>
            <a:pPr marL="285750" indent="-285750">
              <a:buFont typeface="Arial" panose="020B0604020202020204" pitchFamily="34" charset="0"/>
              <a:buChar char="•"/>
            </a:pPr>
            <a:r>
              <a:rPr lang="en-US" b="1" dirty="0"/>
              <a:t>ROI </a:t>
            </a:r>
            <a:r>
              <a:rPr lang="en-US" dirty="0"/>
              <a:t>from traditional conferences is hard to see </a:t>
            </a:r>
          </a:p>
          <a:p>
            <a:pPr marL="285750" indent="-285750">
              <a:buFont typeface="Arial" panose="020B0604020202020204" pitchFamily="34" charset="0"/>
              <a:buChar char="•"/>
            </a:pPr>
            <a:r>
              <a:rPr lang="en-US" b="1" dirty="0"/>
              <a:t>Investing in digital </a:t>
            </a:r>
            <a:r>
              <a:rPr lang="en-US" dirty="0"/>
              <a:t>may drive better results from the marketing mix</a:t>
            </a:r>
          </a:p>
          <a:p>
            <a:pPr marL="285750" indent="-285750">
              <a:buFont typeface="Arial" panose="020B0604020202020204" pitchFamily="34" charset="0"/>
              <a:buChar char="•"/>
            </a:pPr>
            <a:r>
              <a:rPr lang="en-US" b="1" dirty="0"/>
              <a:t>Growing Integreon’s digital engagement </a:t>
            </a:r>
            <a:r>
              <a:rPr lang="en-US" dirty="0"/>
              <a:t>and following will help grow its reputation overall</a:t>
            </a:r>
          </a:p>
          <a:p>
            <a:pPr marL="285750" indent="-285750">
              <a:buFont typeface="Arial" panose="020B0604020202020204" pitchFamily="34" charset="0"/>
              <a:buChar char="•"/>
            </a:pPr>
            <a:r>
              <a:rPr lang="en-US" b="1" dirty="0"/>
              <a:t>Design and content are covered in-house; </a:t>
            </a:r>
            <a:r>
              <a:rPr lang="en-US" dirty="0"/>
              <a:t>virtual event elevation and video production could be interesting support areas in which we could partner</a:t>
            </a:r>
          </a:p>
          <a:p>
            <a:endParaRPr lang="en-US" dirty="0"/>
          </a:p>
        </p:txBody>
      </p:sp>
      <p:sp>
        <p:nvSpPr>
          <p:cNvPr id="4" name="Text Placeholder 3">
            <a:extLst>
              <a:ext uri="{FF2B5EF4-FFF2-40B4-BE49-F238E27FC236}">
                <a16:creationId xmlns:a16="http://schemas.microsoft.com/office/drawing/2014/main" id="{0E72CDD1-BE34-7E5A-ED27-978C654BC51D}"/>
              </a:ext>
            </a:extLst>
          </p:cNvPr>
          <p:cNvSpPr>
            <a:spLocks noGrp="1"/>
          </p:cNvSpPr>
          <p:nvPr>
            <p:ph type="body" sz="quarter" idx="15"/>
          </p:nvPr>
        </p:nvSpPr>
        <p:spPr/>
        <p:txBody>
          <a:bodyPr/>
          <a:lstStyle/>
          <a:p>
            <a:r>
              <a:rPr lang="en-US" dirty="0"/>
              <a:t>DIGITAL OPPORTUNITIES </a:t>
            </a:r>
          </a:p>
        </p:txBody>
      </p:sp>
    </p:spTree>
    <p:extLst>
      <p:ext uri="{BB962C8B-B14F-4D97-AF65-F5344CB8AC3E}">
        <p14:creationId xmlns:p14="http://schemas.microsoft.com/office/powerpoint/2010/main" val="2309032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3D1B77C2-E25C-5638-A651-8F29DFD88E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74963"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a:extLst>
              <a:ext uri="{FF2B5EF4-FFF2-40B4-BE49-F238E27FC236}">
                <a16:creationId xmlns:a16="http://schemas.microsoft.com/office/drawing/2014/main" id="{51924F2A-22B8-31C7-8C0E-5CDB5BC687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9832"/>
          <a:stretch/>
        </p:blipFill>
        <p:spPr>
          <a:xfrm rot="21361092">
            <a:off x="469046" y="477081"/>
            <a:ext cx="8445132" cy="1584325"/>
          </a:xfrm>
          <a:prstGeom prst="rect">
            <a:avLst/>
          </a:prstGeom>
        </p:spPr>
      </p:pic>
      <p:sp>
        <p:nvSpPr>
          <p:cNvPr id="11270" name="TextBox 3">
            <a:extLst>
              <a:ext uri="{FF2B5EF4-FFF2-40B4-BE49-F238E27FC236}">
                <a16:creationId xmlns:a16="http://schemas.microsoft.com/office/drawing/2014/main" id="{98669794-330E-071C-1790-6DE6EFBCD997}"/>
              </a:ext>
            </a:extLst>
          </p:cNvPr>
          <p:cNvSpPr txBox="1">
            <a:spLocks noChangeArrowheads="1"/>
          </p:cNvSpPr>
          <p:nvPr/>
        </p:nvSpPr>
        <p:spPr bwMode="auto">
          <a:xfrm rot="-242417">
            <a:off x="792163" y="950059"/>
            <a:ext cx="670718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600" b="0" i="0" u="none" strike="noStrike" kern="1200" cap="none" spc="0" normalizeH="0" baseline="0" noProof="0" dirty="0">
                <a:ln>
                  <a:noFill/>
                </a:ln>
                <a:solidFill>
                  <a:srgbClr val="FFFFFF"/>
                </a:solidFill>
                <a:effectLst/>
                <a:uLnTx/>
                <a:uFillTx/>
                <a:latin typeface="Bebas Neue Bold" panose="020B0606020202050201" pitchFamily="34" charset="77"/>
                <a:ea typeface="+mn-ea"/>
                <a:cs typeface="+mn-cs"/>
              </a:rPr>
              <a:t>WHAT WE SUGGEST</a:t>
            </a:r>
          </a:p>
        </p:txBody>
      </p:sp>
      <p:sp>
        <p:nvSpPr>
          <p:cNvPr id="4" name="TextBox 3">
            <a:extLst>
              <a:ext uri="{FF2B5EF4-FFF2-40B4-BE49-F238E27FC236}">
                <a16:creationId xmlns:a16="http://schemas.microsoft.com/office/drawing/2014/main" id="{EBED4887-F062-D901-00EF-0944FA9583E2}"/>
              </a:ext>
            </a:extLst>
          </p:cNvPr>
          <p:cNvSpPr txBox="1"/>
          <p:nvPr/>
        </p:nvSpPr>
        <p:spPr>
          <a:xfrm>
            <a:off x="3391786" y="2276872"/>
            <a:ext cx="7960798" cy="4278094"/>
          </a:xfrm>
          <a:prstGeom prst="rect">
            <a:avLst/>
          </a:prstGeom>
          <a:noFill/>
        </p:spPr>
        <p:txBody>
          <a:bodyPr wrap="square" rtlCol="0">
            <a:spAutoFit/>
          </a:bodyPr>
          <a:lstStyle/>
          <a:p>
            <a:r>
              <a:rPr lang="en-US" sz="1600" dirty="0"/>
              <a:t>We believe Integreon can build on its existing digital strategies and platforms to:</a:t>
            </a:r>
          </a:p>
          <a:p>
            <a:endParaRPr lang="en-US" dirty="0"/>
          </a:p>
          <a:p>
            <a:pPr marL="342900" indent="-342900">
              <a:buAutoNum type="arabicPeriod"/>
            </a:pPr>
            <a:r>
              <a:rPr lang="en-US" sz="3000" dirty="0">
                <a:latin typeface="Bebas Neue Bold" panose="020B0606020202050201" pitchFamily="34" charset="77"/>
              </a:rPr>
              <a:t>MAKE VIRTUAL EXPERIENCES MORE VARIED &amp; INTERACTIVE.</a:t>
            </a:r>
            <a:r>
              <a:rPr lang="en-US" sz="3000" dirty="0"/>
              <a:t> </a:t>
            </a:r>
            <a:br>
              <a:rPr lang="en-US" dirty="0"/>
            </a:br>
            <a:r>
              <a:rPr lang="en-US" sz="1600" dirty="0"/>
              <a:t>Introduce new formats, elevated production values and more two-way engagement that help Integreon virtual events outperform competitors’. </a:t>
            </a:r>
            <a:br>
              <a:rPr lang="en-US" dirty="0"/>
            </a:br>
            <a:endParaRPr lang="en-US" dirty="0"/>
          </a:p>
          <a:p>
            <a:pPr marL="342900" indent="-342900">
              <a:buAutoNum type="arabicPeriod"/>
            </a:pPr>
            <a:r>
              <a:rPr lang="en-US" sz="3000" dirty="0">
                <a:latin typeface="Bebas Neue Bold" panose="020B0606020202050201" pitchFamily="34" charset="77"/>
              </a:rPr>
              <a:t>INVEST IN ORIGINAL VIDEO &amp; CONTENT SERIES. </a:t>
            </a:r>
            <a:br>
              <a:rPr lang="en-US" dirty="0"/>
            </a:br>
            <a:r>
              <a:rPr lang="en-US" sz="1600" dirty="0"/>
              <a:t>Deliver new, original content series that deliver Integreon messages and strengthen thought leadership. Consider a bespoke content hub that strengthens the </a:t>
            </a:r>
            <a:r>
              <a:rPr lang="en-US" sz="1600" dirty="0" err="1"/>
              <a:t>Integreon</a:t>
            </a:r>
            <a:r>
              <a:rPr lang="en-US" sz="1600" dirty="0"/>
              <a:t> brand. </a:t>
            </a:r>
            <a:br>
              <a:rPr lang="en-US" dirty="0"/>
            </a:br>
            <a:endParaRPr lang="en-US" dirty="0"/>
          </a:p>
          <a:p>
            <a:pPr marL="342900" indent="-342900">
              <a:buAutoNum type="arabicPeriod"/>
            </a:pPr>
            <a:r>
              <a:rPr lang="en-US" sz="3000" dirty="0">
                <a:latin typeface="Bebas Neue Bold" panose="020B0606020202050201" pitchFamily="34" charset="77"/>
              </a:rPr>
              <a:t>GENERATE A BRIGHTER DIGITAL HALO.</a:t>
            </a:r>
            <a:br>
              <a:rPr lang="en-US" dirty="0"/>
            </a:br>
            <a:r>
              <a:rPr lang="en-US" sz="1600" dirty="0"/>
              <a:t>Through the above, and some social sharing and promotion, increase brand affinity through a swell of enhanced digital marketing activity.</a:t>
            </a:r>
          </a:p>
        </p:txBody>
      </p:sp>
    </p:spTree>
    <p:extLst>
      <p:ext uri="{BB962C8B-B14F-4D97-AF65-F5344CB8AC3E}">
        <p14:creationId xmlns:p14="http://schemas.microsoft.com/office/powerpoint/2010/main" val="66619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9C59711C-1958-A068-7610-AC8078ACD2CF}"/>
              </a:ext>
            </a:extLst>
          </p:cNvPr>
          <p:cNvSpPr>
            <a:spLocks noGrp="1" noChangeArrowheads="1"/>
          </p:cNvSpPr>
          <p:nvPr>
            <p:ph type="title"/>
          </p:nvPr>
        </p:nvSpPr>
        <p:spPr/>
        <p:txBody>
          <a:bodyPr anchor="ctr"/>
          <a:lstStyle/>
          <a:p>
            <a:pPr eaLnBrk="1" hangingPunct="1"/>
            <a:r>
              <a:rPr lang="en-GB" altLang="en-US" sz="8800" dirty="0"/>
              <a:t>HOW?</a:t>
            </a:r>
          </a:p>
        </p:txBody>
      </p:sp>
    </p:spTree>
    <p:extLst>
      <p:ext uri="{BB962C8B-B14F-4D97-AF65-F5344CB8AC3E}">
        <p14:creationId xmlns:p14="http://schemas.microsoft.com/office/powerpoint/2010/main" val="3775165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DE34C97-B22C-F986-D6AF-417404A74C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2143" y="239534"/>
            <a:ext cx="12198072" cy="6636534"/>
          </a:xfrm>
          <a:prstGeom prst="rect">
            <a:avLst/>
          </a:prstGeom>
        </p:spPr>
      </p:pic>
      <p:pic>
        <p:nvPicPr>
          <p:cNvPr id="19" name="Graphic 18">
            <a:extLst>
              <a:ext uri="{FF2B5EF4-FFF2-40B4-BE49-F238E27FC236}">
                <a16:creationId xmlns:a16="http://schemas.microsoft.com/office/drawing/2014/main" id="{1BEEFD10-F6C8-7D91-AF3D-D0F3DA8D9B0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1329348">
            <a:off x="807701" y="1384727"/>
            <a:ext cx="3551937" cy="1164513"/>
          </a:xfrm>
          <a:prstGeom prst="rect">
            <a:avLst/>
          </a:prstGeom>
        </p:spPr>
      </p:pic>
      <p:cxnSp>
        <p:nvCxnSpPr>
          <p:cNvPr id="11" name="Straight Connector 10">
            <a:extLst>
              <a:ext uri="{FF2B5EF4-FFF2-40B4-BE49-F238E27FC236}">
                <a16:creationId xmlns:a16="http://schemas.microsoft.com/office/drawing/2014/main" id="{EA42749D-AAE3-93D1-30AD-24193C255881}"/>
              </a:ext>
            </a:extLst>
          </p:cNvPr>
          <p:cNvCxnSpPr>
            <a:cxnSpLocks/>
          </p:cNvCxnSpPr>
          <p:nvPr/>
        </p:nvCxnSpPr>
        <p:spPr>
          <a:xfrm flipV="1">
            <a:off x="6672064" y="3532188"/>
            <a:ext cx="5519936" cy="414160"/>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3D9507-7419-18FF-843A-57DB410A7E6E}"/>
              </a:ext>
            </a:extLst>
          </p:cNvPr>
          <p:cNvSpPr txBox="1"/>
          <p:nvPr/>
        </p:nvSpPr>
        <p:spPr>
          <a:xfrm rot="21330524">
            <a:off x="980264" y="2447082"/>
            <a:ext cx="106635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ebas Neue Bold" panose="020B0606020202050201" pitchFamily="34" charset="0"/>
                <a:ea typeface="+mn-ea"/>
                <a:cs typeface="+mn-cs"/>
              </a:rPr>
              <a:t>NEW VIRTUAL EXPERIENCES</a:t>
            </a:r>
            <a:endParaRPr kumimoji="0" lang="en-GB" sz="6600" b="0" i="0" u="none" strike="noStrike" kern="1200" cap="none" spc="0" normalizeH="0" baseline="0" noProof="0" dirty="0">
              <a:ln>
                <a:noFill/>
              </a:ln>
              <a:solidFill>
                <a:prstClr val="white"/>
              </a:solidFill>
              <a:effectLst/>
              <a:uLnTx/>
              <a:uFillTx/>
              <a:latin typeface="Bebas Neue Bold" panose="020B0606020202050201" pitchFamily="34" charset="0"/>
              <a:ea typeface="+mn-ea"/>
              <a:cs typeface="+mn-cs"/>
            </a:endParaRPr>
          </a:p>
        </p:txBody>
      </p:sp>
      <p:sp>
        <p:nvSpPr>
          <p:cNvPr id="13" name="TextBox 12">
            <a:extLst>
              <a:ext uri="{FF2B5EF4-FFF2-40B4-BE49-F238E27FC236}">
                <a16:creationId xmlns:a16="http://schemas.microsoft.com/office/drawing/2014/main" id="{D695F851-1E7F-796F-0329-98558C9FD78D}"/>
              </a:ext>
            </a:extLst>
          </p:cNvPr>
          <p:cNvSpPr txBox="1"/>
          <p:nvPr/>
        </p:nvSpPr>
        <p:spPr>
          <a:xfrm rot="21357583">
            <a:off x="1059268" y="3690610"/>
            <a:ext cx="7266930" cy="830997"/>
          </a:xfrm>
          <a:prstGeom prst="rect">
            <a:avLst/>
          </a:prstGeom>
          <a:noFill/>
        </p:spPr>
        <p:txBody>
          <a:bodyPr wrap="square" lIns="91440" tIns="45720" rIns="91440" bIns="45720" rtlCol="0" anchor="t">
            <a:spAutoFit/>
          </a:bodyPr>
          <a:lstStyle/>
          <a:p>
            <a:r>
              <a:rPr kumimoji="0" lang="en-US" sz="4800" b="1" u="none" strike="noStrike" kern="1200" cap="none" spc="0" normalizeH="0" baseline="0" noProof="0" dirty="0">
                <a:ln>
                  <a:noFill/>
                </a:ln>
                <a:solidFill>
                  <a:prstClr val="white"/>
                </a:solidFill>
                <a:effectLst/>
                <a:uLnTx/>
                <a:uFillTx/>
                <a:latin typeface="Bebas Neue Bold" panose="020B0606020202050201" pitchFamily="34" charset="77"/>
                <a:ea typeface="+mn-ea"/>
                <a:cs typeface="+mn-cs"/>
              </a:rPr>
              <a:t>ELEVATE. ENHANCE. ENGAGE.</a:t>
            </a:r>
          </a:p>
        </p:txBody>
      </p:sp>
    </p:spTree>
    <p:extLst>
      <p:ext uri="{BB962C8B-B14F-4D97-AF65-F5344CB8AC3E}">
        <p14:creationId xmlns:p14="http://schemas.microsoft.com/office/powerpoint/2010/main" val="3903002148"/>
      </p:ext>
    </p:extLst>
  </p:cSld>
  <p:clrMapOvr>
    <a:masterClrMapping/>
  </p:clrMapOvr>
</p:sld>
</file>

<file path=ppt/theme/theme1.xml><?xml version="1.0" encoding="utf-8"?>
<a:theme xmlns:a="http://schemas.openxmlformats.org/drawingml/2006/main" name="Whitewall 2022">
  <a:themeElements>
    <a:clrScheme name="Whitewall">
      <a:dk1>
        <a:sysClr val="windowText" lastClr="000000"/>
      </a:dk1>
      <a:lt1>
        <a:sysClr val="window" lastClr="FFFFFF"/>
      </a:lt1>
      <a:dk2>
        <a:srgbClr val="FFFFFF"/>
      </a:dk2>
      <a:lt2>
        <a:srgbClr val="A09CA2"/>
      </a:lt2>
      <a:accent1>
        <a:srgbClr val="143A54"/>
      </a:accent1>
      <a:accent2>
        <a:srgbClr val="D00000"/>
      </a:accent2>
      <a:accent3>
        <a:srgbClr val="EBD64E"/>
      </a:accent3>
      <a:accent4>
        <a:srgbClr val="29ABE2"/>
      </a:accent4>
      <a:accent5>
        <a:srgbClr val="4D4D4D"/>
      </a:accent5>
      <a:accent6>
        <a:srgbClr val="FFFFFF"/>
      </a:accent6>
      <a:hlink>
        <a:srgbClr val="29ABE2"/>
      </a:hlink>
      <a:folHlink>
        <a:srgbClr val="EBD64E"/>
      </a:folHlink>
    </a:clrScheme>
    <a:fontScheme name="Custom 1">
      <a:majorFont>
        <a:latin typeface="Korolev Compressed Heav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Creds" id="{678A78D7-39C1-F04B-BA9E-4743E3CACC34}" vid="{3522F4A0-B3FB-0F45-B43F-4D93B76AFF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venir Nex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venir Nex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5" ma:contentTypeDescription="Create a new document." ma:contentTypeScope="" ma:versionID="ed5b21121cafb7b0c4e163b95c02ea5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8bbacb702a3ef1dcac48f4d8d3968534"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SharedWithUsers xmlns="bbe29a26-4ba2-44fb-9ebd-4f0032c7f13a">
      <UserInfo>
        <DisplayName>Phil White</DisplayName>
        <AccountId>35</AccountId>
        <AccountType/>
      </UserInfo>
    </SharedWithUsers>
  </documentManagement>
</p:properties>
</file>

<file path=customXml/itemProps1.xml><?xml version="1.0" encoding="utf-8"?>
<ds:datastoreItem xmlns:ds="http://schemas.openxmlformats.org/officeDocument/2006/customXml" ds:itemID="{8B99D450-D485-47FE-98D2-8B9A82F4F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024962-1aa8-4a0e-bcc4-2052b0132858"/>
    <ds:schemaRef ds:uri="bbe29a26-4ba2-44fb-9ebd-4f0032c7f1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719FED-B334-4D75-BFB1-02353D4A4692}">
  <ds:schemaRefs>
    <ds:schemaRef ds:uri="http://schemas.microsoft.com/sharepoint/v3/contenttype/forms"/>
  </ds:schemaRefs>
</ds:datastoreItem>
</file>

<file path=customXml/itemProps3.xml><?xml version="1.0" encoding="utf-8"?>
<ds:datastoreItem xmlns:ds="http://schemas.openxmlformats.org/officeDocument/2006/customXml" ds:itemID="{EECCDF4F-200F-4921-9F11-03CA7E6FDCC0}">
  <ds:schemaRefs>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bbe29a26-4ba2-44fb-9ebd-4f0032c7f13a"/>
    <ds:schemaRef ds:uri="http://www.w3.org/XML/1998/namespace"/>
    <ds:schemaRef ds:uri="http://purl.org/dc/dcmitype/"/>
    <ds:schemaRef ds:uri="37024962-1aa8-4a0e-bcc4-2052b0132858"/>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WW-Creds</Template>
  <TotalTime>1763</TotalTime>
  <Words>1817</Words>
  <Application>Microsoft Macintosh PowerPoint</Application>
  <PresentationFormat>Widescreen</PresentationFormat>
  <Paragraphs>245</Paragraphs>
  <Slides>29</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Open Sans Light</vt:lpstr>
      <vt:lpstr>Wingdings</vt:lpstr>
      <vt:lpstr>Open Sans</vt:lpstr>
      <vt:lpstr>Courier New</vt:lpstr>
      <vt:lpstr>Avenir Next</vt:lpstr>
      <vt:lpstr>Arial</vt:lpstr>
      <vt:lpstr>Bebas Neue Bold</vt:lpstr>
      <vt:lpstr>Calibri</vt:lpstr>
      <vt:lpstr>Whitewall 2022</vt:lpstr>
      <vt:lpstr>PowerPoint Presentation</vt:lpstr>
      <vt:lpstr>OUR CLIENTS</vt:lpstr>
      <vt:lpstr>OUR GLOBAL REACH</vt:lpstr>
      <vt:lpstr>Make every moment count</vt:lpstr>
      <vt:lpstr>SUPPORTING INTEGREON’S  DIGITAL MARKETING EVOLUTION</vt:lpstr>
      <vt:lpstr>What we heard </vt:lpstr>
      <vt:lpstr>PowerPoint Presentation</vt:lpstr>
      <vt:lpstr>HOW?</vt:lpstr>
      <vt:lpstr>PowerPoint Presentation</vt:lpstr>
      <vt:lpstr>VIRTUAL EVENT ELEVATION</vt:lpstr>
      <vt:lpstr>VIRTUAL EVENT ELEVATION</vt:lpstr>
      <vt:lpstr>Webinar Series Ideas</vt:lpstr>
      <vt:lpstr>ELEVATING: AN EXAMPLE</vt:lpstr>
      <vt:lpstr>HOW?</vt:lpstr>
      <vt:lpstr>PowerPoint Presentation</vt:lpstr>
      <vt:lpstr>NEW</vt:lpstr>
      <vt:lpstr>Content Series ideas</vt:lpstr>
      <vt:lpstr>Content Series ideas</vt:lpstr>
      <vt:lpstr>Content Series ideas</vt:lpstr>
      <vt:lpstr>Content Series ideas</vt:lpstr>
      <vt:lpstr>HOW?</vt:lpstr>
      <vt:lpstr>PowerPoint Presentation</vt:lpstr>
      <vt:lpstr>PowerPoint Presentation</vt:lpstr>
      <vt:lpstr>CONTENT HUBS</vt:lpstr>
      <vt:lpstr>AN INTEGREON CONTENT HUB</vt:lpstr>
      <vt:lpstr>CITADEL </vt:lpstr>
      <vt:lpstr>Supporting Integreon’s digital journey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Dominic Gerry</dc:creator>
  <cp:lastModifiedBy>John Garrett</cp:lastModifiedBy>
  <cp:revision>30</cp:revision>
  <dcterms:created xsi:type="dcterms:W3CDTF">2023-06-01T09:29:21Z</dcterms:created>
  <dcterms:modified xsi:type="dcterms:W3CDTF">2024-04-19T15:35:11Z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Order">
    <vt:r8>6200</vt:r8>
  </property>
  <property fmtid="{D5CDD505-2E9C-101B-9397-08002B2CF9AE}" pid="4" name="MediaServiceImageTags">
    <vt:lpwstr/>
  </property>
</Properties>
</file>